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4"/>
    <p:sldMasterId id="2147483815" r:id="rId5"/>
    <p:sldMasterId id="2147483877" r:id="rId6"/>
  </p:sldMasterIdLst>
  <p:notesMasterIdLst>
    <p:notesMasterId r:id="rId26"/>
  </p:notesMasterIdLst>
  <p:sldIdLst>
    <p:sldId id="328" r:id="rId7"/>
    <p:sldId id="2145708060" r:id="rId8"/>
    <p:sldId id="2145708061" r:id="rId9"/>
    <p:sldId id="2145708063" r:id="rId10"/>
    <p:sldId id="2145708066" r:id="rId11"/>
    <p:sldId id="2145708068" r:id="rId12"/>
    <p:sldId id="2145708107" r:id="rId13"/>
    <p:sldId id="2145708108" r:id="rId14"/>
    <p:sldId id="312" r:id="rId15"/>
    <p:sldId id="313" r:id="rId16"/>
    <p:sldId id="277" r:id="rId17"/>
    <p:sldId id="2145708079" r:id="rId18"/>
    <p:sldId id="2145708110" r:id="rId19"/>
    <p:sldId id="2145708111" r:id="rId20"/>
    <p:sldId id="2145708112" r:id="rId21"/>
    <p:sldId id="2145708086" r:id="rId22"/>
    <p:sldId id="2145708113" r:id="rId23"/>
    <p:sldId id="2145708116" r:id="rId24"/>
    <p:sldId id="288" r:id="rId25"/>
  </p:sldIdLst>
  <p:sldSz cx="12192000" cy="6858000"/>
  <p:notesSz cx="7315200" cy="9601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B0F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0B8CC6-C5CB-4058-A4CA-BB51EE6775CD}" v="7" dt="2023-07-20T08:07:09.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6656" autoAdjust="0"/>
  </p:normalViewPr>
  <p:slideViewPr>
    <p:cSldViewPr snapToGrid="0">
      <p:cViewPr varScale="1">
        <p:scale>
          <a:sx n="86" d="100"/>
          <a:sy n="86" d="100"/>
        </p:scale>
        <p:origin x="662"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ja, Anamaria (P Automobil Import d.o.o.)" userId="cc187a35-0803-4e8a-a25c-8327a42603b8" providerId="ADAL" clId="{2B0B8CC6-C5CB-4058-A4CA-BB51EE6775CD}"/>
    <pc:docChg chg="undo custSel modSld">
      <pc:chgData name="Marcelja, Anamaria (P Automobil Import d.o.o.)" userId="cc187a35-0803-4e8a-a25c-8327a42603b8" providerId="ADAL" clId="{2B0B8CC6-C5CB-4058-A4CA-BB51EE6775CD}" dt="2023-07-20T09:24:55.506" v="102" actId="20577"/>
      <pc:docMkLst>
        <pc:docMk/>
      </pc:docMkLst>
      <pc:sldChg chg="modSp mod">
        <pc:chgData name="Marcelja, Anamaria (P Automobil Import d.o.o.)" userId="cc187a35-0803-4e8a-a25c-8327a42603b8" providerId="ADAL" clId="{2B0B8CC6-C5CB-4058-A4CA-BB51EE6775CD}" dt="2023-07-20T08:12:04.508" v="60" actId="20577"/>
        <pc:sldMkLst>
          <pc:docMk/>
          <pc:sldMk cId="2129733559" sldId="312"/>
        </pc:sldMkLst>
        <pc:graphicFrameChg chg="modGraphic">
          <ac:chgData name="Marcelja, Anamaria (P Automobil Import d.o.o.)" userId="cc187a35-0803-4e8a-a25c-8327a42603b8" providerId="ADAL" clId="{2B0B8CC6-C5CB-4058-A4CA-BB51EE6775CD}" dt="2023-07-20T08:09:14.766" v="24" actId="20577"/>
          <ac:graphicFrameMkLst>
            <pc:docMk/>
            <pc:sldMk cId="2129733559" sldId="312"/>
            <ac:graphicFrameMk id="27" creationId="{054E89B0-BA19-107B-8118-D695C16AA625}"/>
          </ac:graphicFrameMkLst>
        </pc:graphicFrameChg>
        <pc:graphicFrameChg chg="modGraphic">
          <ac:chgData name="Marcelja, Anamaria (P Automobil Import d.o.o.)" userId="cc187a35-0803-4e8a-a25c-8327a42603b8" providerId="ADAL" clId="{2B0B8CC6-C5CB-4058-A4CA-BB51EE6775CD}" dt="2023-07-20T08:09:28.091" v="36" actId="20577"/>
          <ac:graphicFrameMkLst>
            <pc:docMk/>
            <pc:sldMk cId="2129733559" sldId="312"/>
            <ac:graphicFrameMk id="29" creationId="{87C32D4D-B2C9-A9A2-6F4C-464A900FB2A2}"/>
          </ac:graphicFrameMkLst>
        </pc:graphicFrameChg>
        <pc:graphicFrameChg chg="modGraphic">
          <ac:chgData name="Marcelja, Anamaria (P Automobil Import d.o.o.)" userId="cc187a35-0803-4e8a-a25c-8327a42603b8" providerId="ADAL" clId="{2B0B8CC6-C5CB-4058-A4CA-BB51EE6775CD}" dt="2023-07-20T08:11:28.626" v="52" actId="20577"/>
          <ac:graphicFrameMkLst>
            <pc:docMk/>
            <pc:sldMk cId="2129733559" sldId="312"/>
            <ac:graphicFrameMk id="31" creationId="{0D2CD6BB-534E-4A34-3F94-77AE59376904}"/>
          </ac:graphicFrameMkLst>
        </pc:graphicFrameChg>
        <pc:graphicFrameChg chg="modGraphic">
          <ac:chgData name="Marcelja, Anamaria (P Automobil Import d.o.o.)" userId="cc187a35-0803-4e8a-a25c-8327a42603b8" providerId="ADAL" clId="{2B0B8CC6-C5CB-4058-A4CA-BB51EE6775CD}" dt="2023-07-20T08:10:25.239" v="46" actId="20577"/>
          <ac:graphicFrameMkLst>
            <pc:docMk/>
            <pc:sldMk cId="2129733559" sldId="312"/>
            <ac:graphicFrameMk id="32" creationId="{9A0CC0B8-2A7C-CC04-B105-C9FF8FA7C2B0}"/>
          </ac:graphicFrameMkLst>
        </pc:graphicFrameChg>
        <pc:graphicFrameChg chg="modGraphic">
          <ac:chgData name="Marcelja, Anamaria (P Automobil Import d.o.o.)" userId="cc187a35-0803-4e8a-a25c-8327a42603b8" providerId="ADAL" clId="{2B0B8CC6-C5CB-4058-A4CA-BB51EE6775CD}" dt="2023-07-20T08:11:55.826" v="58" actId="20577"/>
          <ac:graphicFrameMkLst>
            <pc:docMk/>
            <pc:sldMk cId="2129733559" sldId="312"/>
            <ac:graphicFrameMk id="33" creationId="{BFCFAFFE-611A-A99F-3239-305C502FB760}"/>
          </ac:graphicFrameMkLst>
        </pc:graphicFrameChg>
        <pc:graphicFrameChg chg="modGraphic">
          <ac:chgData name="Marcelja, Anamaria (P Automobil Import d.o.o.)" userId="cc187a35-0803-4e8a-a25c-8327a42603b8" providerId="ADAL" clId="{2B0B8CC6-C5CB-4058-A4CA-BB51EE6775CD}" dt="2023-07-20T08:12:04.508" v="60" actId="20577"/>
          <ac:graphicFrameMkLst>
            <pc:docMk/>
            <pc:sldMk cId="2129733559" sldId="312"/>
            <ac:graphicFrameMk id="34" creationId="{29BDD8D5-C381-7714-83FA-DF74F6AD04D9}"/>
          </ac:graphicFrameMkLst>
        </pc:graphicFrameChg>
      </pc:sldChg>
      <pc:sldChg chg="modSp mod">
        <pc:chgData name="Marcelja, Anamaria (P Automobil Import d.o.o.)" userId="cc187a35-0803-4e8a-a25c-8327a42603b8" providerId="ADAL" clId="{2B0B8CC6-C5CB-4058-A4CA-BB51EE6775CD}" dt="2023-07-20T08:13:42.040" v="98" actId="20577"/>
        <pc:sldMkLst>
          <pc:docMk/>
          <pc:sldMk cId="879460495" sldId="313"/>
        </pc:sldMkLst>
        <pc:graphicFrameChg chg="modGraphic">
          <ac:chgData name="Marcelja, Anamaria (P Automobil Import d.o.o.)" userId="cc187a35-0803-4e8a-a25c-8327a42603b8" providerId="ADAL" clId="{2B0B8CC6-C5CB-4058-A4CA-BB51EE6775CD}" dt="2023-07-20T08:12:44.730" v="72" actId="20577"/>
          <ac:graphicFrameMkLst>
            <pc:docMk/>
            <pc:sldMk cId="879460495" sldId="313"/>
            <ac:graphicFrameMk id="17" creationId="{38641193-AC14-52DD-B297-964527673980}"/>
          </ac:graphicFrameMkLst>
        </pc:graphicFrameChg>
        <pc:graphicFrameChg chg="modGraphic">
          <ac:chgData name="Marcelja, Anamaria (P Automobil Import d.o.o.)" userId="cc187a35-0803-4e8a-a25c-8327a42603b8" providerId="ADAL" clId="{2B0B8CC6-C5CB-4058-A4CA-BB51EE6775CD}" dt="2023-07-20T08:13:12.514" v="83" actId="20577"/>
          <ac:graphicFrameMkLst>
            <pc:docMk/>
            <pc:sldMk cId="879460495" sldId="313"/>
            <ac:graphicFrameMk id="27" creationId="{386A753C-5AEA-549A-1EBF-F180B3E24550}"/>
          </ac:graphicFrameMkLst>
        </pc:graphicFrameChg>
        <pc:graphicFrameChg chg="modGraphic">
          <ac:chgData name="Marcelja, Anamaria (P Automobil Import d.o.o.)" userId="cc187a35-0803-4e8a-a25c-8327a42603b8" providerId="ADAL" clId="{2B0B8CC6-C5CB-4058-A4CA-BB51EE6775CD}" dt="2023-07-20T08:13:42.040" v="98" actId="20577"/>
          <ac:graphicFrameMkLst>
            <pc:docMk/>
            <pc:sldMk cId="879460495" sldId="313"/>
            <ac:graphicFrameMk id="28" creationId="{F096F553-1534-FB63-F32C-5AD52825C519}"/>
          </ac:graphicFrameMkLst>
        </pc:graphicFrameChg>
      </pc:sldChg>
      <pc:sldChg chg="addSp delSp modSp mod">
        <pc:chgData name="Marcelja, Anamaria (P Automobil Import d.o.o.)" userId="cc187a35-0803-4e8a-a25c-8327a42603b8" providerId="ADAL" clId="{2B0B8CC6-C5CB-4058-A4CA-BB51EE6775CD}" dt="2023-07-20T08:07:09.720" v="14"/>
        <pc:sldMkLst>
          <pc:docMk/>
          <pc:sldMk cId="294323161" sldId="2145708061"/>
        </pc:sldMkLst>
        <pc:graphicFrameChg chg="add mod">
          <ac:chgData name="Marcelja, Anamaria (P Automobil Import d.o.o.)" userId="cc187a35-0803-4e8a-a25c-8327a42603b8" providerId="ADAL" clId="{2B0B8CC6-C5CB-4058-A4CA-BB51EE6775CD}" dt="2023-07-20T08:07:09.720" v="14"/>
          <ac:graphicFrameMkLst>
            <pc:docMk/>
            <pc:sldMk cId="294323161" sldId="2145708061"/>
            <ac:graphicFrameMk id="2" creationId="{0DAD08E2-4E61-E4A8-A260-E4C93ADBEE7F}"/>
          </ac:graphicFrameMkLst>
        </pc:graphicFrameChg>
        <pc:graphicFrameChg chg="del mod modGraphic">
          <ac:chgData name="Marcelja, Anamaria (P Automobil Import d.o.o.)" userId="cc187a35-0803-4e8a-a25c-8327a42603b8" providerId="ADAL" clId="{2B0B8CC6-C5CB-4058-A4CA-BB51EE6775CD}" dt="2023-07-20T08:06:57.566" v="13" actId="478"/>
          <ac:graphicFrameMkLst>
            <pc:docMk/>
            <pc:sldMk cId="294323161" sldId="2145708061"/>
            <ac:graphicFrameMk id="66" creationId="{B2F8ED7C-753E-491F-B246-419736AF1FAD}"/>
          </ac:graphicFrameMkLst>
        </pc:graphicFrameChg>
      </pc:sldChg>
      <pc:sldChg chg="modSp mod">
        <pc:chgData name="Marcelja, Anamaria (P Automobil Import d.o.o.)" userId="cc187a35-0803-4e8a-a25c-8327a42603b8" providerId="ADAL" clId="{2B0B8CC6-C5CB-4058-A4CA-BB51EE6775CD}" dt="2023-07-20T08:08:23.032" v="18" actId="20577"/>
        <pc:sldMkLst>
          <pc:docMk/>
          <pc:sldMk cId="1573723209" sldId="2145708105"/>
        </pc:sldMkLst>
        <pc:spChg chg="mod">
          <ac:chgData name="Marcelja, Anamaria (P Automobil Import d.o.o.)" userId="cc187a35-0803-4e8a-a25c-8327a42603b8" providerId="ADAL" clId="{2B0B8CC6-C5CB-4058-A4CA-BB51EE6775CD}" dt="2023-07-20T08:08:23.032" v="18" actId="20577"/>
          <ac:spMkLst>
            <pc:docMk/>
            <pc:sldMk cId="1573723209" sldId="2145708105"/>
            <ac:spMk id="27" creationId="{76A1FC48-5EF2-9014-72D5-90DC649F5EF6}"/>
          </ac:spMkLst>
        </pc:spChg>
      </pc:sldChg>
      <pc:sldChg chg="modSp mod">
        <pc:chgData name="Marcelja, Anamaria (P Automobil Import d.o.o.)" userId="cc187a35-0803-4e8a-a25c-8327a42603b8" providerId="ADAL" clId="{2B0B8CC6-C5CB-4058-A4CA-BB51EE6775CD}" dt="2023-07-20T09:24:55.506" v="102" actId="20577"/>
        <pc:sldMkLst>
          <pc:docMk/>
          <pc:sldMk cId="1215803252" sldId="2145708106"/>
        </pc:sldMkLst>
        <pc:spChg chg="mod">
          <ac:chgData name="Marcelja, Anamaria (P Automobil Import d.o.o.)" userId="cc187a35-0803-4e8a-a25c-8327a42603b8" providerId="ADAL" clId="{2B0B8CC6-C5CB-4058-A4CA-BB51EE6775CD}" dt="2023-07-20T08:08:37.653" v="22" actId="20577"/>
          <ac:spMkLst>
            <pc:docMk/>
            <pc:sldMk cId="1215803252" sldId="2145708106"/>
            <ac:spMk id="27" creationId="{76A1FC48-5EF2-9014-72D5-90DC649F5EF6}"/>
          </ac:spMkLst>
        </pc:spChg>
        <pc:spChg chg="mod">
          <ac:chgData name="Marcelja, Anamaria (P Automobil Import d.o.o.)" userId="cc187a35-0803-4e8a-a25c-8327a42603b8" providerId="ADAL" clId="{2B0B8CC6-C5CB-4058-A4CA-BB51EE6775CD}" dt="2023-07-20T09:24:55.506" v="102" actId="20577"/>
          <ac:spMkLst>
            <pc:docMk/>
            <pc:sldMk cId="1215803252" sldId="2145708106"/>
            <ac:spMk id="17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E77C293-7F26-45E5-98EC-B6FF8A794FAA}" type="datetimeFigureOut">
              <a:t>16.4.2024.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B73672E4-81EC-42D7-87F7-1E8B476484B3}" type="slidenum">
              <a:t>‹#›</a:t>
            </a:fld>
            <a:endParaRPr lang="en-US" dirty="0"/>
          </a:p>
        </p:txBody>
      </p:sp>
    </p:spTree>
    <p:extLst>
      <p:ext uri="{BB962C8B-B14F-4D97-AF65-F5344CB8AC3E}">
        <p14:creationId xmlns:p14="http://schemas.microsoft.com/office/powerpoint/2010/main" val="193243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4393FBA-3360-4D77-81E5-D40F52D0BA69}" type="slidenum">
              <a:rPr lang="fr-FR" smtClean="0"/>
              <a:t>2</a:t>
            </a:fld>
            <a:endParaRPr lang="fr-FR"/>
          </a:p>
        </p:txBody>
      </p:sp>
    </p:spTree>
    <p:extLst>
      <p:ext uri="{BB962C8B-B14F-4D97-AF65-F5344CB8AC3E}">
        <p14:creationId xmlns:p14="http://schemas.microsoft.com/office/powerpoint/2010/main" val="3685744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peugeot.fr/"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s://www.peugeot.fr/"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hyperlink" Target="https://www.peugeot.fr/" TargetMode="Externa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s://www.peugeot.fr/" TargetMode="Externa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DBG">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2595" y="2550367"/>
            <a:ext cx="1706809" cy="1757266"/>
          </a:xfrm>
          <a:prstGeom prst="rect">
            <a:avLst/>
          </a:prstGeom>
        </p:spPr>
      </p:pic>
    </p:spTree>
    <p:extLst>
      <p:ext uri="{BB962C8B-B14F-4D97-AF65-F5344CB8AC3E}">
        <p14:creationId xmlns:p14="http://schemas.microsoft.com/office/powerpoint/2010/main" val="12350051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Empty White">
    <p:bg>
      <p:bgRef idx="1001">
        <a:schemeClr val="bg2"/>
      </p:bgRef>
    </p:bg>
    <p:spTree>
      <p:nvGrpSpPr>
        <p:cNvPr id="1" name=""/>
        <p:cNvGrpSpPr/>
        <p:nvPr/>
      </p:nvGrpSpPr>
      <p:grpSpPr>
        <a:xfrm>
          <a:off x="0" y="0"/>
          <a:ext cx="0" cy="0"/>
          <a:chOff x="0" y="0"/>
          <a:chExt cx="0" cy="0"/>
        </a:xfrm>
      </p:grpSpPr>
      <p:sp>
        <p:nvSpPr>
          <p:cNvPr id="8" name="Espace réservé du texte 15"/>
          <p:cNvSpPr>
            <a:spLocks noGrp="1"/>
          </p:cNvSpPr>
          <p:nvPr>
            <p:ph type="body" sz="quarter" idx="14" hasCustomPrompt="1"/>
          </p:nvPr>
        </p:nvSpPr>
        <p:spPr>
          <a:xfrm>
            <a:off x="371476" y="230114"/>
            <a:ext cx="3177123" cy="405727"/>
          </a:xfrm>
        </p:spPr>
        <p:txBody>
          <a:bodyPr>
            <a:normAutofit/>
          </a:bodyPr>
          <a:lstStyle>
            <a:lvl1pPr marL="0" indent="0">
              <a:buNone/>
              <a:defRPr sz="800" b="0">
                <a:solidFill>
                  <a:schemeClr val="accent1"/>
                </a:solidFill>
              </a:defRPr>
            </a:lvl1pPr>
          </a:lstStyle>
          <a:p>
            <a:pPr lvl="0"/>
            <a:r>
              <a:rPr lang="fr-FR"/>
              <a:t>Document or </a:t>
            </a:r>
            <a:r>
              <a:rPr lang="fr-FR" err="1"/>
              <a:t>chapter’s</a:t>
            </a:r>
            <a:r>
              <a:rPr lang="fr-FR"/>
              <a:t> </a:t>
            </a:r>
            <a:r>
              <a:rPr lang="fr-FR" err="1"/>
              <a:t>title</a:t>
            </a:r>
            <a:endParaRPr lang="fr-FR"/>
          </a:p>
        </p:txBody>
      </p:sp>
    </p:spTree>
    <p:extLst>
      <p:ext uri="{BB962C8B-B14F-4D97-AF65-F5344CB8AC3E}">
        <p14:creationId xmlns:p14="http://schemas.microsoft.com/office/powerpoint/2010/main" val="28916318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3113">
          <p15:clr>
            <a:srgbClr val="FBAE40"/>
          </p15:clr>
        </p15:guide>
        <p15:guide id="14" orient="horz" pos="1207">
          <p15:clr>
            <a:srgbClr val="FBAE40"/>
          </p15:clr>
        </p15:guide>
        <p15:guide id="15" pos="3341">
          <p15:clr>
            <a:srgbClr val="FBAE40"/>
          </p15:clr>
        </p15:guide>
        <p15:guide id="16" pos="433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INTES 3X3">
    <p:spTree>
      <p:nvGrpSpPr>
        <p:cNvPr id="1" name=""/>
        <p:cNvGrpSpPr/>
        <p:nvPr/>
      </p:nvGrpSpPr>
      <p:grpSpPr>
        <a:xfrm>
          <a:off x="0" y="0"/>
          <a:ext cx="0" cy="0"/>
          <a:chOff x="0" y="0"/>
          <a:chExt cx="0" cy="0"/>
        </a:xfrm>
      </p:grpSpPr>
      <p:sp>
        <p:nvSpPr>
          <p:cNvPr id="7" name="Espace réservé pour une image  5"/>
          <p:cNvSpPr>
            <a:spLocks noGrp="1"/>
          </p:cNvSpPr>
          <p:nvPr>
            <p:ph type="pic" sz="quarter" idx="14"/>
          </p:nvPr>
        </p:nvSpPr>
        <p:spPr>
          <a:xfrm>
            <a:off x="1986041" y="990600"/>
            <a:ext cx="2362200" cy="1308100"/>
          </a:xfrm>
          <a:prstGeom prst="rect">
            <a:avLst/>
          </a:prstGeom>
        </p:spPr>
        <p:txBody>
          <a:bodyPr/>
          <a:lstStyle/>
          <a:p>
            <a:endParaRPr lang="fr-FR"/>
          </a:p>
        </p:txBody>
      </p:sp>
      <p:sp>
        <p:nvSpPr>
          <p:cNvPr id="8" name="Espace réservé pour une image  5"/>
          <p:cNvSpPr>
            <a:spLocks noGrp="1"/>
          </p:cNvSpPr>
          <p:nvPr>
            <p:ph type="pic" sz="quarter" idx="15"/>
          </p:nvPr>
        </p:nvSpPr>
        <p:spPr>
          <a:xfrm>
            <a:off x="4889050" y="990600"/>
            <a:ext cx="2362200" cy="1308100"/>
          </a:xfrm>
          <a:prstGeom prst="rect">
            <a:avLst/>
          </a:prstGeom>
        </p:spPr>
        <p:txBody>
          <a:bodyPr/>
          <a:lstStyle/>
          <a:p>
            <a:endParaRPr lang="fr-FR"/>
          </a:p>
        </p:txBody>
      </p:sp>
      <p:sp>
        <p:nvSpPr>
          <p:cNvPr id="9" name="Espace réservé pour une image  5"/>
          <p:cNvSpPr>
            <a:spLocks noGrp="1"/>
          </p:cNvSpPr>
          <p:nvPr>
            <p:ph type="pic" sz="quarter" idx="16"/>
          </p:nvPr>
        </p:nvSpPr>
        <p:spPr>
          <a:xfrm>
            <a:off x="1986041" y="2961944"/>
            <a:ext cx="2362200" cy="1308100"/>
          </a:xfrm>
          <a:prstGeom prst="rect">
            <a:avLst/>
          </a:prstGeom>
        </p:spPr>
        <p:txBody>
          <a:bodyPr/>
          <a:lstStyle/>
          <a:p>
            <a:endParaRPr lang="fr-FR"/>
          </a:p>
        </p:txBody>
      </p:sp>
      <p:sp>
        <p:nvSpPr>
          <p:cNvPr id="10" name="Espace réservé pour une image  5"/>
          <p:cNvSpPr>
            <a:spLocks noGrp="1"/>
          </p:cNvSpPr>
          <p:nvPr>
            <p:ph type="pic" sz="quarter" idx="17"/>
          </p:nvPr>
        </p:nvSpPr>
        <p:spPr>
          <a:xfrm>
            <a:off x="4889050" y="2961944"/>
            <a:ext cx="2362200" cy="1308100"/>
          </a:xfrm>
          <a:prstGeom prst="rect">
            <a:avLst/>
          </a:prstGeom>
        </p:spPr>
        <p:txBody>
          <a:bodyPr/>
          <a:lstStyle/>
          <a:p>
            <a:endParaRPr lang="fr-FR"/>
          </a:p>
        </p:txBody>
      </p:sp>
      <p:sp>
        <p:nvSpPr>
          <p:cNvPr id="11" name="Espace réservé pour une image  5"/>
          <p:cNvSpPr>
            <a:spLocks noGrp="1"/>
          </p:cNvSpPr>
          <p:nvPr>
            <p:ph type="pic" sz="quarter" idx="18"/>
          </p:nvPr>
        </p:nvSpPr>
        <p:spPr>
          <a:xfrm>
            <a:off x="7795233" y="990600"/>
            <a:ext cx="2362200" cy="1308100"/>
          </a:xfrm>
          <a:prstGeom prst="rect">
            <a:avLst/>
          </a:prstGeom>
        </p:spPr>
        <p:txBody>
          <a:bodyPr/>
          <a:lstStyle/>
          <a:p>
            <a:endParaRPr lang="fr-FR"/>
          </a:p>
        </p:txBody>
      </p:sp>
      <p:sp>
        <p:nvSpPr>
          <p:cNvPr id="12" name="Espace réservé pour une image  5"/>
          <p:cNvSpPr>
            <a:spLocks noGrp="1"/>
          </p:cNvSpPr>
          <p:nvPr>
            <p:ph type="pic" sz="quarter" idx="19"/>
          </p:nvPr>
        </p:nvSpPr>
        <p:spPr>
          <a:xfrm>
            <a:off x="1986041" y="4933288"/>
            <a:ext cx="2362200" cy="1308100"/>
          </a:xfrm>
          <a:prstGeom prst="rect">
            <a:avLst/>
          </a:prstGeom>
        </p:spPr>
        <p:txBody>
          <a:bodyPr/>
          <a:lstStyle/>
          <a:p>
            <a:endParaRPr lang="fr-FR"/>
          </a:p>
        </p:txBody>
      </p:sp>
      <p:sp>
        <p:nvSpPr>
          <p:cNvPr id="13" name="Espace réservé pour une image  5"/>
          <p:cNvSpPr>
            <a:spLocks noGrp="1"/>
          </p:cNvSpPr>
          <p:nvPr>
            <p:ph type="pic" sz="quarter" idx="20"/>
          </p:nvPr>
        </p:nvSpPr>
        <p:spPr>
          <a:xfrm>
            <a:off x="4889050" y="4933288"/>
            <a:ext cx="2362200" cy="1308100"/>
          </a:xfrm>
          <a:prstGeom prst="rect">
            <a:avLst/>
          </a:prstGeom>
        </p:spPr>
        <p:txBody>
          <a:bodyPr/>
          <a:lstStyle/>
          <a:p>
            <a:endParaRPr lang="fr-FR"/>
          </a:p>
        </p:txBody>
      </p:sp>
      <p:sp>
        <p:nvSpPr>
          <p:cNvPr id="34" name="Espace réservé du texte 4"/>
          <p:cNvSpPr>
            <a:spLocks noGrp="1"/>
          </p:cNvSpPr>
          <p:nvPr>
            <p:ph type="body" sz="quarter" idx="34" hasCustomPrompt="1"/>
          </p:nvPr>
        </p:nvSpPr>
        <p:spPr>
          <a:xfrm>
            <a:off x="2202373"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5" name="Espace réservé du texte 4"/>
          <p:cNvSpPr>
            <a:spLocks noGrp="1"/>
          </p:cNvSpPr>
          <p:nvPr>
            <p:ph type="body" sz="quarter" idx="35" hasCustomPrompt="1"/>
          </p:nvPr>
        </p:nvSpPr>
        <p:spPr>
          <a:xfrm>
            <a:off x="2071277"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6" name="Espace réservé du texte 4"/>
          <p:cNvSpPr>
            <a:spLocks noGrp="1"/>
          </p:cNvSpPr>
          <p:nvPr>
            <p:ph type="body" sz="quarter" idx="36" hasCustomPrompt="1"/>
          </p:nvPr>
        </p:nvSpPr>
        <p:spPr>
          <a:xfrm>
            <a:off x="5105382"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7" name="Espace réservé du texte 4"/>
          <p:cNvSpPr>
            <a:spLocks noGrp="1"/>
          </p:cNvSpPr>
          <p:nvPr>
            <p:ph type="body" sz="quarter" idx="37" hasCustomPrompt="1"/>
          </p:nvPr>
        </p:nvSpPr>
        <p:spPr>
          <a:xfrm>
            <a:off x="4974286"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8" name="Espace réservé du texte 4"/>
          <p:cNvSpPr>
            <a:spLocks noGrp="1"/>
          </p:cNvSpPr>
          <p:nvPr>
            <p:ph type="body" sz="quarter" idx="38" hasCustomPrompt="1"/>
          </p:nvPr>
        </p:nvSpPr>
        <p:spPr>
          <a:xfrm>
            <a:off x="2202373" y="425311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9" name="Espace réservé du texte 4"/>
          <p:cNvSpPr>
            <a:spLocks noGrp="1"/>
          </p:cNvSpPr>
          <p:nvPr>
            <p:ph type="body" sz="quarter" idx="39" hasCustomPrompt="1"/>
          </p:nvPr>
        </p:nvSpPr>
        <p:spPr>
          <a:xfrm>
            <a:off x="2071277" y="445085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0" name="Espace réservé du texte 4"/>
          <p:cNvSpPr>
            <a:spLocks noGrp="1"/>
          </p:cNvSpPr>
          <p:nvPr>
            <p:ph type="body" sz="quarter" idx="40" hasCustomPrompt="1"/>
          </p:nvPr>
        </p:nvSpPr>
        <p:spPr>
          <a:xfrm>
            <a:off x="5105382"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1" name="Espace réservé du texte 4"/>
          <p:cNvSpPr>
            <a:spLocks noGrp="1"/>
          </p:cNvSpPr>
          <p:nvPr>
            <p:ph type="body" sz="quarter" idx="41" hasCustomPrompt="1"/>
          </p:nvPr>
        </p:nvSpPr>
        <p:spPr>
          <a:xfrm>
            <a:off x="4974286"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2" name="Espace réservé du texte 4"/>
          <p:cNvSpPr>
            <a:spLocks noGrp="1"/>
          </p:cNvSpPr>
          <p:nvPr>
            <p:ph type="body" sz="quarter" idx="42" hasCustomPrompt="1"/>
          </p:nvPr>
        </p:nvSpPr>
        <p:spPr>
          <a:xfrm>
            <a:off x="8011565"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3" name="Espace réservé du texte 4"/>
          <p:cNvSpPr>
            <a:spLocks noGrp="1"/>
          </p:cNvSpPr>
          <p:nvPr>
            <p:ph type="body" sz="quarter" idx="43" hasCustomPrompt="1"/>
          </p:nvPr>
        </p:nvSpPr>
        <p:spPr>
          <a:xfrm>
            <a:off x="7880469" y="2461611"/>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4" name="Espace réservé du texte 4"/>
          <p:cNvSpPr>
            <a:spLocks noGrp="1"/>
          </p:cNvSpPr>
          <p:nvPr>
            <p:ph type="body" sz="quarter" idx="44" hasCustomPrompt="1"/>
          </p:nvPr>
        </p:nvSpPr>
        <p:spPr>
          <a:xfrm>
            <a:off x="2202373"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5" name="Espace réservé du texte 4"/>
          <p:cNvSpPr>
            <a:spLocks noGrp="1"/>
          </p:cNvSpPr>
          <p:nvPr>
            <p:ph type="body" sz="quarter" idx="45" hasCustomPrompt="1"/>
          </p:nvPr>
        </p:nvSpPr>
        <p:spPr>
          <a:xfrm>
            <a:off x="2071277"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6" name="Espace réservé du texte 4"/>
          <p:cNvSpPr>
            <a:spLocks noGrp="1"/>
          </p:cNvSpPr>
          <p:nvPr>
            <p:ph type="body" sz="quarter" idx="46" hasCustomPrompt="1"/>
          </p:nvPr>
        </p:nvSpPr>
        <p:spPr>
          <a:xfrm>
            <a:off x="5105382"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7" name="Espace réservé du texte 4"/>
          <p:cNvSpPr>
            <a:spLocks noGrp="1"/>
          </p:cNvSpPr>
          <p:nvPr>
            <p:ph type="body" sz="quarter" idx="47" hasCustomPrompt="1"/>
          </p:nvPr>
        </p:nvSpPr>
        <p:spPr>
          <a:xfrm>
            <a:off x="4974286"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50" name="Espace réservé pour une image  5"/>
          <p:cNvSpPr>
            <a:spLocks noGrp="1"/>
          </p:cNvSpPr>
          <p:nvPr>
            <p:ph type="pic" sz="quarter" idx="54"/>
          </p:nvPr>
        </p:nvSpPr>
        <p:spPr>
          <a:xfrm>
            <a:off x="7795233" y="2961944"/>
            <a:ext cx="2362200" cy="1308100"/>
          </a:xfrm>
          <a:prstGeom prst="rect">
            <a:avLst/>
          </a:prstGeom>
        </p:spPr>
        <p:txBody>
          <a:bodyPr/>
          <a:lstStyle/>
          <a:p>
            <a:endParaRPr lang="fr-FR"/>
          </a:p>
        </p:txBody>
      </p:sp>
      <p:sp>
        <p:nvSpPr>
          <p:cNvPr id="52" name="Espace réservé du texte 4"/>
          <p:cNvSpPr>
            <a:spLocks noGrp="1"/>
          </p:cNvSpPr>
          <p:nvPr>
            <p:ph type="body" sz="quarter" idx="56" hasCustomPrompt="1"/>
          </p:nvPr>
        </p:nvSpPr>
        <p:spPr>
          <a:xfrm>
            <a:off x="8011565"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53" name="Espace réservé du texte 4"/>
          <p:cNvSpPr>
            <a:spLocks noGrp="1"/>
          </p:cNvSpPr>
          <p:nvPr>
            <p:ph type="body" sz="quarter" idx="57" hasCustomPrompt="1"/>
          </p:nvPr>
        </p:nvSpPr>
        <p:spPr>
          <a:xfrm>
            <a:off x="7880469"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Tree>
    <p:extLst>
      <p:ext uri="{BB962C8B-B14F-4D97-AF65-F5344CB8AC3E}">
        <p14:creationId xmlns:p14="http://schemas.microsoft.com/office/powerpoint/2010/main" val="2219663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GARNISSAGES 3 IMAGES">
    <p:spTree>
      <p:nvGrpSpPr>
        <p:cNvPr id="1" name=""/>
        <p:cNvGrpSpPr/>
        <p:nvPr/>
      </p:nvGrpSpPr>
      <p:grpSpPr>
        <a:xfrm>
          <a:off x="0" y="0"/>
          <a:ext cx="0" cy="0"/>
          <a:chOff x="0" y="0"/>
          <a:chExt cx="0" cy="0"/>
        </a:xfrm>
      </p:grpSpPr>
      <p:sp>
        <p:nvSpPr>
          <p:cNvPr id="6" name="Espace réservé pour une image  5"/>
          <p:cNvSpPr>
            <a:spLocks noGrp="1"/>
          </p:cNvSpPr>
          <p:nvPr>
            <p:ph type="pic" sz="quarter" idx="13"/>
          </p:nvPr>
        </p:nvSpPr>
        <p:spPr>
          <a:xfrm>
            <a:off x="850900" y="990600"/>
            <a:ext cx="5040000" cy="4320000"/>
          </a:xfrm>
          <a:prstGeom prst="rect">
            <a:avLst/>
          </a:prstGeom>
        </p:spPr>
        <p:txBody>
          <a:bodyPr/>
          <a:lstStyle/>
          <a:p>
            <a:endParaRPr lang="fr-FR"/>
          </a:p>
        </p:txBody>
      </p:sp>
      <p:sp>
        <p:nvSpPr>
          <p:cNvPr id="48" name="Espace réservé du texte 4"/>
          <p:cNvSpPr>
            <a:spLocks noGrp="1"/>
          </p:cNvSpPr>
          <p:nvPr>
            <p:ph type="body" sz="quarter" idx="52" hasCustomPrompt="1"/>
          </p:nvPr>
        </p:nvSpPr>
        <p:spPr>
          <a:xfrm>
            <a:off x="2233385"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49" name="Espace réservé du texte 4"/>
          <p:cNvSpPr>
            <a:spLocks noGrp="1"/>
          </p:cNvSpPr>
          <p:nvPr>
            <p:ph type="body" sz="quarter" idx="53" hasCustomPrompt="1"/>
          </p:nvPr>
        </p:nvSpPr>
        <p:spPr>
          <a:xfrm>
            <a:off x="2233385"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56" name="Espace réservé pour une image  5"/>
          <p:cNvSpPr>
            <a:spLocks noGrp="1"/>
          </p:cNvSpPr>
          <p:nvPr>
            <p:ph type="pic" sz="quarter" idx="60"/>
          </p:nvPr>
        </p:nvSpPr>
        <p:spPr>
          <a:xfrm>
            <a:off x="2915220" y="990600"/>
            <a:ext cx="1169100" cy="3942688"/>
          </a:xfrm>
          <a:prstGeom prst="rect">
            <a:avLst/>
          </a:prstGeom>
        </p:spPr>
        <p:txBody>
          <a:bodyPr/>
          <a:lstStyle/>
          <a:p>
            <a:endParaRPr lang="fr-FR"/>
          </a:p>
        </p:txBody>
      </p:sp>
      <p:sp>
        <p:nvSpPr>
          <p:cNvPr id="57" name="Espace réservé du texte 4"/>
          <p:cNvSpPr>
            <a:spLocks noGrp="1"/>
          </p:cNvSpPr>
          <p:nvPr>
            <p:ph type="body" sz="quarter" idx="61" hasCustomPrompt="1"/>
          </p:nvPr>
        </p:nvSpPr>
        <p:spPr>
          <a:xfrm>
            <a:off x="2233384"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
        <p:nvSpPr>
          <p:cNvPr id="63" name="Espace réservé pour une image  5"/>
          <p:cNvSpPr>
            <a:spLocks noGrp="1"/>
          </p:cNvSpPr>
          <p:nvPr>
            <p:ph type="pic" sz="quarter" idx="67"/>
          </p:nvPr>
        </p:nvSpPr>
        <p:spPr>
          <a:xfrm>
            <a:off x="6489434" y="986222"/>
            <a:ext cx="5040000" cy="4320000"/>
          </a:xfrm>
          <a:prstGeom prst="rect">
            <a:avLst/>
          </a:prstGeom>
        </p:spPr>
        <p:txBody>
          <a:bodyPr/>
          <a:lstStyle/>
          <a:p>
            <a:endParaRPr lang="fr-FR"/>
          </a:p>
        </p:txBody>
      </p:sp>
      <p:sp>
        <p:nvSpPr>
          <p:cNvPr id="64" name="Espace réservé du texte 4"/>
          <p:cNvSpPr>
            <a:spLocks noGrp="1"/>
          </p:cNvSpPr>
          <p:nvPr>
            <p:ph type="body" sz="quarter" idx="68" hasCustomPrompt="1"/>
          </p:nvPr>
        </p:nvSpPr>
        <p:spPr>
          <a:xfrm>
            <a:off x="7510766"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65" name="Espace réservé du texte 4"/>
          <p:cNvSpPr>
            <a:spLocks noGrp="1"/>
          </p:cNvSpPr>
          <p:nvPr>
            <p:ph type="body" sz="quarter" idx="69" hasCustomPrompt="1"/>
          </p:nvPr>
        </p:nvSpPr>
        <p:spPr>
          <a:xfrm>
            <a:off x="7510766"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66" name="Espace réservé pour une image  5"/>
          <p:cNvSpPr>
            <a:spLocks noGrp="1"/>
          </p:cNvSpPr>
          <p:nvPr>
            <p:ph type="pic" sz="quarter" idx="70"/>
          </p:nvPr>
        </p:nvSpPr>
        <p:spPr>
          <a:xfrm>
            <a:off x="10761631" y="990600"/>
            <a:ext cx="1169100" cy="3942688"/>
          </a:xfrm>
          <a:prstGeom prst="rect">
            <a:avLst/>
          </a:prstGeom>
        </p:spPr>
        <p:txBody>
          <a:bodyPr/>
          <a:lstStyle/>
          <a:p>
            <a:endParaRPr lang="fr-FR"/>
          </a:p>
        </p:txBody>
      </p:sp>
      <p:sp>
        <p:nvSpPr>
          <p:cNvPr id="67" name="Espace réservé du texte 4"/>
          <p:cNvSpPr>
            <a:spLocks noGrp="1"/>
          </p:cNvSpPr>
          <p:nvPr>
            <p:ph type="body" sz="quarter" idx="71" hasCustomPrompt="1"/>
          </p:nvPr>
        </p:nvSpPr>
        <p:spPr>
          <a:xfrm>
            <a:off x="7510765"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Tree>
    <p:extLst>
      <p:ext uri="{BB962C8B-B14F-4D97-AF65-F5344CB8AC3E}">
        <p14:creationId xmlns:p14="http://schemas.microsoft.com/office/powerpoint/2010/main" val="3700256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MME 4">
    <p:spTree>
      <p:nvGrpSpPr>
        <p:cNvPr id="1" name=""/>
        <p:cNvGrpSpPr/>
        <p:nvPr/>
      </p:nvGrpSpPr>
      <p:grpSpPr>
        <a:xfrm>
          <a:off x="0" y="0"/>
          <a:ext cx="0" cy="0"/>
          <a:chOff x="0" y="0"/>
          <a:chExt cx="0" cy="0"/>
        </a:xfrm>
      </p:grpSpPr>
      <p:sp>
        <p:nvSpPr>
          <p:cNvPr id="18" name="Espace réservé du texte 17"/>
          <p:cNvSpPr>
            <a:spLocks noGrp="1"/>
          </p:cNvSpPr>
          <p:nvPr>
            <p:ph type="body" sz="quarter" idx="14" hasCustomPrompt="1"/>
          </p:nvPr>
        </p:nvSpPr>
        <p:spPr>
          <a:xfrm>
            <a:off x="549044" y="2471998"/>
            <a:ext cx="2782070" cy="503237"/>
          </a:xfrm>
          <a:prstGeom prst="rect">
            <a:avLst/>
          </a:prstGeom>
          <a:solidFill>
            <a:schemeClr val="bg1">
              <a:lumMod val="95000"/>
            </a:schemeClr>
          </a:solidFill>
        </p:spPr>
        <p:txBody>
          <a:bodyPr anchor="ctr"/>
          <a:lstStyle>
            <a:lvl1pPr marL="0" indent="0" algn="ctr">
              <a:buNone/>
              <a:defRPr sz="1200" b="1" baseline="0">
                <a:latin typeface="Peugeot New" panose="02000000000000000000" pitchFamily="2" charset="0"/>
              </a:defRPr>
            </a:lvl1pPr>
          </a:lstStyle>
          <a:p>
            <a:pPr lvl="0"/>
            <a:r>
              <a:rPr lang="fr-FR"/>
              <a:t>A</a:t>
            </a:r>
          </a:p>
        </p:txBody>
      </p:sp>
      <p:sp>
        <p:nvSpPr>
          <p:cNvPr id="8" name="Espace réservé du texte 7"/>
          <p:cNvSpPr>
            <a:spLocks noGrp="1"/>
          </p:cNvSpPr>
          <p:nvPr>
            <p:ph type="body" sz="quarter" idx="10"/>
          </p:nvPr>
        </p:nvSpPr>
        <p:spPr>
          <a:xfrm>
            <a:off x="549044" y="3005204"/>
            <a:ext cx="2782070" cy="3656854"/>
          </a:xfrm>
          <a:prstGeom prst="rect">
            <a:avLst/>
          </a:prstGeom>
          <a:solidFill>
            <a:schemeClr val="bg1">
              <a:lumMod val="95000"/>
            </a:schemeClr>
          </a:solidFill>
        </p:spPr>
        <p:txBody>
          <a:bodyPr/>
          <a:lstStyle>
            <a:lvl1pPr marL="171450" indent="-171450" algn="l">
              <a:lnSpc>
                <a:spcPct val="100000"/>
              </a:lnSpc>
              <a:spcBef>
                <a:spcPts val="300"/>
              </a:spcBef>
              <a:buFont typeface="Arial" panose="020B0604020202020204" pitchFamily="34" charset="0"/>
              <a:buChar char="•"/>
              <a:defRPr sz="800">
                <a:latin typeface="Peugeot New" panose="02000000000000000000" pitchFamily="2" charset="0"/>
              </a:defRPr>
            </a:lvl1pPr>
            <a:lvl2pPr algn="l">
              <a:defRPr sz="800">
                <a:latin typeface="Peugeot New" panose="02000000000000000000" pitchFamily="2" charset="0"/>
              </a:defRPr>
            </a:lvl2pPr>
            <a:lvl3pPr algn="l">
              <a:defRPr sz="800">
                <a:latin typeface="Peugeot New" panose="02000000000000000000" pitchFamily="2" charset="0"/>
              </a:defRPr>
            </a:lvl3pPr>
            <a:lvl4pPr algn="l">
              <a:defRPr sz="800">
                <a:latin typeface="Peugeot New" panose="02000000000000000000" pitchFamily="2" charset="0"/>
              </a:defRPr>
            </a:lvl4pPr>
            <a:lvl5pPr algn="l">
              <a:defRPr sz="800">
                <a:latin typeface="Peugeot New" panose="02000000000000000000" pitchFamily="2" charset="0"/>
              </a:defRPr>
            </a:lvl5pPr>
          </a:lstStyle>
          <a:p>
            <a:pPr lvl="0"/>
            <a:endParaRPr lang="fr-FR"/>
          </a:p>
        </p:txBody>
      </p:sp>
      <p:sp>
        <p:nvSpPr>
          <p:cNvPr id="10" name="Espace réservé du texte 7"/>
          <p:cNvSpPr>
            <a:spLocks noGrp="1"/>
          </p:cNvSpPr>
          <p:nvPr>
            <p:ph type="body" sz="quarter" idx="11"/>
          </p:nvPr>
        </p:nvSpPr>
        <p:spPr>
          <a:xfrm>
            <a:off x="3450421"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11" name="Espace réservé du texte 7"/>
          <p:cNvSpPr>
            <a:spLocks noGrp="1"/>
          </p:cNvSpPr>
          <p:nvPr>
            <p:ph type="body" sz="quarter" idx="12"/>
          </p:nvPr>
        </p:nvSpPr>
        <p:spPr>
          <a:xfrm>
            <a:off x="6349164"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12" name="Espace réservé du texte 7"/>
          <p:cNvSpPr>
            <a:spLocks noGrp="1"/>
          </p:cNvSpPr>
          <p:nvPr>
            <p:ph type="body" sz="quarter" idx="13"/>
          </p:nvPr>
        </p:nvSpPr>
        <p:spPr>
          <a:xfrm>
            <a:off x="9253176" y="3005204"/>
            <a:ext cx="2781714"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20" name="Espace réservé du texte 17"/>
          <p:cNvSpPr>
            <a:spLocks noGrp="1"/>
          </p:cNvSpPr>
          <p:nvPr>
            <p:ph type="body" sz="quarter" idx="16" hasCustomPrompt="1"/>
          </p:nvPr>
        </p:nvSpPr>
        <p:spPr>
          <a:xfrm>
            <a:off x="6349164" y="2471998"/>
            <a:ext cx="2784704"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C</a:t>
            </a:r>
          </a:p>
        </p:txBody>
      </p:sp>
      <p:sp>
        <p:nvSpPr>
          <p:cNvPr id="24" name="Espace réservé du texte 17"/>
          <p:cNvSpPr>
            <a:spLocks noGrp="1"/>
          </p:cNvSpPr>
          <p:nvPr>
            <p:ph type="body" sz="quarter" idx="17" hasCustomPrompt="1"/>
          </p:nvPr>
        </p:nvSpPr>
        <p:spPr>
          <a:xfrm>
            <a:off x="9253176" y="2471998"/>
            <a:ext cx="2781714"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D</a:t>
            </a:r>
          </a:p>
        </p:txBody>
      </p:sp>
      <p:sp>
        <p:nvSpPr>
          <p:cNvPr id="25" name="Espace réservé du texte 17"/>
          <p:cNvSpPr>
            <a:spLocks noGrp="1"/>
          </p:cNvSpPr>
          <p:nvPr>
            <p:ph type="body" sz="quarter" idx="18" hasCustomPrompt="1"/>
          </p:nvPr>
        </p:nvSpPr>
        <p:spPr>
          <a:xfrm>
            <a:off x="3450421" y="2471998"/>
            <a:ext cx="2782070" cy="503237"/>
          </a:xfrm>
          <a:prstGeom prst="rect">
            <a:avLst/>
          </a:prstGeom>
          <a:solidFill>
            <a:schemeClr val="bg1">
              <a:lumMod val="95000"/>
            </a:schemeClr>
          </a:solidFill>
        </p:spPr>
        <p:txBody>
          <a:bodyPr anchor="ctr"/>
          <a:lstStyle>
            <a:lvl1pPr marL="0" indent="0">
              <a:buNone/>
              <a:defRPr lang="fr-FR" sz="1200" b="1" baseline="0" dirty="0">
                <a:latin typeface="Peugeot New" panose="02000000000000000000" pitchFamily="2" charset="0"/>
              </a:defRPr>
            </a:lvl1pPr>
          </a:lstStyle>
          <a:p>
            <a:pPr marL="228600" lvl="0" indent="-228600" algn="ctr"/>
            <a:r>
              <a:rPr lang="fr-FR"/>
              <a:t>B</a:t>
            </a:r>
          </a:p>
        </p:txBody>
      </p:sp>
      <p:sp>
        <p:nvSpPr>
          <p:cNvPr id="29" name="Espace réservé du texte 28"/>
          <p:cNvSpPr>
            <a:spLocks noGrp="1"/>
          </p:cNvSpPr>
          <p:nvPr>
            <p:ph type="body" sz="quarter" idx="19" hasCustomPrompt="1"/>
          </p:nvPr>
        </p:nvSpPr>
        <p:spPr>
          <a:xfrm>
            <a:off x="3447787" y="2820317"/>
            <a:ext cx="2782069" cy="154918"/>
          </a:xfrm>
          <a:prstGeom prst="rect">
            <a:avLst/>
          </a:prstGeom>
        </p:spPr>
        <p:txBody>
          <a:bodyPr anchor="ctr"/>
          <a:lstStyle>
            <a:lvl1pPr marL="0" indent="0" algn="ctr">
              <a:buNone/>
              <a:defRPr lang="fr-FR" sz="800" kern="1200" baseline="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0" name="Espace réservé du texte 28"/>
          <p:cNvSpPr>
            <a:spLocks noGrp="1"/>
          </p:cNvSpPr>
          <p:nvPr>
            <p:ph type="body" sz="quarter" idx="20" hasCustomPrompt="1"/>
          </p:nvPr>
        </p:nvSpPr>
        <p:spPr>
          <a:xfrm>
            <a:off x="6346529" y="2820317"/>
            <a:ext cx="2784705" cy="154918"/>
          </a:xfrm>
          <a:prstGeom prst="rect">
            <a:avLst/>
          </a:prstGeom>
        </p:spPr>
        <p:txBody>
          <a:bodyPr anchor="ctr"/>
          <a:lstStyle>
            <a:lvl1pPr marL="0" indent="0" algn="ctr">
              <a:buNone/>
              <a:defRPr lang="fr-FR" sz="800" kern="120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1" name="Espace réservé du texte 28"/>
          <p:cNvSpPr>
            <a:spLocks noGrp="1"/>
          </p:cNvSpPr>
          <p:nvPr>
            <p:ph type="body" sz="quarter" idx="21" hasCustomPrompt="1"/>
          </p:nvPr>
        </p:nvSpPr>
        <p:spPr>
          <a:xfrm>
            <a:off x="9253176" y="2820317"/>
            <a:ext cx="2781714" cy="154918"/>
          </a:xfrm>
          <a:prstGeom prst="rect">
            <a:avLst/>
          </a:prstGeom>
        </p:spPr>
        <p:txBody>
          <a:bodyPr anchor="ctr"/>
          <a:lstStyle>
            <a:lvl1pPr marL="0" indent="0" algn="ctr">
              <a:buNone/>
              <a:defRPr lang="fr-FR" sz="800" kern="120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2" name="ZoneTexte 31"/>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none" spc="0" normalizeH="0" baseline="0" noProof="0">
                <a:ln>
                  <a:noFill/>
                </a:ln>
                <a:solidFill>
                  <a:prstClr val="black"/>
                </a:solidFill>
                <a:effectLst/>
                <a:uLnTx/>
                <a:uFillTx/>
                <a:latin typeface="Peugeot New" panose="02000000000000000000" pitchFamily="50" charset="0"/>
                <a:ea typeface="+mn-ea"/>
                <a:cs typeface="+mn-cs"/>
              </a:rPr>
              <a:t>GAMME</a:t>
            </a:r>
          </a:p>
        </p:txBody>
      </p:sp>
      <p:sp>
        <p:nvSpPr>
          <p:cNvPr id="34" name="Espace réservé pour une image  33"/>
          <p:cNvSpPr>
            <a:spLocks noGrp="1"/>
          </p:cNvSpPr>
          <p:nvPr>
            <p:ph type="pic" sz="quarter" idx="22"/>
          </p:nvPr>
        </p:nvSpPr>
        <p:spPr>
          <a:xfrm>
            <a:off x="549044" y="846669"/>
            <a:ext cx="2782070" cy="1592263"/>
          </a:xfrm>
          <a:prstGeom prst="rect">
            <a:avLst/>
          </a:prstGeom>
        </p:spPr>
        <p:txBody>
          <a:bodyPr/>
          <a:lstStyle/>
          <a:p>
            <a:endParaRPr lang="fr-FR"/>
          </a:p>
        </p:txBody>
      </p:sp>
      <p:sp>
        <p:nvSpPr>
          <p:cNvPr id="35" name="Espace réservé pour une image  33"/>
          <p:cNvSpPr>
            <a:spLocks noGrp="1"/>
          </p:cNvSpPr>
          <p:nvPr>
            <p:ph type="pic" sz="quarter" idx="23"/>
          </p:nvPr>
        </p:nvSpPr>
        <p:spPr>
          <a:xfrm>
            <a:off x="3450421" y="846669"/>
            <a:ext cx="2782070" cy="1592263"/>
          </a:xfrm>
          <a:prstGeom prst="rect">
            <a:avLst/>
          </a:prstGeom>
        </p:spPr>
        <p:txBody>
          <a:bodyPr/>
          <a:lstStyle/>
          <a:p>
            <a:endParaRPr lang="fr-FR"/>
          </a:p>
        </p:txBody>
      </p:sp>
      <p:sp>
        <p:nvSpPr>
          <p:cNvPr id="36" name="Espace réservé pour une image  33"/>
          <p:cNvSpPr>
            <a:spLocks noGrp="1"/>
          </p:cNvSpPr>
          <p:nvPr>
            <p:ph type="pic" sz="quarter" idx="24"/>
          </p:nvPr>
        </p:nvSpPr>
        <p:spPr>
          <a:xfrm>
            <a:off x="6349164" y="846669"/>
            <a:ext cx="2782070" cy="1592263"/>
          </a:xfrm>
          <a:prstGeom prst="rect">
            <a:avLst/>
          </a:prstGeom>
        </p:spPr>
        <p:txBody>
          <a:bodyPr/>
          <a:lstStyle/>
          <a:p>
            <a:endParaRPr lang="fr-FR"/>
          </a:p>
        </p:txBody>
      </p:sp>
      <p:sp>
        <p:nvSpPr>
          <p:cNvPr id="37" name="Espace réservé pour une image  33"/>
          <p:cNvSpPr>
            <a:spLocks noGrp="1"/>
          </p:cNvSpPr>
          <p:nvPr>
            <p:ph type="pic" sz="quarter" idx="25"/>
          </p:nvPr>
        </p:nvSpPr>
        <p:spPr>
          <a:xfrm>
            <a:off x="9253176" y="846669"/>
            <a:ext cx="2782070" cy="1592263"/>
          </a:xfrm>
          <a:prstGeom prst="rect">
            <a:avLst/>
          </a:prstGeom>
        </p:spPr>
        <p:txBody>
          <a:bodyPr/>
          <a:lstStyle/>
          <a:p>
            <a:endParaRPr lang="fr-FR"/>
          </a:p>
        </p:txBody>
      </p:sp>
    </p:spTree>
    <p:extLst>
      <p:ext uri="{BB962C8B-B14F-4D97-AF65-F5344CB8AC3E}">
        <p14:creationId xmlns:p14="http://schemas.microsoft.com/office/powerpoint/2010/main" val="2571642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MME 3">
    <p:spTree>
      <p:nvGrpSpPr>
        <p:cNvPr id="1" name=""/>
        <p:cNvGrpSpPr/>
        <p:nvPr/>
      </p:nvGrpSpPr>
      <p:grpSpPr>
        <a:xfrm>
          <a:off x="0" y="0"/>
          <a:ext cx="0" cy="0"/>
          <a:chOff x="0" y="0"/>
          <a:chExt cx="0" cy="0"/>
        </a:xfrm>
      </p:grpSpPr>
      <p:sp>
        <p:nvSpPr>
          <p:cNvPr id="13" name="ZoneTexte 12"/>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none" spc="0" normalizeH="0" baseline="0" noProof="0">
                <a:ln>
                  <a:noFill/>
                </a:ln>
                <a:solidFill>
                  <a:prstClr val="black"/>
                </a:solidFill>
                <a:effectLst/>
                <a:uLnTx/>
                <a:uFillTx/>
                <a:latin typeface="Peugeot New" panose="02000000000000000000" pitchFamily="50" charset="0"/>
                <a:ea typeface="+mn-ea"/>
                <a:cs typeface="+mn-cs"/>
              </a:rPr>
              <a:t>GAMME</a:t>
            </a:r>
          </a:p>
        </p:txBody>
      </p:sp>
      <p:sp>
        <p:nvSpPr>
          <p:cNvPr id="34" name="Espace réservé du texte 17"/>
          <p:cNvSpPr>
            <a:spLocks noGrp="1"/>
          </p:cNvSpPr>
          <p:nvPr>
            <p:ph type="body" sz="quarter" idx="14" hasCustomPrompt="1"/>
          </p:nvPr>
        </p:nvSpPr>
        <p:spPr>
          <a:xfrm>
            <a:off x="549044" y="2471998"/>
            <a:ext cx="2782070" cy="503237"/>
          </a:xfrm>
          <a:prstGeom prst="rect">
            <a:avLst/>
          </a:prstGeom>
          <a:solidFill>
            <a:schemeClr val="bg1">
              <a:lumMod val="95000"/>
            </a:schemeClr>
          </a:solidFill>
        </p:spPr>
        <p:txBody>
          <a:bodyPr anchor="ctr"/>
          <a:lstStyle>
            <a:lvl1pPr marL="0" indent="0" algn="ctr">
              <a:buNone/>
              <a:defRPr sz="1200" b="1" baseline="0">
                <a:latin typeface="Peugeot New" panose="02000000000000000000" pitchFamily="2" charset="0"/>
              </a:defRPr>
            </a:lvl1pPr>
          </a:lstStyle>
          <a:p>
            <a:pPr lvl="0"/>
            <a:r>
              <a:rPr lang="fr-FR"/>
              <a:t>A</a:t>
            </a:r>
          </a:p>
        </p:txBody>
      </p:sp>
      <p:sp>
        <p:nvSpPr>
          <p:cNvPr id="35" name="Espace réservé du texte 7"/>
          <p:cNvSpPr>
            <a:spLocks noGrp="1"/>
          </p:cNvSpPr>
          <p:nvPr>
            <p:ph type="body" sz="quarter" idx="10"/>
          </p:nvPr>
        </p:nvSpPr>
        <p:spPr>
          <a:xfrm>
            <a:off x="549044" y="3005204"/>
            <a:ext cx="2782070" cy="3656854"/>
          </a:xfrm>
          <a:prstGeom prst="rect">
            <a:avLst/>
          </a:prstGeom>
          <a:solidFill>
            <a:schemeClr val="bg1">
              <a:lumMod val="95000"/>
            </a:schemeClr>
          </a:solidFill>
        </p:spPr>
        <p:txBody>
          <a:bodyPr/>
          <a:lstStyle>
            <a:lvl1pPr marL="171450" indent="-171450" algn="l">
              <a:lnSpc>
                <a:spcPct val="100000"/>
              </a:lnSpc>
              <a:spcBef>
                <a:spcPts val="300"/>
              </a:spcBef>
              <a:buFont typeface="Arial" panose="020B0604020202020204" pitchFamily="34" charset="0"/>
              <a:buChar char="•"/>
              <a:defRPr sz="800">
                <a:latin typeface="Peugeot New" panose="02000000000000000000" pitchFamily="2" charset="0"/>
              </a:defRPr>
            </a:lvl1pPr>
            <a:lvl2pPr algn="l">
              <a:defRPr sz="800">
                <a:latin typeface="Peugeot New" panose="02000000000000000000" pitchFamily="2" charset="0"/>
              </a:defRPr>
            </a:lvl2pPr>
            <a:lvl3pPr algn="l">
              <a:defRPr sz="800">
                <a:latin typeface="Peugeot New" panose="02000000000000000000" pitchFamily="2" charset="0"/>
              </a:defRPr>
            </a:lvl3pPr>
            <a:lvl4pPr algn="l">
              <a:defRPr sz="800">
                <a:latin typeface="Peugeot New" panose="02000000000000000000" pitchFamily="2" charset="0"/>
              </a:defRPr>
            </a:lvl4pPr>
            <a:lvl5pPr algn="l">
              <a:defRPr sz="800">
                <a:latin typeface="Peugeot New" panose="02000000000000000000" pitchFamily="2" charset="0"/>
              </a:defRPr>
            </a:lvl5pPr>
          </a:lstStyle>
          <a:p>
            <a:pPr lvl="0"/>
            <a:endParaRPr lang="fr-FR"/>
          </a:p>
        </p:txBody>
      </p:sp>
      <p:sp>
        <p:nvSpPr>
          <p:cNvPr id="36" name="Espace réservé du texte 7"/>
          <p:cNvSpPr>
            <a:spLocks noGrp="1"/>
          </p:cNvSpPr>
          <p:nvPr>
            <p:ph type="body" sz="quarter" idx="11"/>
          </p:nvPr>
        </p:nvSpPr>
        <p:spPr>
          <a:xfrm>
            <a:off x="3450421"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37" name="Espace réservé du texte 7"/>
          <p:cNvSpPr>
            <a:spLocks noGrp="1"/>
          </p:cNvSpPr>
          <p:nvPr>
            <p:ph type="body" sz="quarter" idx="12"/>
          </p:nvPr>
        </p:nvSpPr>
        <p:spPr>
          <a:xfrm>
            <a:off x="6349164"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38" name="Espace réservé du texte 17"/>
          <p:cNvSpPr>
            <a:spLocks noGrp="1"/>
          </p:cNvSpPr>
          <p:nvPr>
            <p:ph type="body" sz="quarter" idx="16" hasCustomPrompt="1"/>
          </p:nvPr>
        </p:nvSpPr>
        <p:spPr>
          <a:xfrm>
            <a:off x="6349164" y="2471998"/>
            <a:ext cx="2784704"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C</a:t>
            </a:r>
          </a:p>
        </p:txBody>
      </p:sp>
      <p:sp>
        <p:nvSpPr>
          <p:cNvPr id="39" name="Espace réservé du texte 17"/>
          <p:cNvSpPr>
            <a:spLocks noGrp="1"/>
          </p:cNvSpPr>
          <p:nvPr>
            <p:ph type="body" sz="quarter" idx="18" hasCustomPrompt="1"/>
          </p:nvPr>
        </p:nvSpPr>
        <p:spPr>
          <a:xfrm>
            <a:off x="3450421" y="2471998"/>
            <a:ext cx="2782070"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B</a:t>
            </a:r>
          </a:p>
        </p:txBody>
      </p:sp>
      <p:sp>
        <p:nvSpPr>
          <p:cNvPr id="40" name="Espace réservé du texte 28"/>
          <p:cNvSpPr>
            <a:spLocks noGrp="1"/>
          </p:cNvSpPr>
          <p:nvPr>
            <p:ph type="body" sz="quarter" idx="19" hasCustomPrompt="1"/>
          </p:nvPr>
        </p:nvSpPr>
        <p:spPr>
          <a:xfrm>
            <a:off x="3447787" y="2820317"/>
            <a:ext cx="2782069" cy="154918"/>
          </a:xfrm>
          <a:prstGeom prst="rect">
            <a:avLst/>
          </a:prstGeom>
        </p:spPr>
        <p:txBody>
          <a:bodyPr anchor="ctr"/>
          <a:lstStyle>
            <a:lvl1pPr marL="0" indent="0" algn="ctr">
              <a:buNone/>
              <a:defRPr lang="fr-FR" sz="800" kern="1200" baseline="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41" name="Espace réservé du texte 28"/>
          <p:cNvSpPr>
            <a:spLocks noGrp="1"/>
          </p:cNvSpPr>
          <p:nvPr>
            <p:ph type="body" sz="quarter" idx="20" hasCustomPrompt="1"/>
          </p:nvPr>
        </p:nvSpPr>
        <p:spPr>
          <a:xfrm>
            <a:off x="6346529" y="2820317"/>
            <a:ext cx="2784705" cy="154918"/>
          </a:xfrm>
          <a:prstGeom prst="rect">
            <a:avLst/>
          </a:prstGeom>
        </p:spPr>
        <p:txBody>
          <a:bodyPr anchor="ctr"/>
          <a:lstStyle>
            <a:lvl1pPr marL="0" indent="0" algn="ctr">
              <a:buNone/>
              <a:defRPr lang="fr-FR" sz="800" kern="120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42" name="Espace réservé pour une image  33"/>
          <p:cNvSpPr>
            <a:spLocks noGrp="1"/>
          </p:cNvSpPr>
          <p:nvPr>
            <p:ph type="pic" sz="quarter" idx="22"/>
          </p:nvPr>
        </p:nvSpPr>
        <p:spPr>
          <a:xfrm>
            <a:off x="549044" y="846669"/>
            <a:ext cx="2782070" cy="1592263"/>
          </a:xfrm>
          <a:prstGeom prst="rect">
            <a:avLst/>
          </a:prstGeom>
        </p:spPr>
        <p:txBody>
          <a:bodyPr/>
          <a:lstStyle/>
          <a:p>
            <a:endParaRPr lang="fr-FR"/>
          </a:p>
        </p:txBody>
      </p:sp>
      <p:sp>
        <p:nvSpPr>
          <p:cNvPr id="43" name="Espace réservé pour une image  33"/>
          <p:cNvSpPr>
            <a:spLocks noGrp="1"/>
          </p:cNvSpPr>
          <p:nvPr>
            <p:ph type="pic" sz="quarter" idx="23"/>
          </p:nvPr>
        </p:nvSpPr>
        <p:spPr>
          <a:xfrm>
            <a:off x="3450421" y="846669"/>
            <a:ext cx="2782070" cy="1592263"/>
          </a:xfrm>
          <a:prstGeom prst="rect">
            <a:avLst/>
          </a:prstGeom>
        </p:spPr>
        <p:txBody>
          <a:bodyPr/>
          <a:lstStyle/>
          <a:p>
            <a:endParaRPr lang="fr-FR"/>
          </a:p>
        </p:txBody>
      </p:sp>
      <p:sp>
        <p:nvSpPr>
          <p:cNvPr id="44" name="Espace réservé pour une image  33"/>
          <p:cNvSpPr>
            <a:spLocks noGrp="1"/>
          </p:cNvSpPr>
          <p:nvPr>
            <p:ph type="pic" sz="quarter" idx="24"/>
          </p:nvPr>
        </p:nvSpPr>
        <p:spPr>
          <a:xfrm>
            <a:off x="6349164" y="846669"/>
            <a:ext cx="2782070" cy="1592263"/>
          </a:xfrm>
          <a:prstGeom prst="rect">
            <a:avLst/>
          </a:prstGeom>
        </p:spPr>
        <p:txBody>
          <a:bodyPr/>
          <a:lstStyle/>
          <a:p>
            <a:endParaRPr lang="fr-FR"/>
          </a:p>
        </p:txBody>
      </p:sp>
    </p:spTree>
    <p:extLst>
      <p:ext uri="{BB962C8B-B14F-4D97-AF65-F5344CB8AC3E}">
        <p14:creationId xmlns:p14="http://schemas.microsoft.com/office/powerpoint/2010/main" val="3260200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AMME 4">
    <p:spTree>
      <p:nvGrpSpPr>
        <p:cNvPr id="1" name=""/>
        <p:cNvGrpSpPr/>
        <p:nvPr/>
      </p:nvGrpSpPr>
      <p:grpSpPr>
        <a:xfrm>
          <a:off x="0" y="0"/>
          <a:ext cx="0" cy="0"/>
          <a:chOff x="0" y="0"/>
          <a:chExt cx="0" cy="0"/>
        </a:xfrm>
      </p:grpSpPr>
      <p:sp>
        <p:nvSpPr>
          <p:cNvPr id="32" name="ZoneTexte 31"/>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none" spc="0" normalizeH="0" baseline="0" noProof="0">
                <a:ln>
                  <a:noFill/>
                </a:ln>
                <a:solidFill>
                  <a:prstClr val="black"/>
                </a:solidFill>
                <a:effectLst/>
                <a:uLnTx/>
                <a:uFillTx/>
                <a:latin typeface="Peugeot New" panose="02000000000000000000" pitchFamily="50" charset="0"/>
                <a:ea typeface="+mn-ea"/>
                <a:cs typeface="+mn-cs"/>
              </a:rPr>
              <a:t>GAMME</a:t>
            </a:r>
          </a:p>
        </p:txBody>
      </p:sp>
      <p:sp>
        <p:nvSpPr>
          <p:cNvPr id="41" name="Espace réservé du texte 17">
            <a:extLst>
              <a:ext uri="{FF2B5EF4-FFF2-40B4-BE49-F238E27FC236}">
                <a16:creationId xmlns:a16="http://schemas.microsoft.com/office/drawing/2014/main" id="{DA07972D-4862-4AF8-A48D-F167B8192687}"/>
              </a:ext>
            </a:extLst>
          </p:cNvPr>
          <p:cNvSpPr>
            <a:spLocks noGrp="1"/>
          </p:cNvSpPr>
          <p:nvPr>
            <p:ph type="body" sz="quarter" idx="14" hasCustomPrompt="1"/>
          </p:nvPr>
        </p:nvSpPr>
        <p:spPr>
          <a:xfrm>
            <a:off x="549043" y="2471998"/>
            <a:ext cx="3604213" cy="503237"/>
          </a:xfrm>
          <a:prstGeom prst="rect">
            <a:avLst/>
          </a:prstGeom>
          <a:solidFill>
            <a:schemeClr val="bg1">
              <a:lumMod val="95000"/>
            </a:schemeClr>
          </a:solidFill>
        </p:spPr>
        <p:txBody>
          <a:bodyPr anchor="ctr"/>
          <a:lstStyle>
            <a:lvl1pPr marL="0" indent="0" algn="ctr">
              <a:buNone/>
              <a:defRPr sz="1200" b="1" baseline="0">
                <a:latin typeface="Peugeot New" panose="02000000000000000000" pitchFamily="2" charset="0"/>
              </a:defRPr>
            </a:lvl1pPr>
          </a:lstStyle>
          <a:p>
            <a:pPr lvl="0"/>
            <a:r>
              <a:rPr lang="fr-FR"/>
              <a:t>A</a:t>
            </a:r>
          </a:p>
        </p:txBody>
      </p:sp>
      <p:sp>
        <p:nvSpPr>
          <p:cNvPr id="42" name="Espace réservé du texte 7">
            <a:extLst>
              <a:ext uri="{FF2B5EF4-FFF2-40B4-BE49-F238E27FC236}">
                <a16:creationId xmlns:a16="http://schemas.microsoft.com/office/drawing/2014/main" id="{EC4D4F30-DB80-4E59-B7B1-11DF69F680BE}"/>
              </a:ext>
            </a:extLst>
          </p:cNvPr>
          <p:cNvSpPr>
            <a:spLocks noGrp="1"/>
          </p:cNvSpPr>
          <p:nvPr>
            <p:ph type="body" sz="quarter" idx="10"/>
          </p:nvPr>
        </p:nvSpPr>
        <p:spPr>
          <a:xfrm>
            <a:off x="549043" y="3005204"/>
            <a:ext cx="3604213" cy="3656854"/>
          </a:xfrm>
          <a:prstGeom prst="rect">
            <a:avLst/>
          </a:prstGeom>
          <a:solidFill>
            <a:schemeClr val="bg1">
              <a:lumMod val="95000"/>
            </a:schemeClr>
          </a:solidFill>
        </p:spPr>
        <p:txBody>
          <a:bodyPr/>
          <a:lstStyle>
            <a:lvl1pPr marL="171450" indent="-171450" algn="l">
              <a:lnSpc>
                <a:spcPct val="100000"/>
              </a:lnSpc>
              <a:spcBef>
                <a:spcPts val="300"/>
              </a:spcBef>
              <a:buFont typeface="Arial" panose="020B0604020202020204" pitchFamily="34" charset="0"/>
              <a:buChar char="•"/>
              <a:defRPr sz="800">
                <a:latin typeface="Peugeot New" panose="02000000000000000000" pitchFamily="2" charset="0"/>
              </a:defRPr>
            </a:lvl1pPr>
            <a:lvl2pPr algn="l">
              <a:defRPr sz="800">
                <a:latin typeface="Peugeot New" panose="02000000000000000000" pitchFamily="2" charset="0"/>
              </a:defRPr>
            </a:lvl2pPr>
            <a:lvl3pPr algn="l">
              <a:defRPr sz="800">
                <a:latin typeface="Peugeot New" panose="02000000000000000000" pitchFamily="2" charset="0"/>
              </a:defRPr>
            </a:lvl3pPr>
            <a:lvl4pPr algn="l">
              <a:defRPr sz="800">
                <a:latin typeface="Peugeot New" panose="02000000000000000000" pitchFamily="2" charset="0"/>
              </a:defRPr>
            </a:lvl4pPr>
            <a:lvl5pPr algn="l">
              <a:defRPr sz="800">
                <a:latin typeface="Peugeot New" panose="02000000000000000000" pitchFamily="2" charset="0"/>
              </a:defRPr>
            </a:lvl5pPr>
          </a:lstStyle>
          <a:p>
            <a:pPr lvl="0"/>
            <a:endParaRPr lang="fr-FR"/>
          </a:p>
        </p:txBody>
      </p:sp>
      <p:sp>
        <p:nvSpPr>
          <p:cNvPr id="43" name="Espace réservé du texte 7">
            <a:extLst>
              <a:ext uri="{FF2B5EF4-FFF2-40B4-BE49-F238E27FC236}">
                <a16:creationId xmlns:a16="http://schemas.microsoft.com/office/drawing/2014/main" id="{818BBDDB-6002-46ED-8816-D5E4C32882C0}"/>
              </a:ext>
            </a:extLst>
          </p:cNvPr>
          <p:cNvSpPr>
            <a:spLocks noGrp="1"/>
          </p:cNvSpPr>
          <p:nvPr>
            <p:ph type="body" sz="quarter" idx="11"/>
          </p:nvPr>
        </p:nvSpPr>
        <p:spPr>
          <a:xfrm>
            <a:off x="4295210" y="3005204"/>
            <a:ext cx="3601579"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44" name="Espace réservé du texte 7">
            <a:extLst>
              <a:ext uri="{FF2B5EF4-FFF2-40B4-BE49-F238E27FC236}">
                <a16:creationId xmlns:a16="http://schemas.microsoft.com/office/drawing/2014/main" id="{CBB7C040-56D5-4391-BE9B-F577BECF19C1}"/>
              </a:ext>
            </a:extLst>
          </p:cNvPr>
          <p:cNvSpPr>
            <a:spLocks noGrp="1"/>
          </p:cNvSpPr>
          <p:nvPr>
            <p:ph type="body" sz="quarter" idx="12"/>
          </p:nvPr>
        </p:nvSpPr>
        <p:spPr>
          <a:xfrm>
            <a:off x="8041379" y="3005204"/>
            <a:ext cx="3601578"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45" name="Espace réservé du texte 17">
            <a:extLst>
              <a:ext uri="{FF2B5EF4-FFF2-40B4-BE49-F238E27FC236}">
                <a16:creationId xmlns:a16="http://schemas.microsoft.com/office/drawing/2014/main" id="{A33D4E4D-1EF3-4898-9763-2BE884E3FCD7}"/>
              </a:ext>
            </a:extLst>
          </p:cNvPr>
          <p:cNvSpPr>
            <a:spLocks noGrp="1"/>
          </p:cNvSpPr>
          <p:nvPr>
            <p:ph type="body" sz="quarter" idx="16" hasCustomPrompt="1"/>
          </p:nvPr>
        </p:nvSpPr>
        <p:spPr>
          <a:xfrm>
            <a:off x="8041379" y="2471998"/>
            <a:ext cx="3604988"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C</a:t>
            </a:r>
          </a:p>
        </p:txBody>
      </p:sp>
      <p:sp>
        <p:nvSpPr>
          <p:cNvPr id="46" name="Espace réservé du texte 17">
            <a:extLst>
              <a:ext uri="{FF2B5EF4-FFF2-40B4-BE49-F238E27FC236}">
                <a16:creationId xmlns:a16="http://schemas.microsoft.com/office/drawing/2014/main" id="{544D75F7-5077-45EA-BC1C-5537DB4920EF}"/>
              </a:ext>
            </a:extLst>
          </p:cNvPr>
          <p:cNvSpPr>
            <a:spLocks noGrp="1"/>
          </p:cNvSpPr>
          <p:nvPr>
            <p:ph type="body" sz="quarter" idx="18" hasCustomPrompt="1"/>
          </p:nvPr>
        </p:nvSpPr>
        <p:spPr>
          <a:xfrm>
            <a:off x="4295210" y="2471998"/>
            <a:ext cx="3601579"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B</a:t>
            </a:r>
          </a:p>
        </p:txBody>
      </p:sp>
      <p:sp>
        <p:nvSpPr>
          <p:cNvPr id="47" name="Espace réservé du texte 28">
            <a:extLst>
              <a:ext uri="{FF2B5EF4-FFF2-40B4-BE49-F238E27FC236}">
                <a16:creationId xmlns:a16="http://schemas.microsoft.com/office/drawing/2014/main" id="{C0509FFE-86B3-4507-9195-C1333E4EA27F}"/>
              </a:ext>
            </a:extLst>
          </p:cNvPr>
          <p:cNvSpPr>
            <a:spLocks noGrp="1"/>
          </p:cNvSpPr>
          <p:nvPr>
            <p:ph type="body" sz="quarter" idx="19" hasCustomPrompt="1"/>
          </p:nvPr>
        </p:nvSpPr>
        <p:spPr>
          <a:xfrm>
            <a:off x="4292577" y="2820317"/>
            <a:ext cx="3601578" cy="154918"/>
          </a:xfrm>
          <a:prstGeom prst="rect">
            <a:avLst/>
          </a:prstGeom>
        </p:spPr>
        <p:txBody>
          <a:bodyPr anchor="ctr"/>
          <a:lstStyle>
            <a:lvl1pPr marL="0" indent="0" algn="ctr">
              <a:buNone/>
              <a:defRPr lang="fr-FR" sz="800" kern="1200" baseline="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48" name="Espace réservé du texte 28">
            <a:extLst>
              <a:ext uri="{FF2B5EF4-FFF2-40B4-BE49-F238E27FC236}">
                <a16:creationId xmlns:a16="http://schemas.microsoft.com/office/drawing/2014/main" id="{191B2642-AEB7-492D-9C9E-E49C6334B4F0}"/>
              </a:ext>
            </a:extLst>
          </p:cNvPr>
          <p:cNvSpPr>
            <a:spLocks noGrp="1"/>
          </p:cNvSpPr>
          <p:nvPr>
            <p:ph type="body" sz="quarter" idx="20" hasCustomPrompt="1"/>
          </p:nvPr>
        </p:nvSpPr>
        <p:spPr>
          <a:xfrm>
            <a:off x="8038744" y="2820317"/>
            <a:ext cx="3604989" cy="154918"/>
          </a:xfrm>
          <a:prstGeom prst="rect">
            <a:avLst/>
          </a:prstGeom>
        </p:spPr>
        <p:txBody>
          <a:bodyPr anchor="ctr"/>
          <a:lstStyle>
            <a:lvl1pPr marL="0" indent="0" algn="ctr">
              <a:buNone/>
              <a:defRPr lang="fr-FR" sz="800" kern="120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49" name="Espace réservé pour une image  33">
            <a:extLst>
              <a:ext uri="{FF2B5EF4-FFF2-40B4-BE49-F238E27FC236}">
                <a16:creationId xmlns:a16="http://schemas.microsoft.com/office/drawing/2014/main" id="{EA41EC39-B3FA-4D99-A229-8D221026E57A}"/>
              </a:ext>
            </a:extLst>
          </p:cNvPr>
          <p:cNvSpPr>
            <a:spLocks noGrp="1"/>
          </p:cNvSpPr>
          <p:nvPr>
            <p:ph type="pic" sz="quarter" idx="22"/>
          </p:nvPr>
        </p:nvSpPr>
        <p:spPr>
          <a:xfrm>
            <a:off x="549043" y="726393"/>
            <a:ext cx="3604213" cy="1712539"/>
          </a:xfrm>
          <a:prstGeom prst="rect">
            <a:avLst/>
          </a:prstGeom>
        </p:spPr>
        <p:txBody>
          <a:bodyPr/>
          <a:lstStyle/>
          <a:p>
            <a:endParaRPr lang="fr-FR"/>
          </a:p>
        </p:txBody>
      </p:sp>
      <p:sp>
        <p:nvSpPr>
          <p:cNvPr id="50" name="Espace réservé pour une image  33">
            <a:extLst>
              <a:ext uri="{FF2B5EF4-FFF2-40B4-BE49-F238E27FC236}">
                <a16:creationId xmlns:a16="http://schemas.microsoft.com/office/drawing/2014/main" id="{D122EAFC-8067-439B-BFD5-E384F277938E}"/>
              </a:ext>
            </a:extLst>
          </p:cNvPr>
          <p:cNvSpPr>
            <a:spLocks noGrp="1"/>
          </p:cNvSpPr>
          <p:nvPr>
            <p:ph type="pic" sz="quarter" idx="23"/>
          </p:nvPr>
        </p:nvSpPr>
        <p:spPr>
          <a:xfrm>
            <a:off x="4295210" y="726393"/>
            <a:ext cx="3601579" cy="1712539"/>
          </a:xfrm>
          <a:prstGeom prst="rect">
            <a:avLst/>
          </a:prstGeom>
        </p:spPr>
        <p:txBody>
          <a:bodyPr/>
          <a:lstStyle/>
          <a:p>
            <a:endParaRPr lang="fr-FR"/>
          </a:p>
        </p:txBody>
      </p:sp>
      <p:sp>
        <p:nvSpPr>
          <p:cNvPr id="51" name="Espace réservé pour une image  33">
            <a:extLst>
              <a:ext uri="{FF2B5EF4-FFF2-40B4-BE49-F238E27FC236}">
                <a16:creationId xmlns:a16="http://schemas.microsoft.com/office/drawing/2014/main" id="{05FF87E3-BEC6-448E-A464-306F978A3AFB}"/>
              </a:ext>
            </a:extLst>
          </p:cNvPr>
          <p:cNvSpPr>
            <a:spLocks noGrp="1"/>
          </p:cNvSpPr>
          <p:nvPr>
            <p:ph type="pic" sz="quarter" idx="24"/>
          </p:nvPr>
        </p:nvSpPr>
        <p:spPr>
          <a:xfrm>
            <a:off x="8041379" y="726393"/>
            <a:ext cx="3601578" cy="1712539"/>
          </a:xfrm>
          <a:prstGeom prst="rect">
            <a:avLst/>
          </a:prstGeom>
        </p:spPr>
        <p:txBody>
          <a:bodyPr/>
          <a:lstStyle/>
          <a:p>
            <a:endParaRPr lang="fr-FR"/>
          </a:p>
        </p:txBody>
      </p:sp>
      <p:sp>
        <p:nvSpPr>
          <p:cNvPr id="52" name="Espace réservé du texte 28">
            <a:extLst>
              <a:ext uri="{FF2B5EF4-FFF2-40B4-BE49-F238E27FC236}">
                <a16:creationId xmlns:a16="http://schemas.microsoft.com/office/drawing/2014/main" id="{44D0053F-27AE-4AA0-AA20-4CE1DF044A46}"/>
              </a:ext>
            </a:extLst>
          </p:cNvPr>
          <p:cNvSpPr>
            <a:spLocks noGrp="1"/>
          </p:cNvSpPr>
          <p:nvPr>
            <p:ph type="body" sz="quarter" idx="25" hasCustomPrompt="1"/>
          </p:nvPr>
        </p:nvSpPr>
        <p:spPr>
          <a:xfrm>
            <a:off x="554311" y="2820317"/>
            <a:ext cx="3601578" cy="154918"/>
          </a:xfrm>
          <a:prstGeom prst="rect">
            <a:avLst/>
          </a:prstGeom>
        </p:spPr>
        <p:txBody>
          <a:bodyPr anchor="ctr"/>
          <a:lstStyle>
            <a:lvl1pPr marL="0" indent="0" algn="ctr">
              <a:buNone/>
              <a:defRPr lang="fr-FR" sz="800" kern="1200" baseline="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Tree>
    <p:extLst>
      <p:ext uri="{BB962C8B-B14F-4D97-AF65-F5344CB8AC3E}">
        <p14:creationId xmlns:p14="http://schemas.microsoft.com/office/powerpoint/2010/main" val="3183968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MME 2">
    <p:spTree>
      <p:nvGrpSpPr>
        <p:cNvPr id="1" name=""/>
        <p:cNvGrpSpPr/>
        <p:nvPr/>
      </p:nvGrpSpPr>
      <p:grpSpPr>
        <a:xfrm>
          <a:off x="0" y="0"/>
          <a:ext cx="0" cy="0"/>
          <a:chOff x="0" y="0"/>
          <a:chExt cx="0" cy="0"/>
        </a:xfrm>
      </p:grpSpPr>
      <p:sp>
        <p:nvSpPr>
          <p:cNvPr id="13" name="ZoneTexte 12"/>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none" spc="0" normalizeH="0" baseline="0" noProof="0">
                <a:ln>
                  <a:noFill/>
                </a:ln>
                <a:solidFill>
                  <a:prstClr val="black"/>
                </a:solidFill>
                <a:effectLst/>
                <a:uLnTx/>
                <a:uFillTx/>
                <a:latin typeface="Peugeot New" panose="02000000000000000000" pitchFamily="50" charset="0"/>
                <a:ea typeface="+mn-ea"/>
                <a:cs typeface="+mn-cs"/>
              </a:rPr>
              <a:t>GAMME</a:t>
            </a:r>
          </a:p>
        </p:txBody>
      </p:sp>
      <p:sp>
        <p:nvSpPr>
          <p:cNvPr id="29" name="Espace réservé du texte 17"/>
          <p:cNvSpPr>
            <a:spLocks noGrp="1"/>
          </p:cNvSpPr>
          <p:nvPr>
            <p:ph type="body" sz="quarter" idx="14" hasCustomPrompt="1"/>
          </p:nvPr>
        </p:nvSpPr>
        <p:spPr>
          <a:xfrm>
            <a:off x="549044" y="2471998"/>
            <a:ext cx="2782070" cy="503237"/>
          </a:xfrm>
          <a:prstGeom prst="rect">
            <a:avLst/>
          </a:prstGeom>
          <a:solidFill>
            <a:schemeClr val="bg1">
              <a:lumMod val="95000"/>
            </a:schemeClr>
          </a:solidFill>
        </p:spPr>
        <p:txBody>
          <a:bodyPr anchor="ctr"/>
          <a:lstStyle>
            <a:lvl1pPr marL="0" indent="0" algn="ctr">
              <a:buNone/>
              <a:defRPr sz="1200" b="1" baseline="0">
                <a:latin typeface="Peugeot New" panose="02000000000000000000" pitchFamily="2" charset="0"/>
              </a:defRPr>
            </a:lvl1pPr>
          </a:lstStyle>
          <a:p>
            <a:pPr lvl="0"/>
            <a:r>
              <a:rPr lang="fr-FR"/>
              <a:t>A</a:t>
            </a:r>
          </a:p>
        </p:txBody>
      </p:sp>
      <p:sp>
        <p:nvSpPr>
          <p:cNvPr id="30" name="Espace réservé du texte 7"/>
          <p:cNvSpPr>
            <a:spLocks noGrp="1"/>
          </p:cNvSpPr>
          <p:nvPr>
            <p:ph type="body" sz="quarter" idx="10"/>
          </p:nvPr>
        </p:nvSpPr>
        <p:spPr>
          <a:xfrm>
            <a:off x="549044" y="3005204"/>
            <a:ext cx="2782070" cy="3656854"/>
          </a:xfrm>
          <a:prstGeom prst="rect">
            <a:avLst/>
          </a:prstGeom>
          <a:solidFill>
            <a:schemeClr val="bg1">
              <a:lumMod val="95000"/>
            </a:schemeClr>
          </a:solidFill>
        </p:spPr>
        <p:txBody>
          <a:bodyPr/>
          <a:lstStyle>
            <a:lvl1pPr marL="171450" indent="-171450" algn="l">
              <a:lnSpc>
                <a:spcPct val="100000"/>
              </a:lnSpc>
              <a:spcBef>
                <a:spcPts val="300"/>
              </a:spcBef>
              <a:buFont typeface="Arial" panose="020B0604020202020204" pitchFamily="34" charset="0"/>
              <a:buChar char="•"/>
              <a:defRPr sz="800">
                <a:latin typeface="Peugeot New" panose="02000000000000000000" pitchFamily="2" charset="0"/>
              </a:defRPr>
            </a:lvl1pPr>
            <a:lvl2pPr algn="l">
              <a:defRPr sz="800">
                <a:latin typeface="Peugeot New" panose="02000000000000000000" pitchFamily="2" charset="0"/>
              </a:defRPr>
            </a:lvl2pPr>
            <a:lvl3pPr algn="l">
              <a:defRPr sz="800">
                <a:latin typeface="Peugeot New" panose="02000000000000000000" pitchFamily="2" charset="0"/>
              </a:defRPr>
            </a:lvl3pPr>
            <a:lvl4pPr algn="l">
              <a:defRPr sz="800">
                <a:latin typeface="Peugeot New" panose="02000000000000000000" pitchFamily="2" charset="0"/>
              </a:defRPr>
            </a:lvl4pPr>
            <a:lvl5pPr algn="l">
              <a:defRPr sz="800">
                <a:latin typeface="Peugeot New" panose="02000000000000000000" pitchFamily="2" charset="0"/>
              </a:defRPr>
            </a:lvl5pPr>
          </a:lstStyle>
          <a:p>
            <a:pPr lvl="0"/>
            <a:endParaRPr lang="fr-FR"/>
          </a:p>
        </p:txBody>
      </p:sp>
      <p:sp>
        <p:nvSpPr>
          <p:cNvPr id="31" name="Espace réservé du texte 7"/>
          <p:cNvSpPr>
            <a:spLocks noGrp="1"/>
          </p:cNvSpPr>
          <p:nvPr>
            <p:ph type="body" sz="quarter" idx="11"/>
          </p:nvPr>
        </p:nvSpPr>
        <p:spPr>
          <a:xfrm>
            <a:off x="3450421"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32" name="Espace réservé du texte 17"/>
          <p:cNvSpPr>
            <a:spLocks noGrp="1"/>
          </p:cNvSpPr>
          <p:nvPr>
            <p:ph type="body" sz="quarter" idx="18" hasCustomPrompt="1"/>
          </p:nvPr>
        </p:nvSpPr>
        <p:spPr>
          <a:xfrm>
            <a:off x="3450421" y="2471998"/>
            <a:ext cx="2782070"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B</a:t>
            </a:r>
          </a:p>
        </p:txBody>
      </p:sp>
      <p:sp>
        <p:nvSpPr>
          <p:cNvPr id="33" name="Espace réservé du texte 28"/>
          <p:cNvSpPr>
            <a:spLocks noGrp="1"/>
          </p:cNvSpPr>
          <p:nvPr>
            <p:ph type="body" sz="quarter" idx="19" hasCustomPrompt="1"/>
          </p:nvPr>
        </p:nvSpPr>
        <p:spPr>
          <a:xfrm>
            <a:off x="3447787" y="2820317"/>
            <a:ext cx="2782069" cy="154918"/>
          </a:xfrm>
          <a:prstGeom prst="rect">
            <a:avLst/>
          </a:prstGeom>
        </p:spPr>
        <p:txBody>
          <a:bodyPr anchor="ctr"/>
          <a:lstStyle>
            <a:lvl1pPr marL="0" indent="0" algn="ctr">
              <a:buNone/>
              <a:defRPr lang="fr-FR" sz="800" kern="1200" baseline="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4" name="Espace réservé pour une image  33"/>
          <p:cNvSpPr>
            <a:spLocks noGrp="1"/>
          </p:cNvSpPr>
          <p:nvPr>
            <p:ph type="pic" sz="quarter" idx="22"/>
          </p:nvPr>
        </p:nvSpPr>
        <p:spPr>
          <a:xfrm>
            <a:off x="549044" y="846669"/>
            <a:ext cx="2782070" cy="1592263"/>
          </a:xfrm>
          <a:prstGeom prst="rect">
            <a:avLst/>
          </a:prstGeom>
        </p:spPr>
        <p:txBody>
          <a:bodyPr/>
          <a:lstStyle/>
          <a:p>
            <a:endParaRPr lang="fr-FR"/>
          </a:p>
        </p:txBody>
      </p:sp>
      <p:sp>
        <p:nvSpPr>
          <p:cNvPr id="35" name="Espace réservé pour une image  33"/>
          <p:cNvSpPr>
            <a:spLocks noGrp="1"/>
          </p:cNvSpPr>
          <p:nvPr>
            <p:ph type="pic" sz="quarter" idx="23"/>
          </p:nvPr>
        </p:nvSpPr>
        <p:spPr>
          <a:xfrm>
            <a:off x="3450421" y="846669"/>
            <a:ext cx="2782070" cy="1592263"/>
          </a:xfrm>
          <a:prstGeom prst="rect">
            <a:avLst/>
          </a:prstGeom>
        </p:spPr>
        <p:txBody>
          <a:bodyPr/>
          <a:lstStyle/>
          <a:p>
            <a:endParaRPr lang="fr-FR"/>
          </a:p>
        </p:txBody>
      </p:sp>
    </p:spTree>
    <p:extLst>
      <p:ext uri="{BB962C8B-B14F-4D97-AF65-F5344CB8AC3E}">
        <p14:creationId xmlns:p14="http://schemas.microsoft.com/office/powerpoint/2010/main" val="3582739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TARIFS">
    <p:spTree>
      <p:nvGrpSpPr>
        <p:cNvPr id="1" name=""/>
        <p:cNvGrpSpPr/>
        <p:nvPr/>
      </p:nvGrpSpPr>
      <p:grpSpPr>
        <a:xfrm>
          <a:off x="0" y="0"/>
          <a:ext cx="0" cy="0"/>
          <a:chOff x="0" y="0"/>
          <a:chExt cx="0" cy="0"/>
        </a:xfrm>
      </p:grpSpPr>
      <p:sp>
        <p:nvSpPr>
          <p:cNvPr id="9" name="ZoneTexte 8"/>
          <p:cNvSpPr txBox="1"/>
          <p:nvPr userDrawn="1"/>
        </p:nvSpPr>
        <p:spPr>
          <a:xfrm>
            <a:off x="658076" y="327356"/>
            <a:ext cx="4381500" cy="48808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TARIFS</a:t>
            </a:r>
          </a:p>
          <a:p>
            <a:pPr marL="0" marR="0" lvl="0" indent="0" algn="l" defTabSz="914400" rtl="0" eaLnBrk="1" fontAlgn="auto" latinLnBrk="0" hangingPunct="1">
              <a:lnSpc>
                <a:spcPct val="80000"/>
              </a:lnSpc>
              <a:spcBef>
                <a:spcPts val="30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Peugeot New" panose="02000000000000000000" pitchFamily="50" charset="0"/>
                <a:ea typeface="+mn-ea"/>
                <a:cs typeface="+mn-cs"/>
              </a:rPr>
              <a:t>Prix conseillés TTC</a:t>
            </a:r>
          </a:p>
        </p:txBody>
      </p:sp>
      <p:sp>
        <p:nvSpPr>
          <p:cNvPr id="2" name="ZoneTexte 1"/>
          <p:cNvSpPr txBox="1"/>
          <p:nvPr userDrawn="1"/>
        </p:nvSpPr>
        <p:spPr>
          <a:xfrm>
            <a:off x="376238" y="6076312"/>
            <a:ext cx="11439525" cy="723275"/>
          </a:xfrm>
          <a:prstGeom prst="rect">
            <a:avLst/>
          </a:prstGeom>
          <a:noFill/>
        </p:spPr>
        <p:txBody>
          <a:bodyPr wrap="square" rtlCol="0" anchor="b">
            <a:spAutoFit/>
          </a:bodyPr>
          <a:lstStyle/>
          <a:p>
            <a:pPr lvl="0"/>
            <a:r>
              <a:rPr lang="fr-FR" sz="400">
                <a:latin typeface="Peugeot New Light" panose="02000000000000000000" pitchFamily="2" charset="0"/>
              </a:rPr>
              <a:t>* Emissions de CO₂ WTLP mixte minimum-maximum sur le moteur. Les émissions en CO₂ du véhicule dépendent de la version choisie ainsi que des options présentes sur le véhicule.</a:t>
            </a:r>
          </a:p>
          <a:p>
            <a:pPr lvl="0"/>
            <a:r>
              <a:rPr lang="fr-FR" sz="400">
                <a:latin typeface="Peugeot New Light" panose="02000000000000000000" pitchFamily="2" charset="0"/>
              </a:rPr>
              <a:t>** Bonus/Malus : Montants communiqués suivant les dispositions législatives et réglementaires en vigueur.</a:t>
            </a:r>
          </a:p>
          <a:p>
            <a:pPr lvl="0"/>
            <a:r>
              <a:rPr lang="fr-FR" sz="400">
                <a:latin typeface="Peugeot New Light" panose="02000000000000000000" pitchFamily="2" charset="0"/>
              </a:rPr>
              <a:t>*** Valeur maximale du bonus écologique, pouvant varier en fonction du prix facturé (véhicule et options hors frais de mise à la route). Pour toute précision, se référer au décret d'application.</a:t>
            </a:r>
          </a:p>
          <a:p>
            <a:pPr lvl="0" algn="just">
              <a:lnSpc>
                <a:spcPct val="100000"/>
              </a:lnSpc>
              <a:spcBef>
                <a:spcPts val="300"/>
              </a:spcBef>
            </a:pPr>
            <a:r>
              <a:rPr lang="fr-FR" sz="400">
                <a:latin typeface="Peugeot New Light" panose="02000000000000000000" pitchFamily="2" charset="0"/>
              </a:rPr>
              <a:t>(1) Les émissions de CO₂ renseignées sont mixtes et exprimées en grammes par kilomètre. Les valeurs de consommation de carburant et d'émissions de CO₂ indiquées sont conformes à l’homologation WLTP (Règlement UE 2017/948). Depuis 1er septembre 2018, les véhicules neufs sont réceptionnés sur la base de la procédure d'essai harmonisée au niveau mondial pour les véhicules légers (WLTP), qui est une nouvelle procédure d'essai plus réaliste permettant de mesurer la consommation de carburant et les émissions de CO₂. Cette procédure WLTP remplace complètement le nouveau cycle européen de conduite ( qui était la procédure d'essai utilisée précédemment Les conditions d'essai étant plus réalistes, la consommation de carburant et les émissions de CO₂ mesurées selon la procédure WLTP sont, dans de nombreux cas, plus élevées que celles mesurées selon la procédure NEDC Les valeurs de consommation de carburant et d'émissions de CO₂ peuvent varier en fonction des équipements spécifiques, des options et des types de pneumatiques. Veillez à vous rapprocher de votre point de vente pour plus de renseignements. Plus d’informations sur </a:t>
            </a:r>
            <a:r>
              <a:rPr lang="fr-FR" sz="400">
                <a:latin typeface="Peugeot New Light" panose="02000000000000000000" pitchFamily="2" charset="0"/>
                <a:hlinkClick r:id="rId2"/>
              </a:rPr>
              <a:t>www.peugeot.fr</a:t>
            </a:r>
            <a:endParaRPr lang="fr-FR" sz="400">
              <a:latin typeface="Peugeot New Light" panose="02000000000000000000" pitchFamily="2" charset="0"/>
            </a:endParaRPr>
          </a:p>
          <a:p>
            <a:pPr lvl="0" algn="just">
              <a:lnSpc>
                <a:spcPct val="100000"/>
              </a:lnSpc>
              <a:spcBef>
                <a:spcPts val="300"/>
              </a:spcBef>
            </a:pPr>
            <a:r>
              <a:rPr lang="fr-FR" sz="400" b="1">
                <a:latin typeface="Peugeot New Light" panose="02000000000000000000" pitchFamily="2" charset="0"/>
              </a:rPr>
              <a:t>Prix Conseillés TTC</a:t>
            </a:r>
            <a:r>
              <a:rPr lang="fr-FR" sz="400">
                <a:latin typeface="Peugeot New Light" panose="02000000000000000000" pitchFamily="2" charset="0"/>
              </a:rPr>
              <a:t> : Le tarif comprend les frais de transport, de préparation, le jeu de plaques d'immatriculation définitives (pose comprise) et 5 litres de carburant. La carte grise est à la charge de l'acheteur. Ce tarif conseillé est susceptible d'évoluer. Nous vous invitons à consulter votre point de vente pour qu'il vous communique les prix en vigueur et l'offre disponible au moment de l'achat Ces prix publics conseillés s'entendent en Euros ( avec TVA incluse au taux de 20%.</a:t>
            </a:r>
          </a:p>
        </p:txBody>
      </p:sp>
      <p:sp>
        <p:nvSpPr>
          <p:cNvPr id="4" name="Rectangle 3"/>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6747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QUIPEMENTS SERIE 1 IMAGE">
    <p:spTree>
      <p:nvGrpSpPr>
        <p:cNvPr id="1" name=""/>
        <p:cNvGrpSpPr/>
        <p:nvPr/>
      </p:nvGrpSpPr>
      <p:grpSpPr>
        <a:xfrm>
          <a:off x="0" y="0"/>
          <a:ext cx="0" cy="0"/>
          <a:chOff x="0" y="0"/>
          <a:chExt cx="0" cy="0"/>
        </a:xfrm>
      </p:grpSpPr>
      <p:sp>
        <p:nvSpPr>
          <p:cNvPr id="10" name="Espace réservé pour une image  9"/>
          <p:cNvSpPr>
            <a:spLocks noGrp="1"/>
          </p:cNvSpPr>
          <p:nvPr>
            <p:ph type="pic" sz="quarter" idx="10"/>
          </p:nvPr>
        </p:nvSpPr>
        <p:spPr>
          <a:xfrm>
            <a:off x="6819900" y="257175"/>
            <a:ext cx="5372100" cy="6404884"/>
          </a:xfrm>
          <a:prstGeom prst="rect">
            <a:avLst/>
          </a:prstGeom>
        </p:spPr>
        <p:txBody>
          <a:bodyPr/>
          <a:lstStyle/>
          <a:p>
            <a:endParaRPr lang="fr-FR"/>
          </a:p>
        </p:txBody>
      </p:sp>
      <p:sp>
        <p:nvSpPr>
          <p:cNvPr id="9" name="ZoneTexte 8"/>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Équipements de série</a:t>
            </a:r>
          </a:p>
        </p:txBody>
      </p:sp>
      <p:sp>
        <p:nvSpPr>
          <p:cNvPr id="12" name="Espace réservé du texte 12"/>
          <p:cNvSpPr>
            <a:spLocks noGrp="1" noChangeAspect="1"/>
          </p:cNvSpPr>
          <p:nvPr>
            <p:ph type="body" sz="quarter" idx="16" hasCustomPrompt="1"/>
          </p:nvPr>
        </p:nvSpPr>
        <p:spPr>
          <a:xfrm>
            <a:off x="549044" y="919516"/>
            <a:ext cx="6166081" cy="5742543"/>
          </a:xfrm>
          <a:prstGeom prst="rect">
            <a:avLst/>
          </a:prstGeom>
        </p:spPr>
        <p:txBody>
          <a:bodyPr/>
          <a:lstStyle>
            <a:lvl1pPr marL="0" indent="0">
              <a:buFont typeface="Arial" panose="020B0604020202020204" pitchFamily="34" charset="0"/>
              <a:buNone/>
              <a:defRPr sz="1200" cap="all" baseline="0">
                <a:solidFill>
                  <a:schemeClr val="tx1"/>
                </a:solidFill>
                <a:latin typeface="Peugeot New" panose="02000000000000000000" pitchFamily="2" charset="0"/>
              </a:defRPr>
            </a:lvl1pPr>
            <a:lvl2pPr marL="628650" indent="-171450">
              <a:buFont typeface="Arial" panose="020B0604020202020204" pitchFamily="34" charset="0"/>
              <a:buChar char="•"/>
              <a:defRPr sz="900">
                <a:solidFill>
                  <a:schemeClr val="tx1"/>
                </a:solidFill>
                <a:latin typeface="Peugeot New" panose="02000000000000000000" pitchFamily="2" charset="0"/>
              </a:defRPr>
            </a:lvl2pPr>
          </a:lstStyle>
          <a:p>
            <a:pPr lvl="0"/>
            <a:r>
              <a:rPr lang="fr-FR"/>
              <a:t>SÉCURITÉ</a:t>
            </a:r>
          </a:p>
          <a:p>
            <a:pPr lvl="1"/>
            <a:r>
              <a:rPr lang="fr-FR"/>
              <a:t>A</a:t>
            </a:r>
          </a:p>
          <a:p>
            <a:pPr lvl="1"/>
            <a:r>
              <a:rPr lang="fr-FR"/>
              <a:t>b</a:t>
            </a:r>
          </a:p>
          <a:p>
            <a:pPr lvl="0"/>
            <a:r>
              <a:rPr lang="fr-FR"/>
              <a:t>ASSISTANCES A LA CONDUITE</a:t>
            </a:r>
          </a:p>
          <a:p>
            <a:pPr lvl="1"/>
            <a:r>
              <a:rPr lang="fr-FR"/>
              <a:t>A</a:t>
            </a:r>
          </a:p>
          <a:p>
            <a:pPr lvl="1"/>
            <a:r>
              <a:rPr lang="fr-FR"/>
              <a:t>b</a:t>
            </a:r>
          </a:p>
          <a:p>
            <a:pPr lvl="0"/>
            <a:r>
              <a:rPr lang="fr-FR"/>
              <a:t>Aides à la manœuvre </a:t>
            </a:r>
          </a:p>
          <a:p>
            <a:pPr lvl="1"/>
            <a:r>
              <a:rPr lang="fr-FR"/>
              <a:t>A</a:t>
            </a:r>
          </a:p>
          <a:p>
            <a:pPr lvl="1"/>
            <a:r>
              <a:rPr lang="fr-FR"/>
              <a:t>b</a:t>
            </a:r>
          </a:p>
          <a:p>
            <a:pPr lvl="0"/>
            <a:r>
              <a:rPr lang="fr-FR"/>
              <a:t>Esthétique extérieure</a:t>
            </a:r>
          </a:p>
          <a:p>
            <a:pPr lvl="1"/>
            <a:r>
              <a:rPr lang="fr-FR"/>
              <a:t>A</a:t>
            </a:r>
          </a:p>
          <a:p>
            <a:pPr lvl="1"/>
            <a:r>
              <a:rPr lang="fr-FR"/>
              <a:t>b</a:t>
            </a:r>
          </a:p>
          <a:p>
            <a:pPr lvl="0"/>
            <a:r>
              <a:rPr lang="fr-FR"/>
              <a:t>confort</a:t>
            </a:r>
          </a:p>
          <a:p>
            <a:pPr lvl="1"/>
            <a:r>
              <a:rPr lang="fr-FR"/>
              <a:t>A</a:t>
            </a:r>
          </a:p>
          <a:p>
            <a:pPr lvl="1"/>
            <a:r>
              <a:rPr lang="fr-FR"/>
              <a:t>b</a:t>
            </a:r>
          </a:p>
          <a:p>
            <a:pPr lvl="0"/>
            <a:r>
              <a:rPr lang="fr-FR"/>
              <a:t>Multimédia et navigation</a:t>
            </a:r>
          </a:p>
          <a:p>
            <a:pPr lvl="1"/>
            <a:r>
              <a:rPr lang="fr-FR"/>
              <a:t>A</a:t>
            </a:r>
          </a:p>
          <a:p>
            <a:pPr lvl="1"/>
            <a:r>
              <a:rPr lang="fr-FR"/>
              <a:t>b</a:t>
            </a:r>
          </a:p>
          <a:p>
            <a:pPr lvl="0"/>
            <a:r>
              <a:rPr lang="fr-FR"/>
              <a:t>Spécificités </a:t>
            </a:r>
            <a:r>
              <a:rPr lang="fr-FR" err="1"/>
              <a:t>hybrib</a:t>
            </a:r>
            <a:r>
              <a:rPr lang="fr-FR"/>
              <a:t> / électrique</a:t>
            </a:r>
          </a:p>
          <a:p>
            <a:pPr lvl="1"/>
            <a:r>
              <a:rPr lang="fr-FR"/>
              <a:t>A</a:t>
            </a:r>
          </a:p>
          <a:p>
            <a:pPr lvl="1"/>
            <a:r>
              <a:rPr lang="fr-FR"/>
              <a:t>b</a:t>
            </a:r>
          </a:p>
          <a:p>
            <a:pPr lvl="1"/>
            <a:endParaRPr lang="fr-FR"/>
          </a:p>
          <a:p>
            <a:pPr lvl="1"/>
            <a:endParaRPr lang="fr-FR"/>
          </a:p>
        </p:txBody>
      </p:sp>
    </p:spTree>
    <p:extLst>
      <p:ext uri="{BB962C8B-B14F-4D97-AF65-F5344CB8AC3E}">
        <p14:creationId xmlns:p14="http://schemas.microsoft.com/office/powerpoint/2010/main" val="1174763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QUIPEMENTS SERIE 2 IMAGES">
    <p:spTree>
      <p:nvGrpSpPr>
        <p:cNvPr id="1" name=""/>
        <p:cNvGrpSpPr/>
        <p:nvPr/>
      </p:nvGrpSpPr>
      <p:grpSpPr>
        <a:xfrm>
          <a:off x="0" y="0"/>
          <a:ext cx="0" cy="0"/>
          <a:chOff x="0" y="0"/>
          <a:chExt cx="0" cy="0"/>
        </a:xfrm>
      </p:grpSpPr>
      <p:sp>
        <p:nvSpPr>
          <p:cNvPr id="16" name="Espace réservé pour une image  9"/>
          <p:cNvSpPr>
            <a:spLocks noGrp="1"/>
          </p:cNvSpPr>
          <p:nvPr>
            <p:ph type="pic" sz="quarter" idx="12"/>
          </p:nvPr>
        </p:nvSpPr>
        <p:spPr>
          <a:xfrm>
            <a:off x="6819900" y="257175"/>
            <a:ext cx="5372100" cy="3181350"/>
          </a:xfrm>
          <a:prstGeom prst="rect">
            <a:avLst/>
          </a:prstGeom>
        </p:spPr>
        <p:txBody>
          <a:bodyPr/>
          <a:lstStyle/>
          <a:p>
            <a:endParaRPr lang="fr-FR"/>
          </a:p>
        </p:txBody>
      </p:sp>
      <p:sp>
        <p:nvSpPr>
          <p:cNvPr id="17" name="Espace réservé pour une image  9"/>
          <p:cNvSpPr>
            <a:spLocks noGrp="1"/>
          </p:cNvSpPr>
          <p:nvPr>
            <p:ph type="pic" sz="quarter" idx="13"/>
          </p:nvPr>
        </p:nvSpPr>
        <p:spPr>
          <a:xfrm>
            <a:off x="6819900" y="3480709"/>
            <a:ext cx="5372100" cy="3181350"/>
          </a:xfrm>
          <a:prstGeom prst="rect">
            <a:avLst/>
          </a:prstGeom>
        </p:spPr>
        <p:txBody>
          <a:bodyPr/>
          <a:lstStyle/>
          <a:p>
            <a:endParaRPr lang="fr-FR"/>
          </a:p>
        </p:txBody>
      </p:sp>
      <p:sp>
        <p:nvSpPr>
          <p:cNvPr id="19" name="ZoneTexte 18"/>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Équipements de série</a:t>
            </a:r>
          </a:p>
        </p:txBody>
      </p:sp>
      <p:sp>
        <p:nvSpPr>
          <p:cNvPr id="6" name="Espace réservé du texte 12"/>
          <p:cNvSpPr>
            <a:spLocks noGrp="1" noChangeAspect="1"/>
          </p:cNvSpPr>
          <p:nvPr>
            <p:ph type="body" sz="quarter" idx="16" hasCustomPrompt="1"/>
          </p:nvPr>
        </p:nvSpPr>
        <p:spPr>
          <a:xfrm>
            <a:off x="549044" y="919516"/>
            <a:ext cx="6166081" cy="5742543"/>
          </a:xfrm>
          <a:prstGeom prst="rect">
            <a:avLst/>
          </a:prstGeom>
        </p:spPr>
        <p:txBody>
          <a:bodyPr/>
          <a:lstStyle>
            <a:lvl1pPr marL="0" indent="0">
              <a:buFont typeface="Arial" panose="020B0604020202020204" pitchFamily="34" charset="0"/>
              <a:buNone/>
              <a:defRPr sz="1200" cap="all" baseline="0">
                <a:solidFill>
                  <a:schemeClr val="tx1"/>
                </a:solidFill>
                <a:latin typeface="Peugeot New" panose="02000000000000000000" pitchFamily="2" charset="0"/>
              </a:defRPr>
            </a:lvl1pPr>
            <a:lvl2pPr marL="628650" indent="-171450">
              <a:buFont typeface="Arial" panose="020B0604020202020204" pitchFamily="34" charset="0"/>
              <a:buChar char="•"/>
              <a:defRPr sz="900">
                <a:solidFill>
                  <a:schemeClr val="tx1"/>
                </a:solidFill>
                <a:latin typeface="Peugeot New" panose="02000000000000000000" pitchFamily="2" charset="0"/>
              </a:defRPr>
            </a:lvl2pPr>
          </a:lstStyle>
          <a:p>
            <a:pPr lvl="0"/>
            <a:r>
              <a:rPr lang="fr-FR"/>
              <a:t>SÉCURITÉ</a:t>
            </a:r>
          </a:p>
          <a:p>
            <a:pPr lvl="1"/>
            <a:r>
              <a:rPr lang="fr-FR"/>
              <a:t>A</a:t>
            </a:r>
          </a:p>
          <a:p>
            <a:pPr lvl="1"/>
            <a:r>
              <a:rPr lang="fr-FR"/>
              <a:t>b</a:t>
            </a:r>
          </a:p>
          <a:p>
            <a:pPr lvl="0"/>
            <a:r>
              <a:rPr lang="fr-FR"/>
              <a:t>ASSISTANCES A LA CONDUITE</a:t>
            </a:r>
          </a:p>
          <a:p>
            <a:pPr lvl="1"/>
            <a:r>
              <a:rPr lang="fr-FR"/>
              <a:t>A</a:t>
            </a:r>
          </a:p>
          <a:p>
            <a:pPr lvl="1"/>
            <a:r>
              <a:rPr lang="fr-FR"/>
              <a:t>b</a:t>
            </a:r>
          </a:p>
          <a:p>
            <a:pPr lvl="0"/>
            <a:r>
              <a:rPr lang="fr-FR"/>
              <a:t>Aides à la manœuvre </a:t>
            </a:r>
          </a:p>
          <a:p>
            <a:pPr lvl="1"/>
            <a:r>
              <a:rPr lang="fr-FR"/>
              <a:t>A</a:t>
            </a:r>
          </a:p>
          <a:p>
            <a:pPr lvl="1"/>
            <a:r>
              <a:rPr lang="fr-FR"/>
              <a:t>b</a:t>
            </a:r>
          </a:p>
          <a:p>
            <a:pPr lvl="0"/>
            <a:r>
              <a:rPr lang="fr-FR"/>
              <a:t>Esthétique extérieure</a:t>
            </a:r>
          </a:p>
          <a:p>
            <a:pPr lvl="1"/>
            <a:r>
              <a:rPr lang="fr-FR"/>
              <a:t>A</a:t>
            </a:r>
          </a:p>
          <a:p>
            <a:pPr lvl="1"/>
            <a:r>
              <a:rPr lang="fr-FR"/>
              <a:t>b</a:t>
            </a:r>
          </a:p>
          <a:p>
            <a:pPr lvl="0"/>
            <a:r>
              <a:rPr lang="fr-FR"/>
              <a:t>confort</a:t>
            </a:r>
          </a:p>
          <a:p>
            <a:pPr lvl="1"/>
            <a:r>
              <a:rPr lang="fr-FR"/>
              <a:t>A</a:t>
            </a:r>
          </a:p>
          <a:p>
            <a:pPr lvl="1"/>
            <a:r>
              <a:rPr lang="fr-FR"/>
              <a:t>b</a:t>
            </a:r>
          </a:p>
          <a:p>
            <a:pPr lvl="0"/>
            <a:r>
              <a:rPr lang="fr-FR"/>
              <a:t>Multimédia et navigation</a:t>
            </a:r>
          </a:p>
          <a:p>
            <a:pPr lvl="1"/>
            <a:r>
              <a:rPr lang="fr-FR"/>
              <a:t>A</a:t>
            </a:r>
          </a:p>
          <a:p>
            <a:pPr lvl="1"/>
            <a:r>
              <a:rPr lang="fr-FR"/>
              <a:t>b</a:t>
            </a:r>
          </a:p>
          <a:p>
            <a:pPr lvl="0"/>
            <a:r>
              <a:rPr lang="fr-FR"/>
              <a:t>Spécificités </a:t>
            </a:r>
            <a:r>
              <a:rPr lang="fr-FR" err="1"/>
              <a:t>hybrib</a:t>
            </a:r>
            <a:r>
              <a:rPr lang="fr-FR"/>
              <a:t> / électrique</a:t>
            </a:r>
          </a:p>
          <a:p>
            <a:pPr lvl="1"/>
            <a:r>
              <a:rPr lang="fr-FR"/>
              <a:t>A</a:t>
            </a:r>
          </a:p>
          <a:p>
            <a:pPr lvl="1"/>
            <a:r>
              <a:rPr lang="fr-FR"/>
              <a:t>b</a:t>
            </a:r>
          </a:p>
          <a:p>
            <a:pPr lvl="1"/>
            <a:endParaRPr lang="fr-FR"/>
          </a:p>
          <a:p>
            <a:pPr lvl="1"/>
            <a:endParaRPr lang="fr-FR"/>
          </a:p>
        </p:txBody>
      </p:sp>
    </p:spTree>
    <p:extLst>
      <p:ext uri="{BB962C8B-B14F-4D97-AF65-F5344CB8AC3E}">
        <p14:creationId xmlns:p14="http://schemas.microsoft.com/office/powerpoint/2010/main" val="3162757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491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NITION 1 IMAGE">
    <p:spTree>
      <p:nvGrpSpPr>
        <p:cNvPr id="1" name=""/>
        <p:cNvGrpSpPr/>
        <p:nvPr/>
      </p:nvGrpSpPr>
      <p:grpSpPr>
        <a:xfrm>
          <a:off x="0" y="0"/>
          <a:ext cx="0" cy="0"/>
          <a:chOff x="0" y="0"/>
          <a:chExt cx="0" cy="0"/>
        </a:xfrm>
      </p:grpSpPr>
      <p:sp>
        <p:nvSpPr>
          <p:cNvPr id="3" name="Espace réservé du texte 2"/>
          <p:cNvSpPr>
            <a:spLocks noGrp="1"/>
          </p:cNvSpPr>
          <p:nvPr>
            <p:ph type="body" sz="quarter" idx="12" hasCustomPrompt="1"/>
          </p:nvPr>
        </p:nvSpPr>
        <p:spPr>
          <a:xfrm>
            <a:off x="658076" y="562682"/>
            <a:ext cx="4375888" cy="306034"/>
          </a:xfrm>
          <a:prstGeom prst="rect">
            <a:avLst/>
          </a:prstGeom>
        </p:spPr>
        <p:txBody>
          <a:bodyPr/>
          <a:lstStyle>
            <a:lvl1pPr marL="0" indent="0">
              <a:buNone/>
              <a:defRPr sz="1500" b="1" baseline="0">
                <a:latin typeface="Peugeot New" panose="02000000000000000000" pitchFamily="2" charset="0"/>
              </a:defRPr>
            </a:lvl1pPr>
          </a:lstStyle>
          <a:p>
            <a:pPr lvl="0"/>
            <a:r>
              <a:rPr lang="fr-FR"/>
              <a:t>LIKE</a:t>
            </a:r>
          </a:p>
        </p:txBody>
      </p:sp>
      <p:sp>
        <p:nvSpPr>
          <p:cNvPr id="10" name="ZoneTexte 9"/>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FINITION</a:t>
            </a:r>
          </a:p>
        </p:txBody>
      </p:sp>
      <p:sp>
        <p:nvSpPr>
          <p:cNvPr id="14" name="Espace réservé pour une image  9"/>
          <p:cNvSpPr>
            <a:spLocks noGrp="1"/>
          </p:cNvSpPr>
          <p:nvPr>
            <p:ph type="pic" sz="quarter" idx="10"/>
          </p:nvPr>
        </p:nvSpPr>
        <p:spPr>
          <a:xfrm>
            <a:off x="6819900" y="257175"/>
            <a:ext cx="5372100" cy="6404884"/>
          </a:xfrm>
          <a:prstGeom prst="rect">
            <a:avLst/>
          </a:prstGeom>
        </p:spPr>
        <p:txBody>
          <a:bodyPr/>
          <a:lstStyle/>
          <a:p>
            <a:endParaRPr lang="fr-FR"/>
          </a:p>
        </p:txBody>
      </p:sp>
      <p:sp>
        <p:nvSpPr>
          <p:cNvPr id="6" name="Espace réservé du texte 12"/>
          <p:cNvSpPr>
            <a:spLocks noGrp="1" noChangeAspect="1"/>
          </p:cNvSpPr>
          <p:nvPr>
            <p:ph type="body" sz="quarter" idx="16" hasCustomPrompt="1"/>
          </p:nvPr>
        </p:nvSpPr>
        <p:spPr>
          <a:xfrm>
            <a:off x="549044" y="919516"/>
            <a:ext cx="6166081" cy="5742543"/>
          </a:xfrm>
          <a:prstGeom prst="rect">
            <a:avLst/>
          </a:prstGeom>
        </p:spPr>
        <p:txBody>
          <a:bodyPr/>
          <a:lstStyle>
            <a:lvl1pPr marL="0" indent="0">
              <a:buFont typeface="Arial" panose="020B0604020202020204" pitchFamily="34" charset="0"/>
              <a:buNone/>
              <a:defRPr sz="1200" cap="all" baseline="0">
                <a:solidFill>
                  <a:schemeClr val="tx1"/>
                </a:solidFill>
                <a:latin typeface="Peugeot New" panose="02000000000000000000" pitchFamily="2" charset="0"/>
              </a:defRPr>
            </a:lvl1pPr>
            <a:lvl2pPr marL="628650" indent="-171450">
              <a:buFont typeface="Arial" panose="020B0604020202020204" pitchFamily="34" charset="0"/>
              <a:buChar char="•"/>
              <a:defRPr sz="900">
                <a:solidFill>
                  <a:schemeClr val="tx1"/>
                </a:solidFill>
                <a:latin typeface="Peugeot New" panose="02000000000000000000" pitchFamily="2" charset="0"/>
              </a:defRPr>
            </a:lvl2pPr>
          </a:lstStyle>
          <a:p>
            <a:pPr lvl="0"/>
            <a:r>
              <a:rPr lang="fr-FR"/>
              <a:t>SÉCURITÉ</a:t>
            </a:r>
          </a:p>
          <a:p>
            <a:pPr lvl="1"/>
            <a:r>
              <a:rPr lang="fr-FR"/>
              <a:t>A</a:t>
            </a:r>
          </a:p>
          <a:p>
            <a:pPr lvl="1"/>
            <a:r>
              <a:rPr lang="fr-FR"/>
              <a:t>b</a:t>
            </a:r>
          </a:p>
          <a:p>
            <a:pPr lvl="0"/>
            <a:r>
              <a:rPr lang="fr-FR"/>
              <a:t>ASSISTANCES A LA CONDUITE</a:t>
            </a:r>
          </a:p>
          <a:p>
            <a:pPr lvl="1"/>
            <a:r>
              <a:rPr lang="fr-FR"/>
              <a:t>A</a:t>
            </a:r>
          </a:p>
          <a:p>
            <a:pPr lvl="1"/>
            <a:r>
              <a:rPr lang="fr-FR"/>
              <a:t>b</a:t>
            </a:r>
          </a:p>
          <a:p>
            <a:pPr lvl="0"/>
            <a:r>
              <a:rPr lang="fr-FR"/>
              <a:t>Aides à la manœuvre </a:t>
            </a:r>
          </a:p>
          <a:p>
            <a:pPr lvl="1"/>
            <a:r>
              <a:rPr lang="fr-FR"/>
              <a:t>A</a:t>
            </a:r>
          </a:p>
          <a:p>
            <a:pPr lvl="1"/>
            <a:r>
              <a:rPr lang="fr-FR"/>
              <a:t>b</a:t>
            </a:r>
          </a:p>
          <a:p>
            <a:pPr lvl="0"/>
            <a:r>
              <a:rPr lang="fr-FR"/>
              <a:t>Esthétique extérieure</a:t>
            </a:r>
          </a:p>
          <a:p>
            <a:pPr lvl="1"/>
            <a:r>
              <a:rPr lang="fr-FR"/>
              <a:t>A</a:t>
            </a:r>
          </a:p>
          <a:p>
            <a:pPr lvl="1"/>
            <a:r>
              <a:rPr lang="fr-FR"/>
              <a:t>b</a:t>
            </a:r>
          </a:p>
          <a:p>
            <a:pPr lvl="0"/>
            <a:r>
              <a:rPr lang="fr-FR"/>
              <a:t>confort</a:t>
            </a:r>
          </a:p>
          <a:p>
            <a:pPr lvl="1"/>
            <a:r>
              <a:rPr lang="fr-FR"/>
              <a:t>A</a:t>
            </a:r>
          </a:p>
          <a:p>
            <a:pPr lvl="1"/>
            <a:r>
              <a:rPr lang="fr-FR"/>
              <a:t>b</a:t>
            </a:r>
          </a:p>
          <a:p>
            <a:pPr lvl="0"/>
            <a:r>
              <a:rPr lang="fr-FR"/>
              <a:t>Multimédia et navigation</a:t>
            </a:r>
          </a:p>
          <a:p>
            <a:pPr lvl="1"/>
            <a:r>
              <a:rPr lang="fr-FR"/>
              <a:t>A</a:t>
            </a:r>
          </a:p>
          <a:p>
            <a:pPr lvl="1"/>
            <a:r>
              <a:rPr lang="fr-FR"/>
              <a:t>b</a:t>
            </a:r>
          </a:p>
          <a:p>
            <a:pPr lvl="0"/>
            <a:r>
              <a:rPr lang="fr-FR"/>
              <a:t>Spécificités </a:t>
            </a:r>
            <a:r>
              <a:rPr lang="fr-FR" err="1"/>
              <a:t>hybrib</a:t>
            </a:r>
            <a:r>
              <a:rPr lang="fr-FR"/>
              <a:t> / électrique</a:t>
            </a:r>
          </a:p>
          <a:p>
            <a:pPr lvl="1"/>
            <a:r>
              <a:rPr lang="fr-FR"/>
              <a:t>A</a:t>
            </a:r>
          </a:p>
          <a:p>
            <a:pPr lvl="1"/>
            <a:r>
              <a:rPr lang="fr-FR"/>
              <a:t>b</a:t>
            </a:r>
          </a:p>
          <a:p>
            <a:pPr lvl="1"/>
            <a:endParaRPr lang="fr-FR"/>
          </a:p>
          <a:p>
            <a:pPr lvl="1"/>
            <a:endParaRPr lang="fr-FR"/>
          </a:p>
        </p:txBody>
      </p:sp>
      <p:sp>
        <p:nvSpPr>
          <p:cNvPr id="5" name="Espace réservé du texte 4"/>
          <p:cNvSpPr>
            <a:spLocks noGrp="1"/>
          </p:cNvSpPr>
          <p:nvPr>
            <p:ph type="body" sz="quarter" idx="17" hasCustomPrompt="1"/>
          </p:nvPr>
        </p:nvSpPr>
        <p:spPr>
          <a:xfrm>
            <a:off x="1302907" y="612754"/>
            <a:ext cx="3237609" cy="238648"/>
          </a:xfrm>
          <a:prstGeom prst="rect">
            <a:avLst/>
          </a:prstGeom>
        </p:spPr>
        <p:txBody>
          <a:bodyPr/>
          <a:lstStyle>
            <a:lvl1pPr marL="0" indent="0">
              <a:buNone/>
              <a:defRPr sz="1050" baseline="0">
                <a:latin typeface="Peugeot New" panose="02000000000000000000" pitchFamily="2" charset="0"/>
              </a:defRPr>
            </a:lvl1pPr>
            <a:lvl2pPr>
              <a:defRPr sz="1200">
                <a:latin typeface="Peugeot New" panose="02000000000000000000" pitchFamily="2" charset="0"/>
              </a:defRPr>
            </a:lvl2pPr>
            <a:lvl3pPr>
              <a:defRPr sz="1100">
                <a:latin typeface="Peugeot New" panose="02000000000000000000" pitchFamily="2" charset="0"/>
              </a:defRPr>
            </a:lvl3pPr>
            <a:lvl4pPr>
              <a:defRPr sz="1050">
                <a:latin typeface="Peugeot New" panose="02000000000000000000" pitchFamily="2" charset="0"/>
              </a:defRPr>
            </a:lvl4pPr>
            <a:lvl5pPr>
              <a:defRPr sz="1050">
                <a:latin typeface="Peugeot New" panose="02000000000000000000" pitchFamily="2" charset="0"/>
              </a:defRPr>
            </a:lvl5pPr>
          </a:lstStyle>
          <a:p>
            <a:pPr lvl="0"/>
            <a:r>
              <a:rPr lang="fr-FR"/>
              <a:t>Equipements en plus d’Active</a:t>
            </a:r>
          </a:p>
        </p:txBody>
      </p:sp>
    </p:spTree>
    <p:extLst>
      <p:ext uri="{BB962C8B-B14F-4D97-AF65-F5344CB8AC3E}">
        <p14:creationId xmlns:p14="http://schemas.microsoft.com/office/powerpoint/2010/main" val="1032585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ITION 2 IMAGES">
    <p:spTree>
      <p:nvGrpSpPr>
        <p:cNvPr id="1" name=""/>
        <p:cNvGrpSpPr/>
        <p:nvPr/>
      </p:nvGrpSpPr>
      <p:grpSpPr>
        <a:xfrm>
          <a:off x="0" y="0"/>
          <a:ext cx="0" cy="0"/>
          <a:chOff x="0" y="0"/>
          <a:chExt cx="0" cy="0"/>
        </a:xfrm>
      </p:grpSpPr>
      <p:sp>
        <p:nvSpPr>
          <p:cNvPr id="14" name="Espace réservé du texte 2"/>
          <p:cNvSpPr>
            <a:spLocks noGrp="1"/>
          </p:cNvSpPr>
          <p:nvPr>
            <p:ph type="body" sz="quarter" idx="12" hasCustomPrompt="1"/>
          </p:nvPr>
        </p:nvSpPr>
        <p:spPr>
          <a:xfrm>
            <a:off x="658076" y="562682"/>
            <a:ext cx="4375888" cy="306034"/>
          </a:xfrm>
          <a:prstGeom prst="rect">
            <a:avLst/>
          </a:prstGeom>
        </p:spPr>
        <p:txBody>
          <a:bodyPr/>
          <a:lstStyle>
            <a:lvl1pPr marL="0" indent="0">
              <a:buNone/>
              <a:defRPr sz="1500" b="1">
                <a:latin typeface="Peugeot New" panose="02000000000000000000" pitchFamily="2" charset="0"/>
              </a:defRPr>
            </a:lvl1pPr>
          </a:lstStyle>
          <a:p>
            <a:pPr lvl="0"/>
            <a:r>
              <a:rPr lang="fr-FR"/>
              <a:t>LIKE</a:t>
            </a:r>
          </a:p>
        </p:txBody>
      </p:sp>
      <p:sp>
        <p:nvSpPr>
          <p:cNvPr id="15" name="ZoneTexte 14"/>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FINITION</a:t>
            </a:r>
          </a:p>
        </p:txBody>
      </p:sp>
      <p:sp>
        <p:nvSpPr>
          <p:cNvPr id="17" name="Espace réservé pour une image  9"/>
          <p:cNvSpPr>
            <a:spLocks noGrp="1"/>
          </p:cNvSpPr>
          <p:nvPr>
            <p:ph type="pic" sz="quarter" idx="17"/>
          </p:nvPr>
        </p:nvSpPr>
        <p:spPr>
          <a:xfrm>
            <a:off x="6819900" y="257175"/>
            <a:ext cx="5372100" cy="3181350"/>
          </a:xfrm>
          <a:prstGeom prst="rect">
            <a:avLst/>
          </a:prstGeom>
        </p:spPr>
        <p:txBody>
          <a:bodyPr/>
          <a:lstStyle/>
          <a:p>
            <a:endParaRPr lang="fr-FR"/>
          </a:p>
        </p:txBody>
      </p:sp>
      <p:sp>
        <p:nvSpPr>
          <p:cNvPr id="18" name="Espace réservé pour une image  9"/>
          <p:cNvSpPr>
            <a:spLocks noGrp="1"/>
          </p:cNvSpPr>
          <p:nvPr>
            <p:ph type="pic" sz="quarter" idx="13"/>
          </p:nvPr>
        </p:nvSpPr>
        <p:spPr>
          <a:xfrm>
            <a:off x="6819900" y="3475268"/>
            <a:ext cx="5372100" cy="3181350"/>
          </a:xfrm>
          <a:prstGeom prst="rect">
            <a:avLst/>
          </a:prstGeom>
        </p:spPr>
        <p:txBody>
          <a:bodyPr/>
          <a:lstStyle/>
          <a:p>
            <a:endParaRPr lang="fr-FR"/>
          </a:p>
        </p:txBody>
      </p:sp>
      <p:sp>
        <p:nvSpPr>
          <p:cNvPr id="7" name="Espace réservé du texte 12"/>
          <p:cNvSpPr>
            <a:spLocks noGrp="1" noChangeAspect="1"/>
          </p:cNvSpPr>
          <p:nvPr>
            <p:ph type="body" sz="quarter" idx="16" hasCustomPrompt="1"/>
          </p:nvPr>
        </p:nvSpPr>
        <p:spPr>
          <a:xfrm>
            <a:off x="549044" y="919516"/>
            <a:ext cx="6166081" cy="5742543"/>
          </a:xfrm>
          <a:prstGeom prst="rect">
            <a:avLst/>
          </a:prstGeom>
        </p:spPr>
        <p:txBody>
          <a:bodyPr/>
          <a:lstStyle>
            <a:lvl1pPr marL="0" indent="0">
              <a:buFont typeface="Arial" panose="020B0604020202020204" pitchFamily="34" charset="0"/>
              <a:buNone/>
              <a:defRPr sz="1200" cap="all" baseline="0">
                <a:solidFill>
                  <a:schemeClr val="tx1"/>
                </a:solidFill>
                <a:latin typeface="Peugeot New" panose="02000000000000000000" pitchFamily="2" charset="0"/>
              </a:defRPr>
            </a:lvl1pPr>
            <a:lvl2pPr marL="628650" indent="-171450">
              <a:buFont typeface="Arial" panose="020B0604020202020204" pitchFamily="34" charset="0"/>
              <a:buChar char="•"/>
              <a:defRPr sz="900">
                <a:solidFill>
                  <a:schemeClr val="tx1"/>
                </a:solidFill>
                <a:latin typeface="Peugeot New" panose="02000000000000000000" pitchFamily="2" charset="0"/>
              </a:defRPr>
            </a:lvl2pPr>
          </a:lstStyle>
          <a:p>
            <a:pPr lvl="0"/>
            <a:r>
              <a:rPr lang="fr-FR"/>
              <a:t>SÉCURITÉ</a:t>
            </a:r>
          </a:p>
          <a:p>
            <a:pPr lvl="1"/>
            <a:r>
              <a:rPr lang="fr-FR"/>
              <a:t>A</a:t>
            </a:r>
          </a:p>
          <a:p>
            <a:pPr lvl="1"/>
            <a:r>
              <a:rPr lang="fr-FR"/>
              <a:t>b</a:t>
            </a:r>
          </a:p>
          <a:p>
            <a:pPr lvl="0"/>
            <a:r>
              <a:rPr lang="fr-FR"/>
              <a:t>ASSISTANCES A LA CONDUITE</a:t>
            </a:r>
          </a:p>
          <a:p>
            <a:pPr lvl="1"/>
            <a:r>
              <a:rPr lang="fr-FR"/>
              <a:t>A</a:t>
            </a:r>
          </a:p>
          <a:p>
            <a:pPr lvl="1"/>
            <a:r>
              <a:rPr lang="fr-FR"/>
              <a:t>b</a:t>
            </a:r>
          </a:p>
          <a:p>
            <a:pPr lvl="0"/>
            <a:r>
              <a:rPr lang="fr-FR"/>
              <a:t>Aides à la manœuvre </a:t>
            </a:r>
          </a:p>
          <a:p>
            <a:pPr lvl="1"/>
            <a:r>
              <a:rPr lang="fr-FR"/>
              <a:t>A</a:t>
            </a:r>
          </a:p>
          <a:p>
            <a:pPr lvl="1"/>
            <a:r>
              <a:rPr lang="fr-FR"/>
              <a:t>b</a:t>
            </a:r>
          </a:p>
          <a:p>
            <a:pPr lvl="0"/>
            <a:r>
              <a:rPr lang="fr-FR"/>
              <a:t>Esthétique extérieure</a:t>
            </a:r>
          </a:p>
          <a:p>
            <a:pPr lvl="1"/>
            <a:r>
              <a:rPr lang="fr-FR"/>
              <a:t>A</a:t>
            </a:r>
          </a:p>
          <a:p>
            <a:pPr lvl="1"/>
            <a:r>
              <a:rPr lang="fr-FR"/>
              <a:t>b</a:t>
            </a:r>
          </a:p>
          <a:p>
            <a:pPr lvl="0"/>
            <a:r>
              <a:rPr lang="fr-FR"/>
              <a:t>confort</a:t>
            </a:r>
          </a:p>
          <a:p>
            <a:pPr lvl="1"/>
            <a:r>
              <a:rPr lang="fr-FR"/>
              <a:t>A</a:t>
            </a:r>
          </a:p>
          <a:p>
            <a:pPr lvl="1"/>
            <a:r>
              <a:rPr lang="fr-FR"/>
              <a:t>b</a:t>
            </a:r>
          </a:p>
          <a:p>
            <a:pPr lvl="0"/>
            <a:r>
              <a:rPr lang="fr-FR"/>
              <a:t>Multimédia et navigation</a:t>
            </a:r>
          </a:p>
          <a:p>
            <a:pPr lvl="1"/>
            <a:r>
              <a:rPr lang="fr-FR"/>
              <a:t>A</a:t>
            </a:r>
          </a:p>
          <a:p>
            <a:pPr lvl="1"/>
            <a:r>
              <a:rPr lang="fr-FR"/>
              <a:t>b</a:t>
            </a:r>
          </a:p>
          <a:p>
            <a:pPr lvl="0"/>
            <a:r>
              <a:rPr lang="fr-FR"/>
              <a:t>Spécificités </a:t>
            </a:r>
            <a:r>
              <a:rPr lang="fr-FR" err="1"/>
              <a:t>hybrib</a:t>
            </a:r>
            <a:r>
              <a:rPr lang="fr-FR"/>
              <a:t> / électrique</a:t>
            </a:r>
          </a:p>
          <a:p>
            <a:pPr lvl="1"/>
            <a:r>
              <a:rPr lang="fr-FR"/>
              <a:t>A</a:t>
            </a:r>
          </a:p>
          <a:p>
            <a:pPr lvl="1"/>
            <a:r>
              <a:rPr lang="fr-FR"/>
              <a:t>b</a:t>
            </a:r>
          </a:p>
          <a:p>
            <a:pPr lvl="1"/>
            <a:endParaRPr lang="fr-FR"/>
          </a:p>
          <a:p>
            <a:pPr lvl="1"/>
            <a:endParaRPr lang="fr-FR"/>
          </a:p>
        </p:txBody>
      </p:sp>
      <p:sp>
        <p:nvSpPr>
          <p:cNvPr id="8" name="Espace réservé du texte 4"/>
          <p:cNvSpPr>
            <a:spLocks noGrp="1"/>
          </p:cNvSpPr>
          <p:nvPr>
            <p:ph type="body" sz="quarter" idx="18" hasCustomPrompt="1"/>
          </p:nvPr>
        </p:nvSpPr>
        <p:spPr>
          <a:xfrm>
            <a:off x="1302907" y="612754"/>
            <a:ext cx="3237609" cy="238648"/>
          </a:xfrm>
          <a:prstGeom prst="rect">
            <a:avLst/>
          </a:prstGeom>
        </p:spPr>
        <p:txBody>
          <a:bodyPr/>
          <a:lstStyle>
            <a:lvl1pPr marL="0" indent="0">
              <a:buNone/>
              <a:defRPr sz="1050" baseline="0">
                <a:latin typeface="Peugeot New" panose="02000000000000000000" pitchFamily="2" charset="0"/>
              </a:defRPr>
            </a:lvl1pPr>
            <a:lvl2pPr>
              <a:defRPr sz="1200">
                <a:latin typeface="Peugeot New" panose="02000000000000000000" pitchFamily="2" charset="0"/>
              </a:defRPr>
            </a:lvl2pPr>
            <a:lvl3pPr>
              <a:defRPr sz="1100">
                <a:latin typeface="Peugeot New" panose="02000000000000000000" pitchFamily="2" charset="0"/>
              </a:defRPr>
            </a:lvl3pPr>
            <a:lvl4pPr>
              <a:defRPr sz="1050">
                <a:latin typeface="Peugeot New" panose="02000000000000000000" pitchFamily="2" charset="0"/>
              </a:defRPr>
            </a:lvl4pPr>
            <a:lvl5pPr>
              <a:defRPr sz="1050">
                <a:latin typeface="Peugeot New" panose="02000000000000000000" pitchFamily="2" charset="0"/>
              </a:defRPr>
            </a:lvl5pPr>
          </a:lstStyle>
          <a:p>
            <a:pPr lvl="0"/>
            <a:r>
              <a:rPr lang="fr-FR"/>
              <a:t>Equipements en plus d’Active</a:t>
            </a:r>
          </a:p>
        </p:txBody>
      </p:sp>
    </p:spTree>
    <p:extLst>
      <p:ext uri="{BB962C8B-B14F-4D97-AF65-F5344CB8AC3E}">
        <p14:creationId xmlns:p14="http://schemas.microsoft.com/office/powerpoint/2010/main" val="1045149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ANTES 6 IMAGES">
    <p:spTree>
      <p:nvGrpSpPr>
        <p:cNvPr id="1" name=""/>
        <p:cNvGrpSpPr/>
        <p:nvPr/>
      </p:nvGrpSpPr>
      <p:grpSpPr>
        <a:xfrm>
          <a:off x="0" y="0"/>
          <a:ext cx="0" cy="0"/>
          <a:chOff x="0" y="0"/>
          <a:chExt cx="0" cy="0"/>
        </a:xfrm>
      </p:grpSpPr>
      <p:sp>
        <p:nvSpPr>
          <p:cNvPr id="47" name="ZoneTexte 46"/>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JANTES</a:t>
            </a:r>
          </a:p>
        </p:txBody>
      </p:sp>
      <p:cxnSp>
        <p:nvCxnSpPr>
          <p:cNvPr id="75" name="Connecteur droit 74"/>
          <p:cNvCxnSpPr/>
          <p:nvPr userDrawn="1"/>
        </p:nvCxnSpPr>
        <p:spPr>
          <a:xfrm>
            <a:off x="4592967" y="2246702"/>
            <a:ext cx="0" cy="256699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userDrawn="1"/>
        </p:nvCxnSpPr>
        <p:spPr>
          <a:xfrm>
            <a:off x="7599033" y="2246702"/>
            <a:ext cx="0" cy="256699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Espace réservé pour une image  5"/>
          <p:cNvSpPr>
            <a:spLocks noGrp="1"/>
          </p:cNvSpPr>
          <p:nvPr>
            <p:ph type="pic" sz="quarter" idx="35"/>
          </p:nvPr>
        </p:nvSpPr>
        <p:spPr>
          <a:xfrm>
            <a:off x="5059790" y="578805"/>
            <a:ext cx="2069726" cy="2066192"/>
          </a:xfrm>
          <a:prstGeom prst="rect">
            <a:avLst/>
          </a:prstGeom>
        </p:spPr>
        <p:txBody>
          <a:bodyPr/>
          <a:lstStyle/>
          <a:p>
            <a:endParaRPr lang="fr-FR"/>
          </a:p>
        </p:txBody>
      </p:sp>
      <p:sp>
        <p:nvSpPr>
          <p:cNvPr id="27" name="Espace réservé pour une image  5"/>
          <p:cNvSpPr>
            <a:spLocks noGrp="1"/>
          </p:cNvSpPr>
          <p:nvPr>
            <p:ph type="pic" sz="quarter" idx="36"/>
          </p:nvPr>
        </p:nvSpPr>
        <p:spPr>
          <a:xfrm>
            <a:off x="8044445" y="578805"/>
            <a:ext cx="2069726" cy="2066192"/>
          </a:xfrm>
          <a:prstGeom prst="rect">
            <a:avLst/>
          </a:prstGeom>
        </p:spPr>
        <p:txBody>
          <a:bodyPr/>
          <a:lstStyle/>
          <a:p>
            <a:endParaRPr lang="fr-FR"/>
          </a:p>
        </p:txBody>
      </p:sp>
      <p:sp>
        <p:nvSpPr>
          <p:cNvPr id="29" name="Espace réservé pour une image  5"/>
          <p:cNvSpPr>
            <a:spLocks noGrp="1"/>
          </p:cNvSpPr>
          <p:nvPr>
            <p:ph type="pic" sz="quarter" idx="38"/>
          </p:nvPr>
        </p:nvSpPr>
        <p:spPr>
          <a:xfrm>
            <a:off x="5059790" y="3774856"/>
            <a:ext cx="2069726" cy="2066192"/>
          </a:xfrm>
          <a:prstGeom prst="rect">
            <a:avLst/>
          </a:prstGeom>
        </p:spPr>
        <p:txBody>
          <a:bodyPr/>
          <a:lstStyle/>
          <a:p>
            <a:endParaRPr lang="fr-FR"/>
          </a:p>
        </p:txBody>
      </p:sp>
      <p:sp>
        <p:nvSpPr>
          <p:cNvPr id="30" name="Espace réservé pour une image  5"/>
          <p:cNvSpPr>
            <a:spLocks noGrp="1"/>
          </p:cNvSpPr>
          <p:nvPr>
            <p:ph type="pic" sz="quarter" idx="39"/>
          </p:nvPr>
        </p:nvSpPr>
        <p:spPr>
          <a:xfrm>
            <a:off x="8044445" y="3774856"/>
            <a:ext cx="2069726" cy="2066192"/>
          </a:xfrm>
          <a:prstGeom prst="rect">
            <a:avLst/>
          </a:prstGeom>
        </p:spPr>
        <p:txBody>
          <a:bodyPr/>
          <a:lstStyle/>
          <a:p>
            <a:endParaRPr lang="fr-FR"/>
          </a:p>
        </p:txBody>
      </p:sp>
      <p:sp>
        <p:nvSpPr>
          <p:cNvPr id="31" name="Espace réservé pour une image  5"/>
          <p:cNvSpPr>
            <a:spLocks noGrp="1"/>
          </p:cNvSpPr>
          <p:nvPr>
            <p:ph type="pic" sz="quarter" idx="34"/>
          </p:nvPr>
        </p:nvSpPr>
        <p:spPr>
          <a:xfrm>
            <a:off x="2055071" y="578805"/>
            <a:ext cx="2069726" cy="2066192"/>
          </a:xfrm>
          <a:prstGeom prst="rect">
            <a:avLst/>
          </a:prstGeom>
        </p:spPr>
        <p:txBody>
          <a:bodyPr/>
          <a:lstStyle/>
          <a:p>
            <a:endParaRPr lang="fr-FR"/>
          </a:p>
        </p:txBody>
      </p:sp>
      <p:sp>
        <p:nvSpPr>
          <p:cNvPr id="32" name="Espace réservé pour une image  5"/>
          <p:cNvSpPr>
            <a:spLocks noGrp="1"/>
          </p:cNvSpPr>
          <p:nvPr>
            <p:ph type="pic" sz="quarter" idx="37"/>
          </p:nvPr>
        </p:nvSpPr>
        <p:spPr>
          <a:xfrm>
            <a:off x="2077830" y="3774856"/>
            <a:ext cx="2069726" cy="2066192"/>
          </a:xfrm>
          <a:prstGeom prst="rect">
            <a:avLst/>
          </a:prstGeom>
        </p:spPr>
        <p:txBody>
          <a:bodyPr/>
          <a:lstStyle/>
          <a:p>
            <a:endParaRPr lang="fr-FR"/>
          </a:p>
        </p:txBody>
      </p:sp>
      <p:sp>
        <p:nvSpPr>
          <p:cNvPr id="28" name="Espace réservé du texte 174">
            <a:extLst>
              <a:ext uri="{FF2B5EF4-FFF2-40B4-BE49-F238E27FC236}">
                <a16:creationId xmlns:a16="http://schemas.microsoft.com/office/drawing/2014/main" id="{B2227EBB-C9D6-40CA-A58A-402BB702B998}"/>
              </a:ext>
            </a:extLst>
          </p:cNvPr>
          <p:cNvSpPr>
            <a:spLocks noGrp="1"/>
          </p:cNvSpPr>
          <p:nvPr>
            <p:ph type="body" sz="quarter" idx="18" hasCustomPrompt="1"/>
          </p:nvPr>
        </p:nvSpPr>
        <p:spPr>
          <a:xfrm>
            <a:off x="1691581" y="2686038"/>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33" name="Espace réservé du texte 175">
            <a:extLst>
              <a:ext uri="{FF2B5EF4-FFF2-40B4-BE49-F238E27FC236}">
                <a16:creationId xmlns:a16="http://schemas.microsoft.com/office/drawing/2014/main" id="{7267248D-5F8C-40C8-956E-CE60616845FB}"/>
              </a:ext>
            </a:extLst>
          </p:cNvPr>
          <p:cNvSpPr>
            <a:spLocks noGrp="1"/>
          </p:cNvSpPr>
          <p:nvPr>
            <p:ph type="body" sz="quarter" idx="19" hasCustomPrompt="1"/>
          </p:nvPr>
        </p:nvSpPr>
        <p:spPr>
          <a:xfrm>
            <a:off x="1691581" y="2848224"/>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34" name="Espace réservé du texte 174">
            <a:extLst>
              <a:ext uri="{FF2B5EF4-FFF2-40B4-BE49-F238E27FC236}">
                <a16:creationId xmlns:a16="http://schemas.microsoft.com/office/drawing/2014/main" id="{62AF0F7F-9DFF-479B-A3BF-66CF650FE73B}"/>
              </a:ext>
            </a:extLst>
          </p:cNvPr>
          <p:cNvSpPr>
            <a:spLocks noGrp="1"/>
          </p:cNvSpPr>
          <p:nvPr>
            <p:ph type="body" sz="quarter" idx="43" hasCustomPrompt="1"/>
          </p:nvPr>
        </p:nvSpPr>
        <p:spPr>
          <a:xfrm>
            <a:off x="1691581" y="3171732"/>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36" name="Espace réservé du texte 174">
            <a:extLst>
              <a:ext uri="{FF2B5EF4-FFF2-40B4-BE49-F238E27FC236}">
                <a16:creationId xmlns:a16="http://schemas.microsoft.com/office/drawing/2014/main" id="{1B372169-22F5-4AB6-AE65-E0CAD4B497A8}"/>
              </a:ext>
            </a:extLst>
          </p:cNvPr>
          <p:cNvSpPr>
            <a:spLocks noGrp="1"/>
          </p:cNvSpPr>
          <p:nvPr>
            <p:ph type="body" sz="quarter" idx="44" hasCustomPrompt="1"/>
          </p:nvPr>
        </p:nvSpPr>
        <p:spPr>
          <a:xfrm>
            <a:off x="1691581" y="5885255"/>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37" name="Espace réservé du texte 175">
            <a:extLst>
              <a:ext uri="{FF2B5EF4-FFF2-40B4-BE49-F238E27FC236}">
                <a16:creationId xmlns:a16="http://schemas.microsoft.com/office/drawing/2014/main" id="{6719A845-5A6F-4F92-AB62-C0646D43AA12}"/>
              </a:ext>
            </a:extLst>
          </p:cNvPr>
          <p:cNvSpPr>
            <a:spLocks noGrp="1"/>
          </p:cNvSpPr>
          <p:nvPr>
            <p:ph type="body" sz="quarter" idx="45" hasCustomPrompt="1"/>
          </p:nvPr>
        </p:nvSpPr>
        <p:spPr>
          <a:xfrm>
            <a:off x="1691581" y="6047441"/>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38" name="Espace réservé du texte 174">
            <a:extLst>
              <a:ext uri="{FF2B5EF4-FFF2-40B4-BE49-F238E27FC236}">
                <a16:creationId xmlns:a16="http://schemas.microsoft.com/office/drawing/2014/main" id="{3E4C6546-1740-4474-A32D-1B34D4AEC077}"/>
              </a:ext>
            </a:extLst>
          </p:cNvPr>
          <p:cNvSpPr>
            <a:spLocks noGrp="1"/>
          </p:cNvSpPr>
          <p:nvPr>
            <p:ph type="body" sz="quarter" idx="46" hasCustomPrompt="1"/>
          </p:nvPr>
        </p:nvSpPr>
        <p:spPr>
          <a:xfrm>
            <a:off x="1691581" y="6370949"/>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39" name="Espace réservé du texte 174">
            <a:extLst>
              <a:ext uri="{FF2B5EF4-FFF2-40B4-BE49-F238E27FC236}">
                <a16:creationId xmlns:a16="http://schemas.microsoft.com/office/drawing/2014/main" id="{FB39BB33-E613-4223-BC8D-D5256A444CE7}"/>
              </a:ext>
            </a:extLst>
          </p:cNvPr>
          <p:cNvSpPr>
            <a:spLocks noGrp="1"/>
          </p:cNvSpPr>
          <p:nvPr>
            <p:ph type="body" sz="quarter" idx="47" hasCustomPrompt="1"/>
          </p:nvPr>
        </p:nvSpPr>
        <p:spPr>
          <a:xfrm>
            <a:off x="4697153" y="2686038"/>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40" name="Espace réservé du texte 175">
            <a:extLst>
              <a:ext uri="{FF2B5EF4-FFF2-40B4-BE49-F238E27FC236}">
                <a16:creationId xmlns:a16="http://schemas.microsoft.com/office/drawing/2014/main" id="{8B358DB1-08B7-47E6-93A0-CA7653E21A21}"/>
              </a:ext>
            </a:extLst>
          </p:cNvPr>
          <p:cNvSpPr>
            <a:spLocks noGrp="1"/>
          </p:cNvSpPr>
          <p:nvPr>
            <p:ph type="body" sz="quarter" idx="48" hasCustomPrompt="1"/>
          </p:nvPr>
        </p:nvSpPr>
        <p:spPr>
          <a:xfrm>
            <a:off x="4697153" y="2848224"/>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41" name="Espace réservé du texte 174">
            <a:extLst>
              <a:ext uri="{FF2B5EF4-FFF2-40B4-BE49-F238E27FC236}">
                <a16:creationId xmlns:a16="http://schemas.microsoft.com/office/drawing/2014/main" id="{BF726F8F-69C4-4605-8C04-119E6FB2B9D1}"/>
              </a:ext>
            </a:extLst>
          </p:cNvPr>
          <p:cNvSpPr>
            <a:spLocks noGrp="1"/>
          </p:cNvSpPr>
          <p:nvPr>
            <p:ph type="body" sz="quarter" idx="49" hasCustomPrompt="1"/>
          </p:nvPr>
        </p:nvSpPr>
        <p:spPr>
          <a:xfrm>
            <a:off x="4697153" y="3171732"/>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42" name="Espace réservé du texte 174">
            <a:extLst>
              <a:ext uri="{FF2B5EF4-FFF2-40B4-BE49-F238E27FC236}">
                <a16:creationId xmlns:a16="http://schemas.microsoft.com/office/drawing/2014/main" id="{67269651-CB5F-4D4E-AC39-67BA744E6934}"/>
              </a:ext>
            </a:extLst>
          </p:cNvPr>
          <p:cNvSpPr>
            <a:spLocks noGrp="1"/>
          </p:cNvSpPr>
          <p:nvPr>
            <p:ph type="body" sz="quarter" idx="50" hasCustomPrompt="1"/>
          </p:nvPr>
        </p:nvSpPr>
        <p:spPr>
          <a:xfrm>
            <a:off x="4697153" y="5885255"/>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43" name="Espace réservé du texte 175">
            <a:extLst>
              <a:ext uri="{FF2B5EF4-FFF2-40B4-BE49-F238E27FC236}">
                <a16:creationId xmlns:a16="http://schemas.microsoft.com/office/drawing/2014/main" id="{7D8EBE9D-3716-4A2E-98FC-558231A49A5A}"/>
              </a:ext>
            </a:extLst>
          </p:cNvPr>
          <p:cNvSpPr>
            <a:spLocks noGrp="1"/>
          </p:cNvSpPr>
          <p:nvPr>
            <p:ph type="body" sz="quarter" idx="51" hasCustomPrompt="1"/>
          </p:nvPr>
        </p:nvSpPr>
        <p:spPr>
          <a:xfrm>
            <a:off x="4697153" y="6047441"/>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44" name="Espace réservé du texte 174">
            <a:extLst>
              <a:ext uri="{FF2B5EF4-FFF2-40B4-BE49-F238E27FC236}">
                <a16:creationId xmlns:a16="http://schemas.microsoft.com/office/drawing/2014/main" id="{403BD6DD-77E2-4116-8AAF-2054FEAF6862}"/>
              </a:ext>
            </a:extLst>
          </p:cNvPr>
          <p:cNvSpPr>
            <a:spLocks noGrp="1"/>
          </p:cNvSpPr>
          <p:nvPr>
            <p:ph type="body" sz="quarter" idx="52" hasCustomPrompt="1"/>
          </p:nvPr>
        </p:nvSpPr>
        <p:spPr>
          <a:xfrm>
            <a:off x="4697153" y="6370949"/>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45" name="Espace réservé du texte 174">
            <a:extLst>
              <a:ext uri="{FF2B5EF4-FFF2-40B4-BE49-F238E27FC236}">
                <a16:creationId xmlns:a16="http://schemas.microsoft.com/office/drawing/2014/main" id="{CB3BFF26-4FA5-4AC5-A483-32C5542B94E9}"/>
              </a:ext>
            </a:extLst>
          </p:cNvPr>
          <p:cNvSpPr>
            <a:spLocks noGrp="1"/>
          </p:cNvSpPr>
          <p:nvPr>
            <p:ph type="body" sz="quarter" idx="53" hasCustomPrompt="1"/>
          </p:nvPr>
        </p:nvSpPr>
        <p:spPr>
          <a:xfrm>
            <a:off x="7703218" y="2686038"/>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46" name="Espace réservé du texte 175">
            <a:extLst>
              <a:ext uri="{FF2B5EF4-FFF2-40B4-BE49-F238E27FC236}">
                <a16:creationId xmlns:a16="http://schemas.microsoft.com/office/drawing/2014/main" id="{42BDD1FE-AB5C-46DB-AD62-7D9AF9C121D7}"/>
              </a:ext>
            </a:extLst>
          </p:cNvPr>
          <p:cNvSpPr>
            <a:spLocks noGrp="1"/>
          </p:cNvSpPr>
          <p:nvPr>
            <p:ph type="body" sz="quarter" idx="54" hasCustomPrompt="1"/>
          </p:nvPr>
        </p:nvSpPr>
        <p:spPr>
          <a:xfrm>
            <a:off x="7703218" y="2848224"/>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48" name="Espace réservé du texte 174">
            <a:extLst>
              <a:ext uri="{FF2B5EF4-FFF2-40B4-BE49-F238E27FC236}">
                <a16:creationId xmlns:a16="http://schemas.microsoft.com/office/drawing/2014/main" id="{B56CED6D-E1D2-4DA8-AADF-FD892962229B}"/>
              </a:ext>
            </a:extLst>
          </p:cNvPr>
          <p:cNvSpPr>
            <a:spLocks noGrp="1"/>
          </p:cNvSpPr>
          <p:nvPr>
            <p:ph type="body" sz="quarter" idx="55" hasCustomPrompt="1"/>
          </p:nvPr>
        </p:nvSpPr>
        <p:spPr>
          <a:xfrm>
            <a:off x="7703218" y="3171732"/>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49" name="Espace réservé du texte 174">
            <a:extLst>
              <a:ext uri="{FF2B5EF4-FFF2-40B4-BE49-F238E27FC236}">
                <a16:creationId xmlns:a16="http://schemas.microsoft.com/office/drawing/2014/main" id="{55DD9E79-6435-4E65-909D-64BE2ADC27D2}"/>
              </a:ext>
            </a:extLst>
          </p:cNvPr>
          <p:cNvSpPr>
            <a:spLocks noGrp="1"/>
          </p:cNvSpPr>
          <p:nvPr>
            <p:ph type="body" sz="quarter" idx="56" hasCustomPrompt="1"/>
          </p:nvPr>
        </p:nvSpPr>
        <p:spPr>
          <a:xfrm>
            <a:off x="7703218" y="5885255"/>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50" name="Espace réservé du texte 175">
            <a:extLst>
              <a:ext uri="{FF2B5EF4-FFF2-40B4-BE49-F238E27FC236}">
                <a16:creationId xmlns:a16="http://schemas.microsoft.com/office/drawing/2014/main" id="{EEDEAACE-927D-44CA-864E-4C78CFD6E0BC}"/>
              </a:ext>
            </a:extLst>
          </p:cNvPr>
          <p:cNvSpPr>
            <a:spLocks noGrp="1"/>
          </p:cNvSpPr>
          <p:nvPr>
            <p:ph type="body" sz="quarter" idx="57" hasCustomPrompt="1"/>
          </p:nvPr>
        </p:nvSpPr>
        <p:spPr>
          <a:xfrm>
            <a:off x="7703218" y="6047441"/>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51" name="Espace réservé du texte 174">
            <a:extLst>
              <a:ext uri="{FF2B5EF4-FFF2-40B4-BE49-F238E27FC236}">
                <a16:creationId xmlns:a16="http://schemas.microsoft.com/office/drawing/2014/main" id="{67B1D2A7-4436-4437-800F-1F798CBAC228}"/>
              </a:ext>
            </a:extLst>
          </p:cNvPr>
          <p:cNvSpPr>
            <a:spLocks noGrp="1"/>
          </p:cNvSpPr>
          <p:nvPr>
            <p:ph type="body" sz="quarter" idx="58" hasCustomPrompt="1"/>
          </p:nvPr>
        </p:nvSpPr>
        <p:spPr>
          <a:xfrm>
            <a:off x="7703218" y="6370949"/>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Tree>
    <p:extLst>
      <p:ext uri="{BB962C8B-B14F-4D97-AF65-F5344CB8AC3E}">
        <p14:creationId xmlns:p14="http://schemas.microsoft.com/office/powerpoint/2010/main" val="1103618635"/>
      </p:ext>
    </p:extLst>
  </p:cSld>
  <p:clrMapOvr>
    <a:overrideClrMapping bg1="lt1" tx1="dk1" bg2="lt2" tx2="dk2" accent1="accent1" accent2="accent2" accent3="accent3" accent4="accent4" accent5="accent5" accent6="accent6" hlink="hlink" folHlink="folHlink"/>
  </p:clrMapOvr>
  <p:transition spd="slow">
    <p:push/>
  </p:transition>
  <p:extLst>
    <p:ext uri="{DCECCB84-F9BA-43D5-87BE-67443E8EF086}">
      <p15:sldGuideLst xmlns:p15="http://schemas.microsoft.com/office/powerpoint/2012/main">
        <p15:guide id="1" orient="horz" pos="2160">
          <p15:clr>
            <a:srgbClr val="FBAE40"/>
          </p15:clr>
        </p15:guide>
        <p15:guide id="2" pos="4588">
          <p15:clr>
            <a:srgbClr val="FBAE40"/>
          </p15:clr>
        </p15:guide>
        <p15:guide id="3" pos="2411">
          <p15:clr>
            <a:srgbClr val="FBAE40"/>
          </p15:clr>
        </p15:guide>
        <p15:guide id="4" pos="2230">
          <p15:clr>
            <a:srgbClr val="FBAE40"/>
          </p15:clr>
        </p15:guide>
        <p15:guide id="5" pos="1232">
          <p15:clr>
            <a:srgbClr val="FBAE40"/>
          </p15:clr>
        </p15:guide>
        <p15:guide id="6" pos="234">
          <p15:clr>
            <a:srgbClr val="FBAE40"/>
          </p15:clr>
        </p15:guide>
        <p15:guide id="8" pos="7446">
          <p15:clr>
            <a:srgbClr val="FBAE40"/>
          </p15:clr>
        </p15:guide>
        <p15:guide id="9" pos="6947">
          <p15:clr>
            <a:srgbClr val="FBAE40"/>
          </p15:clr>
        </p15:guide>
        <p15:guide id="11" orient="horz" pos="232">
          <p15:clr>
            <a:srgbClr val="FBAE40"/>
          </p15:clr>
        </p15:guide>
        <p15:guide id="12" orient="horz" pos="4088">
          <p15:clr>
            <a:srgbClr val="FBAE40"/>
          </p15:clr>
        </p15:guide>
        <p15:guide id="13" orient="horz" pos="3113">
          <p15:clr>
            <a:srgbClr val="FBAE40"/>
          </p15:clr>
        </p15:guide>
        <p15:guide id="14" orient="horz" pos="1207">
          <p15:clr>
            <a:srgbClr val="FBAE40"/>
          </p15:clr>
        </p15:guide>
        <p15:guide id="15" pos="3591">
          <p15:clr>
            <a:srgbClr val="FBAE40"/>
          </p15:clr>
        </p15:guide>
        <p15:guide id="16" pos="4770">
          <p15:clr>
            <a:srgbClr val="FBAE40"/>
          </p15:clr>
        </p15:guide>
        <p15:guide id="17" pos="71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ANTES 8 IMAGES">
    <p:spTree>
      <p:nvGrpSpPr>
        <p:cNvPr id="1" name=""/>
        <p:cNvGrpSpPr/>
        <p:nvPr/>
      </p:nvGrpSpPr>
      <p:grpSpPr>
        <a:xfrm>
          <a:off x="0" y="0"/>
          <a:ext cx="0" cy="0"/>
          <a:chOff x="0" y="0"/>
          <a:chExt cx="0" cy="0"/>
        </a:xfrm>
      </p:grpSpPr>
      <p:grpSp>
        <p:nvGrpSpPr>
          <p:cNvPr id="2" name="Groupe 1"/>
          <p:cNvGrpSpPr/>
          <p:nvPr userDrawn="1"/>
        </p:nvGrpSpPr>
        <p:grpSpPr>
          <a:xfrm>
            <a:off x="3206991" y="2263794"/>
            <a:ext cx="6012131" cy="2566995"/>
            <a:chOff x="3326635" y="2374892"/>
            <a:chExt cx="6012131" cy="2566995"/>
          </a:xfrm>
        </p:grpSpPr>
        <p:grpSp>
          <p:nvGrpSpPr>
            <p:cNvPr id="33" name="Groupe 32"/>
            <p:cNvGrpSpPr/>
            <p:nvPr userDrawn="1"/>
          </p:nvGrpSpPr>
          <p:grpSpPr>
            <a:xfrm>
              <a:off x="3326635" y="2374892"/>
              <a:ext cx="3006066" cy="2566995"/>
              <a:chOff x="3833047" y="1916114"/>
              <a:chExt cx="3006066" cy="3025774"/>
            </a:xfrm>
          </p:grpSpPr>
          <p:cxnSp>
            <p:nvCxnSpPr>
              <p:cNvPr id="34" name="Connecteur droit 33"/>
              <p:cNvCxnSpPr/>
              <p:nvPr userDrawn="1"/>
            </p:nvCxnSpPr>
            <p:spPr>
              <a:xfrm>
                <a:off x="3833047" y="1916114"/>
                <a:ext cx="0" cy="30257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userDrawn="1"/>
            </p:nvCxnSpPr>
            <p:spPr>
              <a:xfrm>
                <a:off x="6839113" y="1916114"/>
                <a:ext cx="0" cy="30257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 name="Connecteur droit 12"/>
            <p:cNvCxnSpPr/>
            <p:nvPr userDrawn="1"/>
          </p:nvCxnSpPr>
          <p:spPr>
            <a:xfrm>
              <a:off x="9338766" y="2374892"/>
              <a:ext cx="0" cy="256699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2" name="ZoneTexte 41"/>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JANTES</a:t>
            </a:r>
          </a:p>
        </p:txBody>
      </p:sp>
      <p:sp>
        <p:nvSpPr>
          <p:cNvPr id="47" name="Espace réservé pour une image  5"/>
          <p:cNvSpPr>
            <a:spLocks noGrp="1"/>
          </p:cNvSpPr>
          <p:nvPr>
            <p:ph type="pic" sz="quarter" idx="34"/>
          </p:nvPr>
        </p:nvSpPr>
        <p:spPr>
          <a:xfrm>
            <a:off x="688702" y="595897"/>
            <a:ext cx="2069726" cy="2066192"/>
          </a:xfrm>
          <a:prstGeom prst="rect">
            <a:avLst/>
          </a:prstGeom>
        </p:spPr>
        <p:txBody>
          <a:bodyPr/>
          <a:lstStyle/>
          <a:p>
            <a:endParaRPr lang="fr-FR"/>
          </a:p>
        </p:txBody>
      </p:sp>
      <p:sp>
        <p:nvSpPr>
          <p:cNvPr id="48" name="Espace réservé pour une image  5"/>
          <p:cNvSpPr>
            <a:spLocks noGrp="1"/>
          </p:cNvSpPr>
          <p:nvPr>
            <p:ph type="pic" sz="quarter" idx="37"/>
          </p:nvPr>
        </p:nvSpPr>
        <p:spPr>
          <a:xfrm>
            <a:off x="688702" y="3766310"/>
            <a:ext cx="2069726" cy="2066192"/>
          </a:xfrm>
          <a:prstGeom prst="rect">
            <a:avLst/>
          </a:prstGeom>
        </p:spPr>
        <p:txBody>
          <a:bodyPr/>
          <a:lstStyle/>
          <a:p>
            <a:endParaRPr lang="fr-FR"/>
          </a:p>
        </p:txBody>
      </p:sp>
      <p:sp>
        <p:nvSpPr>
          <p:cNvPr id="49" name="Espace réservé pour une image  5"/>
          <p:cNvSpPr>
            <a:spLocks noGrp="1"/>
          </p:cNvSpPr>
          <p:nvPr>
            <p:ph type="pic" sz="quarter" idx="38"/>
          </p:nvPr>
        </p:nvSpPr>
        <p:spPr>
          <a:xfrm>
            <a:off x="3670662" y="595897"/>
            <a:ext cx="2069726" cy="2066192"/>
          </a:xfrm>
          <a:prstGeom prst="rect">
            <a:avLst/>
          </a:prstGeom>
        </p:spPr>
        <p:txBody>
          <a:bodyPr/>
          <a:lstStyle/>
          <a:p>
            <a:endParaRPr lang="fr-FR"/>
          </a:p>
        </p:txBody>
      </p:sp>
      <p:sp>
        <p:nvSpPr>
          <p:cNvPr id="50" name="Espace réservé pour une image  5"/>
          <p:cNvSpPr>
            <a:spLocks noGrp="1"/>
          </p:cNvSpPr>
          <p:nvPr>
            <p:ph type="pic" sz="quarter" idx="39"/>
          </p:nvPr>
        </p:nvSpPr>
        <p:spPr>
          <a:xfrm>
            <a:off x="3670662" y="3766310"/>
            <a:ext cx="2069726" cy="2066192"/>
          </a:xfrm>
          <a:prstGeom prst="rect">
            <a:avLst/>
          </a:prstGeom>
        </p:spPr>
        <p:txBody>
          <a:bodyPr/>
          <a:lstStyle/>
          <a:p>
            <a:endParaRPr lang="fr-FR"/>
          </a:p>
        </p:txBody>
      </p:sp>
      <p:sp>
        <p:nvSpPr>
          <p:cNvPr id="51" name="Espace réservé pour une image  5"/>
          <p:cNvSpPr>
            <a:spLocks noGrp="1"/>
          </p:cNvSpPr>
          <p:nvPr>
            <p:ph type="pic" sz="quarter" idx="40"/>
          </p:nvPr>
        </p:nvSpPr>
        <p:spPr>
          <a:xfrm>
            <a:off x="6652622" y="595897"/>
            <a:ext cx="2069726" cy="2066192"/>
          </a:xfrm>
          <a:prstGeom prst="rect">
            <a:avLst/>
          </a:prstGeom>
        </p:spPr>
        <p:txBody>
          <a:bodyPr/>
          <a:lstStyle/>
          <a:p>
            <a:endParaRPr lang="fr-FR"/>
          </a:p>
        </p:txBody>
      </p:sp>
      <p:sp>
        <p:nvSpPr>
          <p:cNvPr id="52" name="Espace réservé pour une image  5"/>
          <p:cNvSpPr>
            <a:spLocks noGrp="1"/>
          </p:cNvSpPr>
          <p:nvPr>
            <p:ph type="pic" sz="quarter" idx="41"/>
          </p:nvPr>
        </p:nvSpPr>
        <p:spPr>
          <a:xfrm>
            <a:off x="6652622" y="3766310"/>
            <a:ext cx="2069726" cy="2066192"/>
          </a:xfrm>
          <a:prstGeom prst="rect">
            <a:avLst/>
          </a:prstGeom>
        </p:spPr>
        <p:txBody>
          <a:bodyPr/>
          <a:lstStyle/>
          <a:p>
            <a:endParaRPr lang="fr-FR"/>
          </a:p>
        </p:txBody>
      </p:sp>
      <p:sp>
        <p:nvSpPr>
          <p:cNvPr id="53" name="Espace réservé pour une image  5"/>
          <p:cNvSpPr>
            <a:spLocks noGrp="1"/>
          </p:cNvSpPr>
          <p:nvPr>
            <p:ph type="pic" sz="quarter" idx="42"/>
          </p:nvPr>
        </p:nvSpPr>
        <p:spPr>
          <a:xfrm>
            <a:off x="9634581" y="595897"/>
            <a:ext cx="2069726" cy="2066192"/>
          </a:xfrm>
          <a:prstGeom prst="rect">
            <a:avLst/>
          </a:prstGeom>
        </p:spPr>
        <p:txBody>
          <a:bodyPr/>
          <a:lstStyle/>
          <a:p>
            <a:endParaRPr lang="fr-FR"/>
          </a:p>
        </p:txBody>
      </p:sp>
      <p:sp>
        <p:nvSpPr>
          <p:cNvPr id="54" name="Espace réservé pour une image  5"/>
          <p:cNvSpPr>
            <a:spLocks noGrp="1"/>
          </p:cNvSpPr>
          <p:nvPr>
            <p:ph type="pic" sz="quarter" idx="43"/>
          </p:nvPr>
        </p:nvSpPr>
        <p:spPr>
          <a:xfrm>
            <a:off x="9634581" y="3766310"/>
            <a:ext cx="2069726" cy="2066192"/>
          </a:xfrm>
          <a:prstGeom prst="rect">
            <a:avLst/>
          </a:prstGeom>
        </p:spPr>
        <p:txBody>
          <a:bodyPr/>
          <a:lstStyle/>
          <a:p>
            <a:endParaRPr lang="fr-FR"/>
          </a:p>
        </p:txBody>
      </p:sp>
      <p:sp>
        <p:nvSpPr>
          <p:cNvPr id="40" name="Espace réservé du texte 174">
            <a:extLst>
              <a:ext uri="{FF2B5EF4-FFF2-40B4-BE49-F238E27FC236}">
                <a16:creationId xmlns:a16="http://schemas.microsoft.com/office/drawing/2014/main" id="{EF741FF3-4C82-4311-B074-A2B024209973}"/>
              </a:ext>
            </a:extLst>
          </p:cNvPr>
          <p:cNvSpPr>
            <a:spLocks noGrp="1"/>
          </p:cNvSpPr>
          <p:nvPr>
            <p:ph type="body" sz="quarter" idx="18" hasCustomPrompt="1"/>
          </p:nvPr>
        </p:nvSpPr>
        <p:spPr>
          <a:xfrm>
            <a:off x="299556" y="2695408"/>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41" name="Espace réservé du texte 175">
            <a:extLst>
              <a:ext uri="{FF2B5EF4-FFF2-40B4-BE49-F238E27FC236}">
                <a16:creationId xmlns:a16="http://schemas.microsoft.com/office/drawing/2014/main" id="{B03F2F75-5822-4442-8A01-619B80A1E289}"/>
              </a:ext>
            </a:extLst>
          </p:cNvPr>
          <p:cNvSpPr>
            <a:spLocks noGrp="1"/>
          </p:cNvSpPr>
          <p:nvPr>
            <p:ph type="body" sz="quarter" idx="19" hasCustomPrompt="1"/>
          </p:nvPr>
        </p:nvSpPr>
        <p:spPr>
          <a:xfrm>
            <a:off x="299556" y="2857594"/>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43" name="Espace réservé du texte 174">
            <a:extLst>
              <a:ext uri="{FF2B5EF4-FFF2-40B4-BE49-F238E27FC236}">
                <a16:creationId xmlns:a16="http://schemas.microsoft.com/office/drawing/2014/main" id="{87DC62F4-4B76-4264-B7D5-562831AD6C1C}"/>
              </a:ext>
            </a:extLst>
          </p:cNvPr>
          <p:cNvSpPr>
            <a:spLocks noGrp="1"/>
          </p:cNvSpPr>
          <p:nvPr>
            <p:ph type="body" sz="quarter" idx="44" hasCustomPrompt="1"/>
          </p:nvPr>
        </p:nvSpPr>
        <p:spPr>
          <a:xfrm>
            <a:off x="299556" y="3181102"/>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44" name="Espace réservé du texte 174">
            <a:extLst>
              <a:ext uri="{FF2B5EF4-FFF2-40B4-BE49-F238E27FC236}">
                <a16:creationId xmlns:a16="http://schemas.microsoft.com/office/drawing/2014/main" id="{8ECAD314-E7F3-4050-8FC6-AB11B3C04750}"/>
              </a:ext>
            </a:extLst>
          </p:cNvPr>
          <p:cNvSpPr>
            <a:spLocks noGrp="1"/>
          </p:cNvSpPr>
          <p:nvPr>
            <p:ph type="body" sz="quarter" idx="45" hasCustomPrompt="1"/>
          </p:nvPr>
        </p:nvSpPr>
        <p:spPr>
          <a:xfrm>
            <a:off x="299556" y="5894625"/>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45" name="Espace réservé du texte 175">
            <a:extLst>
              <a:ext uri="{FF2B5EF4-FFF2-40B4-BE49-F238E27FC236}">
                <a16:creationId xmlns:a16="http://schemas.microsoft.com/office/drawing/2014/main" id="{85208B06-3112-407B-AA08-DDC142ABF30B}"/>
              </a:ext>
            </a:extLst>
          </p:cNvPr>
          <p:cNvSpPr>
            <a:spLocks noGrp="1"/>
          </p:cNvSpPr>
          <p:nvPr>
            <p:ph type="body" sz="quarter" idx="46" hasCustomPrompt="1"/>
          </p:nvPr>
        </p:nvSpPr>
        <p:spPr>
          <a:xfrm>
            <a:off x="299556" y="6056811"/>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46" name="Espace réservé du texte 174">
            <a:extLst>
              <a:ext uri="{FF2B5EF4-FFF2-40B4-BE49-F238E27FC236}">
                <a16:creationId xmlns:a16="http://schemas.microsoft.com/office/drawing/2014/main" id="{0F6E1218-95D4-4500-A952-F45F4BEE509F}"/>
              </a:ext>
            </a:extLst>
          </p:cNvPr>
          <p:cNvSpPr>
            <a:spLocks noGrp="1"/>
          </p:cNvSpPr>
          <p:nvPr>
            <p:ph type="body" sz="quarter" idx="47" hasCustomPrompt="1"/>
          </p:nvPr>
        </p:nvSpPr>
        <p:spPr>
          <a:xfrm>
            <a:off x="299556" y="6380319"/>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55" name="Espace réservé du texte 174">
            <a:extLst>
              <a:ext uri="{FF2B5EF4-FFF2-40B4-BE49-F238E27FC236}">
                <a16:creationId xmlns:a16="http://schemas.microsoft.com/office/drawing/2014/main" id="{26BEFC9D-4D6E-49B2-AFE1-14EACEABB72B}"/>
              </a:ext>
            </a:extLst>
          </p:cNvPr>
          <p:cNvSpPr>
            <a:spLocks noGrp="1"/>
          </p:cNvSpPr>
          <p:nvPr>
            <p:ph type="body" sz="quarter" idx="48" hasCustomPrompt="1"/>
          </p:nvPr>
        </p:nvSpPr>
        <p:spPr>
          <a:xfrm>
            <a:off x="3305620" y="2695156"/>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56" name="Espace réservé du texte 175">
            <a:extLst>
              <a:ext uri="{FF2B5EF4-FFF2-40B4-BE49-F238E27FC236}">
                <a16:creationId xmlns:a16="http://schemas.microsoft.com/office/drawing/2014/main" id="{F5E407DF-F0CB-4263-AC98-A604D239EF8B}"/>
              </a:ext>
            </a:extLst>
          </p:cNvPr>
          <p:cNvSpPr>
            <a:spLocks noGrp="1"/>
          </p:cNvSpPr>
          <p:nvPr>
            <p:ph type="body" sz="quarter" idx="49" hasCustomPrompt="1"/>
          </p:nvPr>
        </p:nvSpPr>
        <p:spPr>
          <a:xfrm>
            <a:off x="3305620" y="2857342"/>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57" name="Espace réservé du texte 174">
            <a:extLst>
              <a:ext uri="{FF2B5EF4-FFF2-40B4-BE49-F238E27FC236}">
                <a16:creationId xmlns:a16="http://schemas.microsoft.com/office/drawing/2014/main" id="{D0B8D2C1-A34F-490F-8EE6-577598AE8452}"/>
              </a:ext>
            </a:extLst>
          </p:cNvPr>
          <p:cNvSpPr>
            <a:spLocks noGrp="1"/>
          </p:cNvSpPr>
          <p:nvPr>
            <p:ph type="body" sz="quarter" idx="50" hasCustomPrompt="1"/>
          </p:nvPr>
        </p:nvSpPr>
        <p:spPr>
          <a:xfrm>
            <a:off x="3305620" y="3180850"/>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58" name="Espace réservé du texte 174">
            <a:extLst>
              <a:ext uri="{FF2B5EF4-FFF2-40B4-BE49-F238E27FC236}">
                <a16:creationId xmlns:a16="http://schemas.microsoft.com/office/drawing/2014/main" id="{AA6FF6F9-F839-4B0E-ABFE-AEF344306614}"/>
              </a:ext>
            </a:extLst>
          </p:cNvPr>
          <p:cNvSpPr>
            <a:spLocks noGrp="1"/>
          </p:cNvSpPr>
          <p:nvPr>
            <p:ph type="body" sz="quarter" idx="51" hasCustomPrompt="1"/>
          </p:nvPr>
        </p:nvSpPr>
        <p:spPr>
          <a:xfrm>
            <a:off x="3305620" y="5894373"/>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59" name="Espace réservé du texte 175">
            <a:extLst>
              <a:ext uri="{FF2B5EF4-FFF2-40B4-BE49-F238E27FC236}">
                <a16:creationId xmlns:a16="http://schemas.microsoft.com/office/drawing/2014/main" id="{E169ABB9-61BD-4F8C-8DB1-C73A42E9D65E}"/>
              </a:ext>
            </a:extLst>
          </p:cNvPr>
          <p:cNvSpPr>
            <a:spLocks noGrp="1"/>
          </p:cNvSpPr>
          <p:nvPr>
            <p:ph type="body" sz="quarter" idx="52" hasCustomPrompt="1"/>
          </p:nvPr>
        </p:nvSpPr>
        <p:spPr>
          <a:xfrm>
            <a:off x="3305620" y="6056559"/>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60" name="Espace réservé du texte 174">
            <a:extLst>
              <a:ext uri="{FF2B5EF4-FFF2-40B4-BE49-F238E27FC236}">
                <a16:creationId xmlns:a16="http://schemas.microsoft.com/office/drawing/2014/main" id="{3F8916D8-D8C3-44D4-83B0-F805EF3B5AFD}"/>
              </a:ext>
            </a:extLst>
          </p:cNvPr>
          <p:cNvSpPr>
            <a:spLocks noGrp="1"/>
          </p:cNvSpPr>
          <p:nvPr>
            <p:ph type="body" sz="quarter" idx="53" hasCustomPrompt="1"/>
          </p:nvPr>
        </p:nvSpPr>
        <p:spPr>
          <a:xfrm>
            <a:off x="3305620" y="6380067"/>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61" name="Espace réservé du texte 174">
            <a:extLst>
              <a:ext uri="{FF2B5EF4-FFF2-40B4-BE49-F238E27FC236}">
                <a16:creationId xmlns:a16="http://schemas.microsoft.com/office/drawing/2014/main" id="{B3A64A28-5261-4B4D-87A7-F4B02EBE1FC0}"/>
              </a:ext>
            </a:extLst>
          </p:cNvPr>
          <p:cNvSpPr>
            <a:spLocks noGrp="1"/>
          </p:cNvSpPr>
          <p:nvPr>
            <p:ph type="body" sz="quarter" idx="54" hasCustomPrompt="1"/>
          </p:nvPr>
        </p:nvSpPr>
        <p:spPr>
          <a:xfrm>
            <a:off x="6323295" y="2695156"/>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62" name="Espace réservé du texte 175">
            <a:extLst>
              <a:ext uri="{FF2B5EF4-FFF2-40B4-BE49-F238E27FC236}">
                <a16:creationId xmlns:a16="http://schemas.microsoft.com/office/drawing/2014/main" id="{08FAF243-E981-4174-A5C2-F23449618479}"/>
              </a:ext>
            </a:extLst>
          </p:cNvPr>
          <p:cNvSpPr>
            <a:spLocks noGrp="1"/>
          </p:cNvSpPr>
          <p:nvPr>
            <p:ph type="body" sz="quarter" idx="55" hasCustomPrompt="1"/>
          </p:nvPr>
        </p:nvSpPr>
        <p:spPr>
          <a:xfrm>
            <a:off x="6323295" y="2857342"/>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63" name="Espace réservé du texte 174">
            <a:extLst>
              <a:ext uri="{FF2B5EF4-FFF2-40B4-BE49-F238E27FC236}">
                <a16:creationId xmlns:a16="http://schemas.microsoft.com/office/drawing/2014/main" id="{B9CEB1AE-B568-4E1E-B963-CBAB580CB132}"/>
              </a:ext>
            </a:extLst>
          </p:cNvPr>
          <p:cNvSpPr>
            <a:spLocks noGrp="1"/>
          </p:cNvSpPr>
          <p:nvPr>
            <p:ph type="body" sz="quarter" idx="56" hasCustomPrompt="1"/>
          </p:nvPr>
        </p:nvSpPr>
        <p:spPr>
          <a:xfrm>
            <a:off x="6323295" y="3180850"/>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64" name="Espace réservé du texte 174">
            <a:extLst>
              <a:ext uri="{FF2B5EF4-FFF2-40B4-BE49-F238E27FC236}">
                <a16:creationId xmlns:a16="http://schemas.microsoft.com/office/drawing/2014/main" id="{25240D82-CF33-4342-A5C5-B278C1414018}"/>
              </a:ext>
            </a:extLst>
          </p:cNvPr>
          <p:cNvSpPr>
            <a:spLocks noGrp="1"/>
          </p:cNvSpPr>
          <p:nvPr>
            <p:ph type="body" sz="quarter" idx="57" hasCustomPrompt="1"/>
          </p:nvPr>
        </p:nvSpPr>
        <p:spPr>
          <a:xfrm>
            <a:off x="6323295" y="5894373"/>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65" name="Espace réservé du texte 175">
            <a:extLst>
              <a:ext uri="{FF2B5EF4-FFF2-40B4-BE49-F238E27FC236}">
                <a16:creationId xmlns:a16="http://schemas.microsoft.com/office/drawing/2014/main" id="{9300E039-60DF-49D1-B2FA-B54D3DC43668}"/>
              </a:ext>
            </a:extLst>
          </p:cNvPr>
          <p:cNvSpPr>
            <a:spLocks noGrp="1"/>
          </p:cNvSpPr>
          <p:nvPr>
            <p:ph type="body" sz="quarter" idx="58" hasCustomPrompt="1"/>
          </p:nvPr>
        </p:nvSpPr>
        <p:spPr>
          <a:xfrm>
            <a:off x="6323295" y="6056559"/>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66" name="Espace réservé du texte 174">
            <a:extLst>
              <a:ext uri="{FF2B5EF4-FFF2-40B4-BE49-F238E27FC236}">
                <a16:creationId xmlns:a16="http://schemas.microsoft.com/office/drawing/2014/main" id="{FD4F2EF4-611C-4B1E-9C02-25C4713315BE}"/>
              </a:ext>
            </a:extLst>
          </p:cNvPr>
          <p:cNvSpPr>
            <a:spLocks noGrp="1"/>
          </p:cNvSpPr>
          <p:nvPr>
            <p:ph type="body" sz="quarter" idx="59" hasCustomPrompt="1"/>
          </p:nvPr>
        </p:nvSpPr>
        <p:spPr>
          <a:xfrm>
            <a:off x="6323295" y="6380067"/>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67" name="Espace réservé du texte 174">
            <a:extLst>
              <a:ext uri="{FF2B5EF4-FFF2-40B4-BE49-F238E27FC236}">
                <a16:creationId xmlns:a16="http://schemas.microsoft.com/office/drawing/2014/main" id="{3CF61E05-7CD2-498A-8958-C9D3E1BF5E03}"/>
              </a:ext>
            </a:extLst>
          </p:cNvPr>
          <p:cNvSpPr>
            <a:spLocks noGrp="1"/>
          </p:cNvSpPr>
          <p:nvPr>
            <p:ph type="body" sz="quarter" idx="60" hasCustomPrompt="1"/>
          </p:nvPr>
        </p:nvSpPr>
        <p:spPr>
          <a:xfrm>
            <a:off x="9317750" y="2695156"/>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68" name="Espace réservé du texte 175">
            <a:extLst>
              <a:ext uri="{FF2B5EF4-FFF2-40B4-BE49-F238E27FC236}">
                <a16:creationId xmlns:a16="http://schemas.microsoft.com/office/drawing/2014/main" id="{B654754D-A0F9-4077-97A4-56EC996FD2FB}"/>
              </a:ext>
            </a:extLst>
          </p:cNvPr>
          <p:cNvSpPr>
            <a:spLocks noGrp="1"/>
          </p:cNvSpPr>
          <p:nvPr>
            <p:ph type="body" sz="quarter" idx="61" hasCustomPrompt="1"/>
          </p:nvPr>
        </p:nvSpPr>
        <p:spPr>
          <a:xfrm>
            <a:off x="9317750" y="2857342"/>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69" name="Espace réservé du texte 174">
            <a:extLst>
              <a:ext uri="{FF2B5EF4-FFF2-40B4-BE49-F238E27FC236}">
                <a16:creationId xmlns:a16="http://schemas.microsoft.com/office/drawing/2014/main" id="{9710D5FE-E10E-4EAB-B5F3-C0790B384666}"/>
              </a:ext>
            </a:extLst>
          </p:cNvPr>
          <p:cNvSpPr>
            <a:spLocks noGrp="1"/>
          </p:cNvSpPr>
          <p:nvPr>
            <p:ph type="body" sz="quarter" idx="62" hasCustomPrompt="1"/>
          </p:nvPr>
        </p:nvSpPr>
        <p:spPr>
          <a:xfrm>
            <a:off x="9317750" y="3180850"/>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
        <p:nvSpPr>
          <p:cNvPr id="70" name="Espace réservé du texte 174">
            <a:extLst>
              <a:ext uri="{FF2B5EF4-FFF2-40B4-BE49-F238E27FC236}">
                <a16:creationId xmlns:a16="http://schemas.microsoft.com/office/drawing/2014/main" id="{418D20AF-883D-4C17-A859-14BCA3B0AF3A}"/>
              </a:ext>
            </a:extLst>
          </p:cNvPr>
          <p:cNvSpPr>
            <a:spLocks noGrp="1"/>
          </p:cNvSpPr>
          <p:nvPr>
            <p:ph type="body" sz="quarter" idx="63" hasCustomPrompt="1"/>
          </p:nvPr>
        </p:nvSpPr>
        <p:spPr>
          <a:xfrm>
            <a:off x="9317750" y="5894373"/>
            <a:ext cx="2796707" cy="273600"/>
          </a:xfrm>
          <a:prstGeom prst="rect">
            <a:avLst/>
          </a:prstGeom>
        </p:spPr>
        <p:txBody>
          <a:bodyPr/>
          <a:lstStyle>
            <a:lvl1pPr marL="0" indent="0" algn="ctr">
              <a:buNone/>
              <a:defRPr sz="1000" b="1">
                <a:latin typeface="Peugeot New" panose="02000000000000000000" pitchFamily="2" charset="0"/>
              </a:defRPr>
            </a:lvl1pPr>
          </a:lstStyle>
          <a:p>
            <a:r>
              <a:rPr lang="fr-FR"/>
              <a:t>Type de jantes</a:t>
            </a:r>
          </a:p>
        </p:txBody>
      </p:sp>
      <p:sp>
        <p:nvSpPr>
          <p:cNvPr id="71" name="Espace réservé du texte 175">
            <a:extLst>
              <a:ext uri="{FF2B5EF4-FFF2-40B4-BE49-F238E27FC236}">
                <a16:creationId xmlns:a16="http://schemas.microsoft.com/office/drawing/2014/main" id="{CE04E010-B600-41E6-B614-4B20A617C0EB}"/>
              </a:ext>
            </a:extLst>
          </p:cNvPr>
          <p:cNvSpPr>
            <a:spLocks noGrp="1"/>
          </p:cNvSpPr>
          <p:nvPr>
            <p:ph type="body" sz="quarter" idx="64" hasCustomPrompt="1"/>
          </p:nvPr>
        </p:nvSpPr>
        <p:spPr>
          <a:xfrm>
            <a:off x="9317750" y="6056559"/>
            <a:ext cx="2797200" cy="273544"/>
          </a:xfrm>
          <a:prstGeom prst="rect">
            <a:avLst/>
          </a:prstGeom>
        </p:spPr>
        <p:txBody>
          <a:bodyPr/>
          <a:lstStyle>
            <a:lvl1pPr marL="0" indent="0" algn="ctr">
              <a:buNone/>
              <a:defRPr sz="800">
                <a:latin typeface="Peugeot New" panose="02000000000000000000" pitchFamily="2" charset="0"/>
              </a:defRPr>
            </a:lvl1pPr>
          </a:lstStyle>
          <a:p>
            <a:r>
              <a:rPr lang="fr-FR" sz="900"/>
              <a:t>Nom et descriptif</a:t>
            </a:r>
          </a:p>
        </p:txBody>
      </p:sp>
      <p:sp>
        <p:nvSpPr>
          <p:cNvPr id="72" name="Espace réservé du texte 174">
            <a:extLst>
              <a:ext uri="{FF2B5EF4-FFF2-40B4-BE49-F238E27FC236}">
                <a16:creationId xmlns:a16="http://schemas.microsoft.com/office/drawing/2014/main" id="{90D790D7-99A5-463D-B883-06E84486F85D}"/>
              </a:ext>
            </a:extLst>
          </p:cNvPr>
          <p:cNvSpPr>
            <a:spLocks noGrp="1"/>
          </p:cNvSpPr>
          <p:nvPr>
            <p:ph type="body" sz="quarter" idx="65" hasCustomPrompt="1"/>
          </p:nvPr>
        </p:nvSpPr>
        <p:spPr>
          <a:xfrm>
            <a:off x="9317750" y="6380067"/>
            <a:ext cx="2796707" cy="273600"/>
          </a:xfrm>
          <a:prstGeom prst="rect">
            <a:avLst/>
          </a:prstGeom>
        </p:spPr>
        <p:txBody>
          <a:bodyPr/>
          <a:lstStyle>
            <a:lvl1pPr marL="0" indent="0" algn="ctr">
              <a:buNone/>
              <a:defRPr sz="800" b="1">
                <a:latin typeface="Peugeot New" panose="02000000000000000000" pitchFamily="2" charset="0"/>
              </a:defRPr>
            </a:lvl1pPr>
          </a:lstStyle>
          <a:p>
            <a:r>
              <a:rPr lang="fr-FR"/>
              <a:t>Finition</a:t>
            </a:r>
          </a:p>
        </p:txBody>
      </p:sp>
    </p:spTree>
    <p:extLst>
      <p:ext uri="{BB962C8B-B14F-4D97-AF65-F5344CB8AC3E}">
        <p14:creationId xmlns:p14="http://schemas.microsoft.com/office/powerpoint/2010/main" val="2750863842"/>
      </p:ext>
    </p:extLst>
  </p:cSld>
  <p:clrMapOvr>
    <a:overrideClrMapping bg1="lt1" tx1="dk1" bg2="lt2" tx2="dk2" accent1="accent1" accent2="accent2" accent3="accent3" accent4="accent4" accent5="accent5" accent6="accent6" hlink="hlink" folHlink="folHlink"/>
  </p:clrMapOvr>
  <p:transition spd="slow">
    <p:push/>
  </p:transition>
  <p:extLst>
    <p:ext uri="{DCECCB84-F9BA-43D5-87BE-67443E8EF086}">
      <p15:sldGuideLst xmlns:p15="http://schemas.microsoft.com/office/powerpoint/2012/main">
        <p15:guide id="1" orient="horz" pos="2160">
          <p15:clr>
            <a:srgbClr val="FBAE40"/>
          </p15:clr>
        </p15:guide>
        <p15:guide id="2" pos="4588">
          <p15:clr>
            <a:srgbClr val="FBAE40"/>
          </p15:clr>
        </p15:guide>
        <p15:guide id="3" pos="2411">
          <p15:clr>
            <a:srgbClr val="FBAE40"/>
          </p15:clr>
        </p15:guide>
        <p15:guide id="4" pos="2230">
          <p15:clr>
            <a:srgbClr val="FBAE40"/>
          </p15:clr>
        </p15:guide>
        <p15:guide id="5" pos="1232">
          <p15:clr>
            <a:srgbClr val="FBAE40"/>
          </p15:clr>
        </p15:guide>
        <p15:guide id="6" pos="234">
          <p15:clr>
            <a:srgbClr val="FBAE40"/>
          </p15:clr>
        </p15:guide>
        <p15:guide id="8" pos="7446">
          <p15:clr>
            <a:srgbClr val="FBAE40"/>
          </p15:clr>
        </p15:guide>
        <p15:guide id="9" pos="6947">
          <p15:clr>
            <a:srgbClr val="FBAE40"/>
          </p15:clr>
        </p15:guide>
        <p15:guide id="11" orient="horz" pos="232">
          <p15:clr>
            <a:srgbClr val="FBAE40"/>
          </p15:clr>
        </p15:guide>
        <p15:guide id="12" orient="horz" pos="4088">
          <p15:clr>
            <a:srgbClr val="FBAE40"/>
          </p15:clr>
        </p15:guide>
        <p15:guide id="13" orient="horz" pos="3113">
          <p15:clr>
            <a:srgbClr val="FBAE40"/>
          </p15:clr>
        </p15:guide>
        <p15:guide id="14" orient="horz" pos="1207">
          <p15:clr>
            <a:srgbClr val="FBAE40"/>
          </p15:clr>
        </p15:guide>
        <p15:guide id="15" pos="3591">
          <p15:clr>
            <a:srgbClr val="FBAE40"/>
          </p15:clr>
        </p15:guide>
        <p15:guide id="16" pos="4770">
          <p15:clr>
            <a:srgbClr val="FBAE40"/>
          </p15:clr>
        </p15:guide>
        <p15:guide id="17" pos="71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INTES 3X3">
    <p:spTree>
      <p:nvGrpSpPr>
        <p:cNvPr id="1" name=""/>
        <p:cNvGrpSpPr/>
        <p:nvPr/>
      </p:nvGrpSpPr>
      <p:grpSpPr>
        <a:xfrm>
          <a:off x="0" y="0"/>
          <a:ext cx="0" cy="0"/>
          <a:chOff x="0" y="0"/>
          <a:chExt cx="0" cy="0"/>
        </a:xfrm>
      </p:grpSpPr>
      <p:sp>
        <p:nvSpPr>
          <p:cNvPr id="7" name="Espace réservé pour une image  5"/>
          <p:cNvSpPr>
            <a:spLocks noGrp="1"/>
          </p:cNvSpPr>
          <p:nvPr>
            <p:ph type="pic" sz="quarter" idx="14"/>
          </p:nvPr>
        </p:nvSpPr>
        <p:spPr>
          <a:xfrm>
            <a:off x="1986041" y="990600"/>
            <a:ext cx="2362200" cy="1308100"/>
          </a:xfrm>
          <a:prstGeom prst="rect">
            <a:avLst/>
          </a:prstGeom>
        </p:spPr>
        <p:txBody>
          <a:bodyPr/>
          <a:lstStyle/>
          <a:p>
            <a:endParaRPr lang="fr-FR"/>
          </a:p>
        </p:txBody>
      </p:sp>
      <p:sp>
        <p:nvSpPr>
          <p:cNvPr id="8" name="Espace réservé pour une image  5"/>
          <p:cNvSpPr>
            <a:spLocks noGrp="1"/>
          </p:cNvSpPr>
          <p:nvPr>
            <p:ph type="pic" sz="quarter" idx="15"/>
          </p:nvPr>
        </p:nvSpPr>
        <p:spPr>
          <a:xfrm>
            <a:off x="4889050" y="990600"/>
            <a:ext cx="2362200" cy="1308100"/>
          </a:xfrm>
          <a:prstGeom prst="rect">
            <a:avLst/>
          </a:prstGeom>
        </p:spPr>
        <p:txBody>
          <a:bodyPr/>
          <a:lstStyle/>
          <a:p>
            <a:endParaRPr lang="fr-FR"/>
          </a:p>
        </p:txBody>
      </p:sp>
      <p:sp>
        <p:nvSpPr>
          <p:cNvPr id="9" name="Espace réservé pour une image  5"/>
          <p:cNvSpPr>
            <a:spLocks noGrp="1"/>
          </p:cNvSpPr>
          <p:nvPr>
            <p:ph type="pic" sz="quarter" idx="16"/>
          </p:nvPr>
        </p:nvSpPr>
        <p:spPr>
          <a:xfrm>
            <a:off x="1986041" y="2961944"/>
            <a:ext cx="2362200" cy="1308100"/>
          </a:xfrm>
          <a:prstGeom prst="rect">
            <a:avLst/>
          </a:prstGeom>
        </p:spPr>
        <p:txBody>
          <a:bodyPr/>
          <a:lstStyle/>
          <a:p>
            <a:endParaRPr lang="fr-FR"/>
          </a:p>
        </p:txBody>
      </p:sp>
      <p:sp>
        <p:nvSpPr>
          <p:cNvPr id="10" name="Espace réservé pour une image  5"/>
          <p:cNvSpPr>
            <a:spLocks noGrp="1"/>
          </p:cNvSpPr>
          <p:nvPr>
            <p:ph type="pic" sz="quarter" idx="17"/>
          </p:nvPr>
        </p:nvSpPr>
        <p:spPr>
          <a:xfrm>
            <a:off x="4889050" y="2961944"/>
            <a:ext cx="2362200" cy="1308100"/>
          </a:xfrm>
          <a:prstGeom prst="rect">
            <a:avLst/>
          </a:prstGeom>
        </p:spPr>
        <p:txBody>
          <a:bodyPr/>
          <a:lstStyle/>
          <a:p>
            <a:endParaRPr lang="fr-FR"/>
          </a:p>
        </p:txBody>
      </p:sp>
      <p:sp>
        <p:nvSpPr>
          <p:cNvPr id="11" name="Espace réservé pour une image  5"/>
          <p:cNvSpPr>
            <a:spLocks noGrp="1"/>
          </p:cNvSpPr>
          <p:nvPr>
            <p:ph type="pic" sz="quarter" idx="18"/>
          </p:nvPr>
        </p:nvSpPr>
        <p:spPr>
          <a:xfrm>
            <a:off x="7795233" y="990600"/>
            <a:ext cx="2362200" cy="1308100"/>
          </a:xfrm>
          <a:prstGeom prst="rect">
            <a:avLst/>
          </a:prstGeom>
        </p:spPr>
        <p:txBody>
          <a:bodyPr/>
          <a:lstStyle/>
          <a:p>
            <a:endParaRPr lang="fr-FR"/>
          </a:p>
        </p:txBody>
      </p:sp>
      <p:sp>
        <p:nvSpPr>
          <p:cNvPr id="12" name="Espace réservé pour une image  5"/>
          <p:cNvSpPr>
            <a:spLocks noGrp="1"/>
          </p:cNvSpPr>
          <p:nvPr>
            <p:ph type="pic" sz="quarter" idx="19"/>
          </p:nvPr>
        </p:nvSpPr>
        <p:spPr>
          <a:xfrm>
            <a:off x="1986041" y="4933288"/>
            <a:ext cx="2362200" cy="1308100"/>
          </a:xfrm>
          <a:prstGeom prst="rect">
            <a:avLst/>
          </a:prstGeom>
        </p:spPr>
        <p:txBody>
          <a:bodyPr/>
          <a:lstStyle/>
          <a:p>
            <a:endParaRPr lang="fr-FR"/>
          </a:p>
        </p:txBody>
      </p:sp>
      <p:sp>
        <p:nvSpPr>
          <p:cNvPr id="13" name="Espace réservé pour une image  5"/>
          <p:cNvSpPr>
            <a:spLocks noGrp="1"/>
          </p:cNvSpPr>
          <p:nvPr>
            <p:ph type="pic" sz="quarter" idx="20"/>
          </p:nvPr>
        </p:nvSpPr>
        <p:spPr>
          <a:xfrm>
            <a:off x="4889050" y="4933288"/>
            <a:ext cx="2362200" cy="1308100"/>
          </a:xfrm>
          <a:prstGeom prst="rect">
            <a:avLst/>
          </a:prstGeom>
        </p:spPr>
        <p:txBody>
          <a:bodyPr/>
          <a:lstStyle/>
          <a:p>
            <a:endParaRPr lang="fr-FR"/>
          </a:p>
        </p:txBody>
      </p:sp>
      <p:sp>
        <p:nvSpPr>
          <p:cNvPr id="15" name="Titre 2"/>
          <p:cNvSpPr txBox="1">
            <a:spLocks/>
          </p:cNvSpPr>
          <p:nvPr userDrawn="1"/>
        </p:nvSpPr>
        <p:spPr>
          <a:xfrm>
            <a:off x="667603" y="727242"/>
            <a:ext cx="2055087" cy="304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Peugeot New" panose="02000000000000000000" pitchFamily="50" charset="0"/>
                <a:ea typeface="+mj-ea"/>
                <a:cs typeface="+mj-cs"/>
              </a:rPr>
              <a:t>TEINTES MÉTALLISÉES</a:t>
            </a:r>
          </a:p>
        </p:txBody>
      </p:sp>
      <p:sp>
        <p:nvSpPr>
          <p:cNvPr id="16" name="Titre 2"/>
          <p:cNvSpPr txBox="1">
            <a:spLocks/>
          </p:cNvSpPr>
          <p:nvPr userDrawn="1"/>
        </p:nvSpPr>
        <p:spPr>
          <a:xfrm>
            <a:off x="669286" y="2713156"/>
            <a:ext cx="1951306" cy="2890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Peugeot New" panose="02000000000000000000" pitchFamily="50" charset="0"/>
                <a:ea typeface="+mj-ea"/>
                <a:cs typeface="+mj-cs"/>
              </a:rPr>
              <a:t>TEINTES SPÉCIALES</a:t>
            </a:r>
          </a:p>
        </p:txBody>
      </p:sp>
      <p:sp>
        <p:nvSpPr>
          <p:cNvPr id="17" name="Titre 2"/>
          <p:cNvSpPr txBox="1">
            <a:spLocks/>
          </p:cNvSpPr>
          <p:nvPr userDrawn="1"/>
        </p:nvSpPr>
        <p:spPr>
          <a:xfrm>
            <a:off x="669286" y="4655049"/>
            <a:ext cx="1951306" cy="308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Peugeot New" panose="02000000000000000000" pitchFamily="50" charset="0"/>
                <a:ea typeface="+mj-ea"/>
                <a:cs typeface="+mj-cs"/>
              </a:rPr>
              <a:t>TEINTE OPAQUE</a:t>
            </a:r>
          </a:p>
        </p:txBody>
      </p:sp>
      <p:sp>
        <p:nvSpPr>
          <p:cNvPr id="34" name="Espace réservé du texte 4"/>
          <p:cNvSpPr>
            <a:spLocks noGrp="1"/>
          </p:cNvSpPr>
          <p:nvPr>
            <p:ph type="body" sz="quarter" idx="34" hasCustomPrompt="1"/>
          </p:nvPr>
        </p:nvSpPr>
        <p:spPr>
          <a:xfrm>
            <a:off x="2202373"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5" name="Espace réservé du texte 4"/>
          <p:cNvSpPr>
            <a:spLocks noGrp="1"/>
          </p:cNvSpPr>
          <p:nvPr>
            <p:ph type="body" sz="quarter" idx="35" hasCustomPrompt="1"/>
          </p:nvPr>
        </p:nvSpPr>
        <p:spPr>
          <a:xfrm>
            <a:off x="2071277"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6" name="Espace réservé du texte 4"/>
          <p:cNvSpPr>
            <a:spLocks noGrp="1"/>
          </p:cNvSpPr>
          <p:nvPr>
            <p:ph type="body" sz="quarter" idx="36" hasCustomPrompt="1"/>
          </p:nvPr>
        </p:nvSpPr>
        <p:spPr>
          <a:xfrm>
            <a:off x="5105382"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7" name="Espace réservé du texte 4"/>
          <p:cNvSpPr>
            <a:spLocks noGrp="1"/>
          </p:cNvSpPr>
          <p:nvPr>
            <p:ph type="body" sz="quarter" idx="37" hasCustomPrompt="1"/>
          </p:nvPr>
        </p:nvSpPr>
        <p:spPr>
          <a:xfrm>
            <a:off x="4974286"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8" name="Espace réservé du texte 4"/>
          <p:cNvSpPr>
            <a:spLocks noGrp="1"/>
          </p:cNvSpPr>
          <p:nvPr>
            <p:ph type="body" sz="quarter" idx="38" hasCustomPrompt="1"/>
          </p:nvPr>
        </p:nvSpPr>
        <p:spPr>
          <a:xfrm>
            <a:off x="2202373" y="425311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9" name="Espace réservé du texte 4"/>
          <p:cNvSpPr>
            <a:spLocks noGrp="1"/>
          </p:cNvSpPr>
          <p:nvPr>
            <p:ph type="body" sz="quarter" idx="39" hasCustomPrompt="1"/>
          </p:nvPr>
        </p:nvSpPr>
        <p:spPr>
          <a:xfrm>
            <a:off x="2071277" y="445085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0" name="Espace réservé du texte 4"/>
          <p:cNvSpPr>
            <a:spLocks noGrp="1"/>
          </p:cNvSpPr>
          <p:nvPr>
            <p:ph type="body" sz="quarter" idx="40" hasCustomPrompt="1"/>
          </p:nvPr>
        </p:nvSpPr>
        <p:spPr>
          <a:xfrm>
            <a:off x="5105382"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1" name="Espace réservé du texte 4"/>
          <p:cNvSpPr>
            <a:spLocks noGrp="1"/>
          </p:cNvSpPr>
          <p:nvPr>
            <p:ph type="body" sz="quarter" idx="41" hasCustomPrompt="1"/>
          </p:nvPr>
        </p:nvSpPr>
        <p:spPr>
          <a:xfrm>
            <a:off x="4974286"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2" name="Espace réservé du texte 4"/>
          <p:cNvSpPr>
            <a:spLocks noGrp="1"/>
          </p:cNvSpPr>
          <p:nvPr>
            <p:ph type="body" sz="quarter" idx="42" hasCustomPrompt="1"/>
          </p:nvPr>
        </p:nvSpPr>
        <p:spPr>
          <a:xfrm>
            <a:off x="8011565"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3" name="Espace réservé du texte 4"/>
          <p:cNvSpPr>
            <a:spLocks noGrp="1"/>
          </p:cNvSpPr>
          <p:nvPr>
            <p:ph type="body" sz="quarter" idx="43" hasCustomPrompt="1"/>
          </p:nvPr>
        </p:nvSpPr>
        <p:spPr>
          <a:xfrm>
            <a:off x="7880469" y="2461611"/>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4" name="Espace réservé du texte 4"/>
          <p:cNvSpPr>
            <a:spLocks noGrp="1"/>
          </p:cNvSpPr>
          <p:nvPr>
            <p:ph type="body" sz="quarter" idx="44" hasCustomPrompt="1"/>
          </p:nvPr>
        </p:nvSpPr>
        <p:spPr>
          <a:xfrm>
            <a:off x="2202373"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5" name="Espace réservé du texte 4"/>
          <p:cNvSpPr>
            <a:spLocks noGrp="1"/>
          </p:cNvSpPr>
          <p:nvPr>
            <p:ph type="body" sz="quarter" idx="45" hasCustomPrompt="1"/>
          </p:nvPr>
        </p:nvSpPr>
        <p:spPr>
          <a:xfrm>
            <a:off x="2071277"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6" name="Espace réservé du texte 4"/>
          <p:cNvSpPr>
            <a:spLocks noGrp="1"/>
          </p:cNvSpPr>
          <p:nvPr>
            <p:ph type="body" sz="quarter" idx="46" hasCustomPrompt="1"/>
          </p:nvPr>
        </p:nvSpPr>
        <p:spPr>
          <a:xfrm>
            <a:off x="5105382"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7" name="Espace réservé du texte 4"/>
          <p:cNvSpPr>
            <a:spLocks noGrp="1"/>
          </p:cNvSpPr>
          <p:nvPr>
            <p:ph type="body" sz="quarter" idx="47" hasCustomPrompt="1"/>
          </p:nvPr>
        </p:nvSpPr>
        <p:spPr>
          <a:xfrm>
            <a:off x="4974286"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50" name="Espace réservé pour une image  5"/>
          <p:cNvSpPr>
            <a:spLocks noGrp="1"/>
          </p:cNvSpPr>
          <p:nvPr>
            <p:ph type="pic" sz="quarter" idx="54"/>
          </p:nvPr>
        </p:nvSpPr>
        <p:spPr>
          <a:xfrm>
            <a:off x="7795233" y="2961944"/>
            <a:ext cx="2362200" cy="1308100"/>
          </a:xfrm>
          <a:prstGeom prst="rect">
            <a:avLst/>
          </a:prstGeom>
        </p:spPr>
        <p:txBody>
          <a:bodyPr/>
          <a:lstStyle/>
          <a:p>
            <a:endParaRPr lang="fr-FR"/>
          </a:p>
        </p:txBody>
      </p:sp>
      <p:sp>
        <p:nvSpPr>
          <p:cNvPr id="51" name="Espace réservé pour une image  5"/>
          <p:cNvSpPr>
            <a:spLocks noGrp="1"/>
          </p:cNvSpPr>
          <p:nvPr>
            <p:ph type="pic" sz="quarter" idx="55"/>
          </p:nvPr>
        </p:nvSpPr>
        <p:spPr>
          <a:xfrm>
            <a:off x="7795233" y="4933288"/>
            <a:ext cx="2362200" cy="1308100"/>
          </a:xfrm>
          <a:prstGeom prst="rect">
            <a:avLst/>
          </a:prstGeom>
        </p:spPr>
        <p:txBody>
          <a:bodyPr/>
          <a:lstStyle/>
          <a:p>
            <a:endParaRPr lang="fr-FR"/>
          </a:p>
        </p:txBody>
      </p:sp>
      <p:sp>
        <p:nvSpPr>
          <p:cNvPr id="52" name="Espace réservé du texte 4"/>
          <p:cNvSpPr>
            <a:spLocks noGrp="1"/>
          </p:cNvSpPr>
          <p:nvPr>
            <p:ph type="body" sz="quarter" idx="56" hasCustomPrompt="1"/>
          </p:nvPr>
        </p:nvSpPr>
        <p:spPr>
          <a:xfrm>
            <a:off x="8011565"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53" name="Espace réservé du texte 4"/>
          <p:cNvSpPr>
            <a:spLocks noGrp="1"/>
          </p:cNvSpPr>
          <p:nvPr>
            <p:ph type="body" sz="quarter" idx="57" hasCustomPrompt="1"/>
          </p:nvPr>
        </p:nvSpPr>
        <p:spPr>
          <a:xfrm>
            <a:off x="7880469"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54" name="Espace réservé du texte 4"/>
          <p:cNvSpPr>
            <a:spLocks noGrp="1"/>
          </p:cNvSpPr>
          <p:nvPr>
            <p:ph type="body" sz="quarter" idx="58" hasCustomPrompt="1"/>
          </p:nvPr>
        </p:nvSpPr>
        <p:spPr>
          <a:xfrm>
            <a:off x="8011565"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55" name="Espace réservé du texte 4"/>
          <p:cNvSpPr>
            <a:spLocks noGrp="1"/>
          </p:cNvSpPr>
          <p:nvPr>
            <p:ph type="body" sz="quarter" idx="59" hasCustomPrompt="1"/>
          </p:nvPr>
        </p:nvSpPr>
        <p:spPr>
          <a:xfrm>
            <a:off x="7880469"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8" name="ZoneTexte 47"/>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TEINTES</a:t>
            </a:r>
          </a:p>
        </p:txBody>
      </p:sp>
    </p:spTree>
    <p:extLst>
      <p:ext uri="{BB962C8B-B14F-4D97-AF65-F5344CB8AC3E}">
        <p14:creationId xmlns:p14="http://schemas.microsoft.com/office/powerpoint/2010/main" val="3007980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INTES 4X3">
    <p:spTree>
      <p:nvGrpSpPr>
        <p:cNvPr id="1" name=""/>
        <p:cNvGrpSpPr/>
        <p:nvPr/>
      </p:nvGrpSpPr>
      <p:grpSpPr>
        <a:xfrm>
          <a:off x="0" y="0"/>
          <a:ext cx="0" cy="0"/>
          <a:chOff x="0" y="0"/>
          <a:chExt cx="0" cy="0"/>
        </a:xfrm>
      </p:grpSpPr>
      <p:sp>
        <p:nvSpPr>
          <p:cNvPr id="7" name="Espace réservé pour une image  5"/>
          <p:cNvSpPr>
            <a:spLocks noGrp="1"/>
          </p:cNvSpPr>
          <p:nvPr>
            <p:ph type="pic" sz="quarter" idx="14"/>
          </p:nvPr>
        </p:nvSpPr>
        <p:spPr>
          <a:xfrm>
            <a:off x="3753908" y="990600"/>
            <a:ext cx="2362200" cy="1308100"/>
          </a:xfrm>
          <a:prstGeom prst="rect">
            <a:avLst/>
          </a:prstGeom>
        </p:spPr>
        <p:txBody>
          <a:bodyPr/>
          <a:lstStyle/>
          <a:p>
            <a:endParaRPr lang="fr-FR"/>
          </a:p>
        </p:txBody>
      </p:sp>
      <p:sp>
        <p:nvSpPr>
          <p:cNvPr id="6" name="Espace réservé pour une image  5"/>
          <p:cNvSpPr>
            <a:spLocks noGrp="1"/>
          </p:cNvSpPr>
          <p:nvPr>
            <p:ph type="pic" sz="quarter" idx="13"/>
          </p:nvPr>
        </p:nvSpPr>
        <p:spPr>
          <a:xfrm>
            <a:off x="850900" y="990600"/>
            <a:ext cx="2362200" cy="1308100"/>
          </a:xfrm>
          <a:prstGeom prst="rect">
            <a:avLst/>
          </a:prstGeom>
        </p:spPr>
        <p:txBody>
          <a:bodyPr/>
          <a:lstStyle/>
          <a:p>
            <a:endParaRPr lang="fr-FR"/>
          </a:p>
        </p:txBody>
      </p:sp>
      <p:sp>
        <p:nvSpPr>
          <p:cNvPr id="8" name="Espace réservé pour une image  5"/>
          <p:cNvSpPr>
            <a:spLocks noGrp="1"/>
          </p:cNvSpPr>
          <p:nvPr>
            <p:ph type="pic" sz="quarter" idx="15"/>
          </p:nvPr>
        </p:nvSpPr>
        <p:spPr>
          <a:xfrm>
            <a:off x="6656917" y="990600"/>
            <a:ext cx="2362200" cy="1308100"/>
          </a:xfrm>
          <a:prstGeom prst="rect">
            <a:avLst/>
          </a:prstGeom>
        </p:spPr>
        <p:txBody>
          <a:bodyPr/>
          <a:lstStyle/>
          <a:p>
            <a:endParaRPr lang="fr-FR"/>
          </a:p>
        </p:txBody>
      </p:sp>
      <p:sp>
        <p:nvSpPr>
          <p:cNvPr id="9" name="Espace réservé pour une image  5"/>
          <p:cNvSpPr>
            <a:spLocks noGrp="1"/>
          </p:cNvSpPr>
          <p:nvPr>
            <p:ph type="pic" sz="quarter" idx="16"/>
          </p:nvPr>
        </p:nvSpPr>
        <p:spPr>
          <a:xfrm>
            <a:off x="3753908" y="2961944"/>
            <a:ext cx="2362200" cy="1308100"/>
          </a:xfrm>
          <a:prstGeom prst="rect">
            <a:avLst/>
          </a:prstGeom>
        </p:spPr>
        <p:txBody>
          <a:bodyPr/>
          <a:lstStyle/>
          <a:p>
            <a:endParaRPr lang="fr-FR"/>
          </a:p>
        </p:txBody>
      </p:sp>
      <p:sp>
        <p:nvSpPr>
          <p:cNvPr id="10" name="Espace réservé pour une image  5"/>
          <p:cNvSpPr>
            <a:spLocks noGrp="1"/>
          </p:cNvSpPr>
          <p:nvPr>
            <p:ph type="pic" sz="quarter" idx="17"/>
          </p:nvPr>
        </p:nvSpPr>
        <p:spPr>
          <a:xfrm>
            <a:off x="6656917" y="2961944"/>
            <a:ext cx="2362200" cy="1308100"/>
          </a:xfrm>
          <a:prstGeom prst="rect">
            <a:avLst/>
          </a:prstGeom>
        </p:spPr>
        <p:txBody>
          <a:bodyPr/>
          <a:lstStyle/>
          <a:p>
            <a:endParaRPr lang="fr-FR"/>
          </a:p>
        </p:txBody>
      </p:sp>
      <p:sp>
        <p:nvSpPr>
          <p:cNvPr id="11" name="Espace réservé pour une image  5"/>
          <p:cNvSpPr>
            <a:spLocks noGrp="1"/>
          </p:cNvSpPr>
          <p:nvPr>
            <p:ph type="pic" sz="quarter" idx="18"/>
          </p:nvPr>
        </p:nvSpPr>
        <p:spPr>
          <a:xfrm>
            <a:off x="9563100" y="990600"/>
            <a:ext cx="2362200" cy="1308100"/>
          </a:xfrm>
          <a:prstGeom prst="rect">
            <a:avLst/>
          </a:prstGeom>
        </p:spPr>
        <p:txBody>
          <a:bodyPr/>
          <a:lstStyle/>
          <a:p>
            <a:endParaRPr lang="fr-FR"/>
          </a:p>
        </p:txBody>
      </p:sp>
      <p:sp>
        <p:nvSpPr>
          <p:cNvPr id="12" name="Espace réservé pour une image  5"/>
          <p:cNvSpPr>
            <a:spLocks noGrp="1"/>
          </p:cNvSpPr>
          <p:nvPr>
            <p:ph type="pic" sz="quarter" idx="19"/>
          </p:nvPr>
        </p:nvSpPr>
        <p:spPr>
          <a:xfrm>
            <a:off x="3753908" y="4933288"/>
            <a:ext cx="2362200" cy="1308100"/>
          </a:xfrm>
          <a:prstGeom prst="rect">
            <a:avLst/>
          </a:prstGeom>
        </p:spPr>
        <p:txBody>
          <a:bodyPr/>
          <a:lstStyle/>
          <a:p>
            <a:endParaRPr lang="fr-FR"/>
          </a:p>
        </p:txBody>
      </p:sp>
      <p:sp>
        <p:nvSpPr>
          <p:cNvPr id="13" name="Espace réservé pour une image  5"/>
          <p:cNvSpPr>
            <a:spLocks noGrp="1"/>
          </p:cNvSpPr>
          <p:nvPr>
            <p:ph type="pic" sz="quarter" idx="20"/>
          </p:nvPr>
        </p:nvSpPr>
        <p:spPr>
          <a:xfrm>
            <a:off x="6656917" y="4933288"/>
            <a:ext cx="2362200" cy="1308100"/>
          </a:xfrm>
          <a:prstGeom prst="rect">
            <a:avLst/>
          </a:prstGeom>
        </p:spPr>
        <p:txBody>
          <a:bodyPr/>
          <a:lstStyle/>
          <a:p>
            <a:endParaRPr lang="fr-FR"/>
          </a:p>
        </p:txBody>
      </p:sp>
      <p:sp>
        <p:nvSpPr>
          <p:cNvPr id="15" name="Titre 2"/>
          <p:cNvSpPr txBox="1">
            <a:spLocks/>
          </p:cNvSpPr>
          <p:nvPr userDrawn="1"/>
        </p:nvSpPr>
        <p:spPr>
          <a:xfrm>
            <a:off x="667603" y="727242"/>
            <a:ext cx="2055087" cy="304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Peugeot New" panose="02000000000000000000" pitchFamily="50" charset="0"/>
                <a:ea typeface="+mj-ea"/>
                <a:cs typeface="+mj-cs"/>
              </a:rPr>
              <a:t>TEINTES MÉTALLISÉES</a:t>
            </a:r>
          </a:p>
        </p:txBody>
      </p:sp>
      <p:sp>
        <p:nvSpPr>
          <p:cNvPr id="16" name="Titre 2"/>
          <p:cNvSpPr txBox="1">
            <a:spLocks/>
          </p:cNvSpPr>
          <p:nvPr userDrawn="1"/>
        </p:nvSpPr>
        <p:spPr>
          <a:xfrm>
            <a:off x="669286" y="2713156"/>
            <a:ext cx="1951306" cy="2890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Peugeot New" panose="02000000000000000000" pitchFamily="50" charset="0"/>
                <a:ea typeface="+mj-ea"/>
                <a:cs typeface="+mj-cs"/>
              </a:rPr>
              <a:t>TEINTES SPÉCIALES</a:t>
            </a:r>
          </a:p>
        </p:txBody>
      </p:sp>
      <p:sp>
        <p:nvSpPr>
          <p:cNvPr id="17" name="Titre 2"/>
          <p:cNvSpPr txBox="1">
            <a:spLocks/>
          </p:cNvSpPr>
          <p:nvPr userDrawn="1"/>
        </p:nvSpPr>
        <p:spPr>
          <a:xfrm>
            <a:off x="669286" y="4655049"/>
            <a:ext cx="1951306" cy="308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000" b="0" i="0" u="none" strike="noStrike" kern="1200" cap="none" spc="0" normalizeH="0" baseline="0" noProof="0">
              <a:ln>
                <a:noFill/>
              </a:ln>
              <a:solidFill>
                <a:srgbClr val="000000"/>
              </a:solidFill>
              <a:effectLst/>
              <a:uLnTx/>
              <a:uFillTx/>
              <a:latin typeface="Peugeot New" panose="02000000000000000000" pitchFamily="50" charset="0"/>
              <a:ea typeface="+mj-ea"/>
              <a:cs typeface="+mj-cs"/>
            </a:endParaRPr>
          </a:p>
        </p:txBody>
      </p:sp>
      <p:sp>
        <p:nvSpPr>
          <p:cNvPr id="19" name="Espace réservé du texte 4"/>
          <p:cNvSpPr>
            <a:spLocks noGrp="1"/>
          </p:cNvSpPr>
          <p:nvPr>
            <p:ph type="body" sz="quarter" idx="22" hasCustomPrompt="1"/>
          </p:nvPr>
        </p:nvSpPr>
        <p:spPr>
          <a:xfrm>
            <a:off x="1067232"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20" name="Espace réservé du texte 4"/>
          <p:cNvSpPr>
            <a:spLocks noGrp="1"/>
          </p:cNvSpPr>
          <p:nvPr>
            <p:ph type="body" sz="quarter" idx="23" hasCustomPrompt="1"/>
          </p:nvPr>
        </p:nvSpPr>
        <p:spPr>
          <a:xfrm>
            <a:off x="936136" y="2458034"/>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4" name="Espace réservé du texte 4"/>
          <p:cNvSpPr>
            <a:spLocks noGrp="1"/>
          </p:cNvSpPr>
          <p:nvPr>
            <p:ph type="body" sz="quarter" idx="34" hasCustomPrompt="1"/>
          </p:nvPr>
        </p:nvSpPr>
        <p:spPr>
          <a:xfrm>
            <a:off x="3970240"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5" name="Espace réservé du texte 4"/>
          <p:cNvSpPr>
            <a:spLocks noGrp="1"/>
          </p:cNvSpPr>
          <p:nvPr>
            <p:ph type="body" sz="quarter" idx="35" hasCustomPrompt="1"/>
          </p:nvPr>
        </p:nvSpPr>
        <p:spPr>
          <a:xfrm>
            <a:off x="3839144"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6" name="Espace réservé du texte 4"/>
          <p:cNvSpPr>
            <a:spLocks noGrp="1"/>
          </p:cNvSpPr>
          <p:nvPr>
            <p:ph type="body" sz="quarter" idx="36" hasCustomPrompt="1"/>
          </p:nvPr>
        </p:nvSpPr>
        <p:spPr>
          <a:xfrm>
            <a:off x="6873249"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7" name="Espace réservé du texte 4"/>
          <p:cNvSpPr>
            <a:spLocks noGrp="1"/>
          </p:cNvSpPr>
          <p:nvPr>
            <p:ph type="body" sz="quarter" idx="37" hasCustomPrompt="1"/>
          </p:nvPr>
        </p:nvSpPr>
        <p:spPr>
          <a:xfrm>
            <a:off x="6742153"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8" name="Espace réservé du texte 4"/>
          <p:cNvSpPr>
            <a:spLocks noGrp="1"/>
          </p:cNvSpPr>
          <p:nvPr>
            <p:ph type="body" sz="quarter" idx="38" hasCustomPrompt="1"/>
          </p:nvPr>
        </p:nvSpPr>
        <p:spPr>
          <a:xfrm>
            <a:off x="3970240" y="425311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9" name="Espace réservé du texte 4"/>
          <p:cNvSpPr>
            <a:spLocks noGrp="1"/>
          </p:cNvSpPr>
          <p:nvPr>
            <p:ph type="body" sz="quarter" idx="39" hasCustomPrompt="1"/>
          </p:nvPr>
        </p:nvSpPr>
        <p:spPr>
          <a:xfrm>
            <a:off x="3839144" y="445085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0" name="Espace réservé du texte 4"/>
          <p:cNvSpPr>
            <a:spLocks noGrp="1"/>
          </p:cNvSpPr>
          <p:nvPr>
            <p:ph type="body" sz="quarter" idx="40" hasCustomPrompt="1"/>
          </p:nvPr>
        </p:nvSpPr>
        <p:spPr>
          <a:xfrm>
            <a:off x="6873249"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1" name="Espace réservé du texte 4"/>
          <p:cNvSpPr>
            <a:spLocks noGrp="1"/>
          </p:cNvSpPr>
          <p:nvPr>
            <p:ph type="body" sz="quarter" idx="41" hasCustomPrompt="1"/>
          </p:nvPr>
        </p:nvSpPr>
        <p:spPr>
          <a:xfrm>
            <a:off x="6742153"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2" name="Espace réservé du texte 4"/>
          <p:cNvSpPr>
            <a:spLocks noGrp="1"/>
          </p:cNvSpPr>
          <p:nvPr>
            <p:ph type="body" sz="quarter" idx="42" hasCustomPrompt="1"/>
          </p:nvPr>
        </p:nvSpPr>
        <p:spPr>
          <a:xfrm>
            <a:off x="9779432"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3" name="Espace réservé du texte 4"/>
          <p:cNvSpPr>
            <a:spLocks noGrp="1"/>
          </p:cNvSpPr>
          <p:nvPr>
            <p:ph type="body" sz="quarter" idx="43" hasCustomPrompt="1"/>
          </p:nvPr>
        </p:nvSpPr>
        <p:spPr>
          <a:xfrm>
            <a:off x="9648336" y="2461611"/>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4" name="Espace réservé du texte 4"/>
          <p:cNvSpPr>
            <a:spLocks noGrp="1"/>
          </p:cNvSpPr>
          <p:nvPr>
            <p:ph type="body" sz="quarter" idx="44" hasCustomPrompt="1"/>
          </p:nvPr>
        </p:nvSpPr>
        <p:spPr>
          <a:xfrm>
            <a:off x="3970240"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5" name="Espace réservé du texte 4"/>
          <p:cNvSpPr>
            <a:spLocks noGrp="1"/>
          </p:cNvSpPr>
          <p:nvPr>
            <p:ph type="body" sz="quarter" idx="45" hasCustomPrompt="1"/>
          </p:nvPr>
        </p:nvSpPr>
        <p:spPr>
          <a:xfrm>
            <a:off x="3839144"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6" name="Espace réservé du texte 4"/>
          <p:cNvSpPr>
            <a:spLocks noGrp="1"/>
          </p:cNvSpPr>
          <p:nvPr>
            <p:ph type="body" sz="quarter" idx="46" hasCustomPrompt="1"/>
          </p:nvPr>
        </p:nvSpPr>
        <p:spPr>
          <a:xfrm>
            <a:off x="6873249"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7" name="Espace réservé du texte 4"/>
          <p:cNvSpPr>
            <a:spLocks noGrp="1"/>
          </p:cNvSpPr>
          <p:nvPr>
            <p:ph type="body" sz="quarter" idx="47" hasCustomPrompt="1"/>
          </p:nvPr>
        </p:nvSpPr>
        <p:spPr>
          <a:xfrm>
            <a:off x="6742153"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0" name="Espace réservé pour une image  5"/>
          <p:cNvSpPr>
            <a:spLocks noGrp="1"/>
          </p:cNvSpPr>
          <p:nvPr>
            <p:ph type="pic" sz="quarter" idx="48"/>
          </p:nvPr>
        </p:nvSpPr>
        <p:spPr>
          <a:xfrm>
            <a:off x="850900" y="2961944"/>
            <a:ext cx="2362200" cy="1308100"/>
          </a:xfrm>
          <a:prstGeom prst="rect">
            <a:avLst/>
          </a:prstGeom>
        </p:spPr>
        <p:txBody>
          <a:bodyPr/>
          <a:lstStyle/>
          <a:p>
            <a:endParaRPr lang="fr-FR"/>
          </a:p>
        </p:txBody>
      </p:sp>
      <p:sp>
        <p:nvSpPr>
          <p:cNvPr id="31" name="Espace réservé pour une image  5"/>
          <p:cNvSpPr>
            <a:spLocks noGrp="1"/>
          </p:cNvSpPr>
          <p:nvPr>
            <p:ph type="pic" sz="quarter" idx="49"/>
          </p:nvPr>
        </p:nvSpPr>
        <p:spPr>
          <a:xfrm>
            <a:off x="850900" y="4933288"/>
            <a:ext cx="2362200" cy="1308100"/>
          </a:xfrm>
          <a:prstGeom prst="rect">
            <a:avLst/>
          </a:prstGeom>
        </p:spPr>
        <p:txBody>
          <a:bodyPr/>
          <a:lstStyle/>
          <a:p>
            <a:endParaRPr lang="fr-FR"/>
          </a:p>
        </p:txBody>
      </p:sp>
      <p:sp>
        <p:nvSpPr>
          <p:cNvPr id="32" name="Espace réservé du texte 4"/>
          <p:cNvSpPr>
            <a:spLocks noGrp="1"/>
          </p:cNvSpPr>
          <p:nvPr>
            <p:ph type="body" sz="quarter" idx="50" hasCustomPrompt="1"/>
          </p:nvPr>
        </p:nvSpPr>
        <p:spPr>
          <a:xfrm>
            <a:off x="1067232" y="425311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3" name="Espace réservé du texte 4"/>
          <p:cNvSpPr>
            <a:spLocks noGrp="1"/>
          </p:cNvSpPr>
          <p:nvPr>
            <p:ph type="body" sz="quarter" idx="51" hasCustomPrompt="1"/>
          </p:nvPr>
        </p:nvSpPr>
        <p:spPr>
          <a:xfrm>
            <a:off x="936136" y="445085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8" name="Espace réservé du texte 4"/>
          <p:cNvSpPr>
            <a:spLocks noGrp="1"/>
          </p:cNvSpPr>
          <p:nvPr>
            <p:ph type="body" sz="quarter" idx="52" hasCustomPrompt="1"/>
          </p:nvPr>
        </p:nvSpPr>
        <p:spPr>
          <a:xfrm>
            <a:off x="1067232"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9" name="Espace réservé du texte 4"/>
          <p:cNvSpPr>
            <a:spLocks noGrp="1"/>
          </p:cNvSpPr>
          <p:nvPr>
            <p:ph type="body" sz="quarter" idx="53" hasCustomPrompt="1"/>
          </p:nvPr>
        </p:nvSpPr>
        <p:spPr>
          <a:xfrm>
            <a:off x="936136"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50" name="Espace réservé pour une image  5"/>
          <p:cNvSpPr>
            <a:spLocks noGrp="1"/>
          </p:cNvSpPr>
          <p:nvPr>
            <p:ph type="pic" sz="quarter" idx="54"/>
          </p:nvPr>
        </p:nvSpPr>
        <p:spPr>
          <a:xfrm>
            <a:off x="9563100" y="2961944"/>
            <a:ext cx="2362200" cy="1308100"/>
          </a:xfrm>
          <a:prstGeom prst="rect">
            <a:avLst/>
          </a:prstGeom>
        </p:spPr>
        <p:txBody>
          <a:bodyPr/>
          <a:lstStyle/>
          <a:p>
            <a:endParaRPr lang="fr-FR"/>
          </a:p>
        </p:txBody>
      </p:sp>
      <p:sp>
        <p:nvSpPr>
          <p:cNvPr id="51" name="Espace réservé pour une image  5"/>
          <p:cNvSpPr>
            <a:spLocks noGrp="1"/>
          </p:cNvSpPr>
          <p:nvPr>
            <p:ph type="pic" sz="quarter" idx="55"/>
          </p:nvPr>
        </p:nvSpPr>
        <p:spPr>
          <a:xfrm>
            <a:off x="9563100" y="4933288"/>
            <a:ext cx="2362200" cy="1308100"/>
          </a:xfrm>
          <a:prstGeom prst="rect">
            <a:avLst/>
          </a:prstGeom>
        </p:spPr>
        <p:txBody>
          <a:bodyPr/>
          <a:lstStyle/>
          <a:p>
            <a:endParaRPr lang="fr-FR"/>
          </a:p>
        </p:txBody>
      </p:sp>
      <p:sp>
        <p:nvSpPr>
          <p:cNvPr id="52" name="Espace réservé du texte 4"/>
          <p:cNvSpPr>
            <a:spLocks noGrp="1"/>
          </p:cNvSpPr>
          <p:nvPr>
            <p:ph type="body" sz="quarter" idx="56" hasCustomPrompt="1"/>
          </p:nvPr>
        </p:nvSpPr>
        <p:spPr>
          <a:xfrm>
            <a:off x="9779432"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53" name="Espace réservé du texte 4"/>
          <p:cNvSpPr>
            <a:spLocks noGrp="1"/>
          </p:cNvSpPr>
          <p:nvPr>
            <p:ph type="body" sz="quarter" idx="57" hasCustomPrompt="1"/>
          </p:nvPr>
        </p:nvSpPr>
        <p:spPr>
          <a:xfrm>
            <a:off x="9648336"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54" name="Espace réservé du texte 4"/>
          <p:cNvSpPr>
            <a:spLocks noGrp="1"/>
          </p:cNvSpPr>
          <p:nvPr>
            <p:ph type="body" sz="quarter" idx="58" hasCustomPrompt="1"/>
          </p:nvPr>
        </p:nvSpPr>
        <p:spPr>
          <a:xfrm>
            <a:off x="9779432"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55" name="Espace réservé du texte 4"/>
          <p:cNvSpPr>
            <a:spLocks noGrp="1"/>
          </p:cNvSpPr>
          <p:nvPr>
            <p:ph type="body" sz="quarter" idx="59" hasCustomPrompt="1"/>
          </p:nvPr>
        </p:nvSpPr>
        <p:spPr>
          <a:xfrm>
            <a:off x="9648336"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56" name="ZoneTexte 55"/>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TEINTES</a:t>
            </a:r>
          </a:p>
        </p:txBody>
      </p:sp>
    </p:spTree>
    <p:extLst>
      <p:ext uri="{BB962C8B-B14F-4D97-AF65-F5344CB8AC3E}">
        <p14:creationId xmlns:p14="http://schemas.microsoft.com/office/powerpoint/2010/main" val="577489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RNISSAGES 2 IMAGES">
    <p:spTree>
      <p:nvGrpSpPr>
        <p:cNvPr id="1" name=""/>
        <p:cNvGrpSpPr/>
        <p:nvPr/>
      </p:nvGrpSpPr>
      <p:grpSpPr>
        <a:xfrm>
          <a:off x="0" y="0"/>
          <a:ext cx="0" cy="0"/>
          <a:chOff x="0" y="0"/>
          <a:chExt cx="0" cy="0"/>
        </a:xfrm>
      </p:grpSpPr>
      <p:sp>
        <p:nvSpPr>
          <p:cNvPr id="6" name="Espace réservé pour une image  5"/>
          <p:cNvSpPr>
            <a:spLocks noGrp="1"/>
          </p:cNvSpPr>
          <p:nvPr>
            <p:ph type="pic" sz="quarter" idx="13"/>
          </p:nvPr>
        </p:nvSpPr>
        <p:spPr>
          <a:xfrm>
            <a:off x="850900" y="990600"/>
            <a:ext cx="2064320" cy="3942688"/>
          </a:xfrm>
          <a:prstGeom prst="rect">
            <a:avLst/>
          </a:prstGeom>
        </p:spPr>
        <p:txBody>
          <a:bodyPr/>
          <a:lstStyle/>
          <a:p>
            <a:endParaRPr lang="fr-FR"/>
          </a:p>
        </p:txBody>
      </p:sp>
      <p:sp>
        <p:nvSpPr>
          <p:cNvPr id="48" name="Espace réservé du texte 4"/>
          <p:cNvSpPr>
            <a:spLocks noGrp="1"/>
          </p:cNvSpPr>
          <p:nvPr>
            <p:ph type="body" sz="quarter" idx="52" hasCustomPrompt="1"/>
          </p:nvPr>
        </p:nvSpPr>
        <p:spPr>
          <a:xfrm>
            <a:off x="850899"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49" name="Espace réservé du texte 4"/>
          <p:cNvSpPr>
            <a:spLocks noGrp="1"/>
          </p:cNvSpPr>
          <p:nvPr>
            <p:ph type="body" sz="quarter" idx="53" hasCustomPrompt="1"/>
          </p:nvPr>
        </p:nvSpPr>
        <p:spPr>
          <a:xfrm>
            <a:off x="850899"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56" name="Espace réservé pour une image  5"/>
          <p:cNvSpPr>
            <a:spLocks noGrp="1"/>
          </p:cNvSpPr>
          <p:nvPr>
            <p:ph type="pic" sz="quarter" idx="60"/>
          </p:nvPr>
        </p:nvSpPr>
        <p:spPr>
          <a:xfrm>
            <a:off x="2915220" y="990600"/>
            <a:ext cx="1169100" cy="3942688"/>
          </a:xfrm>
          <a:prstGeom prst="rect">
            <a:avLst/>
          </a:prstGeom>
        </p:spPr>
        <p:txBody>
          <a:bodyPr/>
          <a:lstStyle/>
          <a:p>
            <a:endParaRPr lang="fr-FR"/>
          </a:p>
        </p:txBody>
      </p:sp>
      <p:sp>
        <p:nvSpPr>
          <p:cNvPr id="57" name="Espace réservé du texte 4"/>
          <p:cNvSpPr>
            <a:spLocks noGrp="1"/>
          </p:cNvSpPr>
          <p:nvPr>
            <p:ph type="body" sz="quarter" idx="61" hasCustomPrompt="1"/>
          </p:nvPr>
        </p:nvSpPr>
        <p:spPr>
          <a:xfrm>
            <a:off x="850898"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
        <p:nvSpPr>
          <p:cNvPr id="58" name="Espace réservé pour une image  5"/>
          <p:cNvSpPr>
            <a:spLocks noGrp="1"/>
          </p:cNvSpPr>
          <p:nvPr>
            <p:ph type="pic" sz="quarter" idx="62"/>
          </p:nvPr>
        </p:nvSpPr>
        <p:spPr>
          <a:xfrm>
            <a:off x="4774106" y="990600"/>
            <a:ext cx="2064320" cy="3942688"/>
          </a:xfrm>
          <a:prstGeom prst="rect">
            <a:avLst/>
          </a:prstGeom>
        </p:spPr>
        <p:txBody>
          <a:bodyPr/>
          <a:lstStyle/>
          <a:p>
            <a:endParaRPr lang="fr-FR"/>
          </a:p>
        </p:txBody>
      </p:sp>
      <p:sp>
        <p:nvSpPr>
          <p:cNvPr id="59" name="Espace réservé du texte 4"/>
          <p:cNvSpPr>
            <a:spLocks noGrp="1"/>
          </p:cNvSpPr>
          <p:nvPr>
            <p:ph type="body" sz="quarter" idx="63" hasCustomPrompt="1"/>
          </p:nvPr>
        </p:nvSpPr>
        <p:spPr>
          <a:xfrm>
            <a:off x="4774105"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60" name="Espace réservé du texte 4"/>
          <p:cNvSpPr>
            <a:spLocks noGrp="1"/>
          </p:cNvSpPr>
          <p:nvPr>
            <p:ph type="body" sz="quarter" idx="64" hasCustomPrompt="1"/>
          </p:nvPr>
        </p:nvSpPr>
        <p:spPr>
          <a:xfrm>
            <a:off x="4774105"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61" name="Espace réservé pour une image  5"/>
          <p:cNvSpPr>
            <a:spLocks noGrp="1"/>
          </p:cNvSpPr>
          <p:nvPr>
            <p:ph type="pic" sz="quarter" idx="65"/>
          </p:nvPr>
        </p:nvSpPr>
        <p:spPr>
          <a:xfrm>
            <a:off x="6838426" y="990600"/>
            <a:ext cx="1169100" cy="3942688"/>
          </a:xfrm>
          <a:prstGeom prst="rect">
            <a:avLst/>
          </a:prstGeom>
        </p:spPr>
        <p:txBody>
          <a:bodyPr/>
          <a:lstStyle/>
          <a:p>
            <a:endParaRPr lang="fr-FR"/>
          </a:p>
        </p:txBody>
      </p:sp>
      <p:sp>
        <p:nvSpPr>
          <p:cNvPr id="62" name="Espace réservé du texte 4"/>
          <p:cNvSpPr>
            <a:spLocks noGrp="1"/>
          </p:cNvSpPr>
          <p:nvPr>
            <p:ph type="body" sz="quarter" idx="66" hasCustomPrompt="1"/>
          </p:nvPr>
        </p:nvSpPr>
        <p:spPr>
          <a:xfrm>
            <a:off x="4774104"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
        <p:nvSpPr>
          <p:cNvPr id="13" name="ZoneTexte 12"/>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GARNISSAGES</a:t>
            </a:r>
          </a:p>
        </p:txBody>
      </p:sp>
    </p:spTree>
    <p:extLst>
      <p:ext uri="{BB962C8B-B14F-4D97-AF65-F5344CB8AC3E}">
        <p14:creationId xmlns:p14="http://schemas.microsoft.com/office/powerpoint/2010/main" val="3961080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GARNISSAGES 3 IMAGES">
    <p:spTree>
      <p:nvGrpSpPr>
        <p:cNvPr id="1" name=""/>
        <p:cNvGrpSpPr/>
        <p:nvPr/>
      </p:nvGrpSpPr>
      <p:grpSpPr>
        <a:xfrm>
          <a:off x="0" y="0"/>
          <a:ext cx="0" cy="0"/>
          <a:chOff x="0" y="0"/>
          <a:chExt cx="0" cy="0"/>
        </a:xfrm>
      </p:grpSpPr>
      <p:sp>
        <p:nvSpPr>
          <p:cNvPr id="6" name="Espace réservé pour une image  5"/>
          <p:cNvSpPr>
            <a:spLocks noGrp="1"/>
          </p:cNvSpPr>
          <p:nvPr>
            <p:ph type="pic" sz="quarter" idx="13"/>
          </p:nvPr>
        </p:nvSpPr>
        <p:spPr>
          <a:xfrm>
            <a:off x="850900" y="990600"/>
            <a:ext cx="2064320" cy="3942688"/>
          </a:xfrm>
          <a:prstGeom prst="rect">
            <a:avLst/>
          </a:prstGeom>
        </p:spPr>
        <p:txBody>
          <a:bodyPr/>
          <a:lstStyle/>
          <a:p>
            <a:endParaRPr lang="fr-FR"/>
          </a:p>
        </p:txBody>
      </p:sp>
      <p:sp>
        <p:nvSpPr>
          <p:cNvPr id="48" name="Espace réservé du texte 4"/>
          <p:cNvSpPr>
            <a:spLocks noGrp="1"/>
          </p:cNvSpPr>
          <p:nvPr>
            <p:ph type="body" sz="quarter" idx="52" hasCustomPrompt="1"/>
          </p:nvPr>
        </p:nvSpPr>
        <p:spPr>
          <a:xfrm>
            <a:off x="850899"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49" name="Espace réservé du texte 4"/>
          <p:cNvSpPr>
            <a:spLocks noGrp="1"/>
          </p:cNvSpPr>
          <p:nvPr>
            <p:ph type="body" sz="quarter" idx="53" hasCustomPrompt="1"/>
          </p:nvPr>
        </p:nvSpPr>
        <p:spPr>
          <a:xfrm>
            <a:off x="850899"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56" name="Espace réservé pour une image  5"/>
          <p:cNvSpPr>
            <a:spLocks noGrp="1"/>
          </p:cNvSpPr>
          <p:nvPr>
            <p:ph type="pic" sz="quarter" idx="60"/>
          </p:nvPr>
        </p:nvSpPr>
        <p:spPr>
          <a:xfrm>
            <a:off x="2915220" y="990600"/>
            <a:ext cx="1169100" cy="3942688"/>
          </a:xfrm>
          <a:prstGeom prst="rect">
            <a:avLst/>
          </a:prstGeom>
        </p:spPr>
        <p:txBody>
          <a:bodyPr/>
          <a:lstStyle/>
          <a:p>
            <a:endParaRPr lang="fr-FR"/>
          </a:p>
        </p:txBody>
      </p:sp>
      <p:sp>
        <p:nvSpPr>
          <p:cNvPr id="57" name="Espace réservé du texte 4"/>
          <p:cNvSpPr>
            <a:spLocks noGrp="1"/>
          </p:cNvSpPr>
          <p:nvPr>
            <p:ph type="body" sz="quarter" idx="61" hasCustomPrompt="1"/>
          </p:nvPr>
        </p:nvSpPr>
        <p:spPr>
          <a:xfrm>
            <a:off x="850898"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
        <p:nvSpPr>
          <p:cNvPr id="58" name="Espace réservé pour une image  5"/>
          <p:cNvSpPr>
            <a:spLocks noGrp="1"/>
          </p:cNvSpPr>
          <p:nvPr>
            <p:ph type="pic" sz="quarter" idx="62"/>
          </p:nvPr>
        </p:nvSpPr>
        <p:spPr>
          <a:xfrm>
            <a:off x="4774106" y="990600"/>
            <a:ext cx="2064320" cy="3942688"/>
          </a:xfrm>
          <a:prstGeom prst="rect">
            <a:avLst/>
          </a:prstGeom>
        </p:spPr>
        <p:txBody>
          <a:bodyPr/>
          <a:lstStyle/>
          <a:p>
            <a:endParaRPr lang="fr-FR"/>
          </a:p>
        </p:txBody>
      </p:sp>
      <p:sp>
        <p:nvSpPr>
          <p:cNvPr id="59" name="Espace réservé du texte 4"/>
          <p:cNvSpPr>
            <a:spLocks noGrp="1"/>
          </p:cNvSpPr>
          <p:nvPr>
            <p:ph type="body" sz="quarter" idx="63" hasCustomPrompt="1"/>
          </p:nvPr>
        </p:nvSpPr>
        <p:spPr>
          <a:xfrm>
            <a:off x="4774105"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60" name="Espace réservé du texte 4"/>
          <p:cNvSpPr>
            <a:spLocks noGrp="1"/>
          </p:cNvSpPr>
          <p:nvPr>
            <p:ph type="body" sz="quarter" idx="64" hasCustomPrompt="1"/>
          </p:nvPr>
        </p:nvSpPr>
        <p:spPr>
          <a:xfrm>
            <a:off x="4774105"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61" name="Espace réservé pour une image  5"/>
          <p:cNvSpPr>
            <a:spLocks noGrp="1"/>
          </p:cNvSpPr>
          <p:nvPr>
            <p:ph type="pic" sz="quarter" idx="65"/>
          </p:nvPr>
        </p:nvSpPr>
        <p:spPr>
          <a:xfrm>
            <a:off x="6838426" y="990600"/>
            <a:ext cx="1169100" cy="3942688"/>
          </a:xfrm>
          <a:prstGeom prst="rect">
            <a:avLst/>
          </a:prstGeom>
        </p:spPr>
        <p:txBody>
          <a:bodyPr/>
          <a:lstStyle/>
          <a:p>
            <a:endParaRPr lang="fr-FR"/>
          </a:p>
        </p:txBody>
      </p:sp>
      <p:sp>
        <p:nvSpPr>
          <p:cNvPr id="62" name="Espace réservé du texte 4"/>
          <p:cNvSpPr>
            <a:spLocks noGrp="1"/>
          </p:cNvSpPr>
          <p:nvPr>
            <p:ph type="body" sz="quarter" idx="66" hasCustomPrompt="1"/>
          </p:nvPr>
        </p:nvSpPr>
        <p:spPr>
          <a:xfrm>
            <a:off x="4774104"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
        <p:nvSpPr>
          <p:cNvPr id="63" name="Espace réservé pour une image  5"/>
          <p:cNvSpPr>
            <a:spLocks noGrp="1"/>
          </p:cNvSpPr>
          <p:nvPr>
            <p:ph type="pic" sz="quarter" idx="67"/>
          </p:nvPr>
        </p:nvSpPr>
        <p:spPr>
          <a:xfrm>
            <a:off x="8697311" y="990600"/>
            <a:ext cx="2064320" cy="3942688"/>
          </a:xfrm>
          <a:prstGeom prst="rect">
            <a:avLst/>
          </a:prstGeom>
        </p:spPr>
        <p:txBody>
          <a:bodyPr/>
          <a:lstStyle/>
          <a:p>
            <a:endParaRPr lang="fr-FR"/>
          </a:p>
        </p:txBody>
      </p:sp>
      <p:sp>
        <p:nvSpPr>
          <p:cNvPr id="64" name="Espace réservé du texte 4"/>
          <p:cNvSpPr>
            <a:spLocks noGrp="1"/>
          </p:cNvSpPr>
          <p:nvPr>
            <p:ph type="body" sz="quarter" idx="68" hasCustomPrompt="1"/>
          </p:nvPr>
        </p:nvSpPr>
        <p:spPr>
          <a:xfrm>
            <a:off x="8697310"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65" name="Espace réservé du texte 4"/>
          <p:cNvSpPr>
            <a:spLocks noGrp="1"/>
          </p:cNvSpPr>
          <p:nvPr>
            <p:ph type="body" sz="quarter" idx="69" hasCustomPrompt="1"/>
          </p:nvPr>
        </p:nvSpPr>
        <p:spPr>
          <a:xfrm>
            <a:off x="8697310"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66" name="Espace réservé pour une image  5"/>
          <p:cNvSpPr>
            <a:spLocks noGrp="1"/>
          </p:cNvSpPr>
          <p:nvPr>
            <p:ph type="pic" sz="quarter" idx="70"/>
          </p:nvPr>
        </p:nvSpPr>
        <p:spPr>
          <a:xfrm>
            <a:off x="10761631" y="990600"/>
            <a:ext cx="1169100" cy="3942688"/>
          </a:xfrm>
          <a:prstGeom prst="rect">
            <a:avLst/>
          </a:prstGeom>
        </p:spPr>
        <p:txBody>
          <a:bodyPr/>
          <a:lstStyle/>
          <a:p>
            <a:endParaRPr lang="fr-FR"/>
          </a:p>
        </p:txBody>
      </p:sp>
      <p:sp>
        <p:nvSpPr>
          <p:cNvPr id="67" name="Espace réservé du texte 4"/>
          <p:cNvSpPr>
            <a:spLocks noGrp="1"/>
          </p:cNvSpPr>
          <p:nvPr>
            <p:ph type="body" sz="quarter" idx="71" hasCustomPrompt="1"/>
          </p:nvPr>
        </p:nvSpPr>
        <p:spPr>
          <a:xfrm>
            <a:off x="8697309"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
        <p:nvSpPr>
          <p:cNvPr id="19" name="ZoneTexte 18"/>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GARNISSAGES</a:t>
            </a:r>
          </a:p>
        </p:txBody>
      </p:sp>
    </p:spTree>
    <p:extLst>
      <p:ext uri="{BB962C8B-B14F-4D97-AF65-F5344CB8AC3E}">
        <p14:creationId xmlns:p14="http://schemas.microsoft.com/office/powerpoint/2010/main" val="2962872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PTIONS SANS IMAGES">
    <p:spTree>
      <p:nvGrpSpPr>
        <p:cNvPr id="1" name=""/>
        <p:cNvGrpSpPr/>
        <p:nvPr/>
      </p:nvGrpSpPr>
      <p:grpSpPr>
        <a:xfrm>
          <a:off x="0" y="0"/>
          <a:ext cx="0" cy="0"/>
          <a:chOff x="0" y="0"/>
          <a:chExt cx="0" cy="0"/>
        </a:xfrm>
      </p:grpSpPr>
      <p:sp>
        <p:nvSpPr>
          <p:cNvPr id="9" name="ZoneTexte 8"/>
          <p:cNvSpPr txBox="1"/>
          <p:nvPr userDrawn="1"/>
        </p:nvSpPr>
        <p:spPr>
          <a:xfrm>
            <a:off x="658076" y="327356"/>
            <a:ext cx="4381500" cy="48808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OPTIONS</a:t>
            </a:r>
          </a:p>
          <a:p>
            <a:pPr marL="0" marR="0" lvl="0" indent="0" algn="l" defTabSz="914400" rtl="0" eaLnBrk="1" fontAlgn="auto" latinLnBrk="0" hangingPunct="1">
              <a:lnSpc>
                <a:spcPct val="80000"/>
              </a:lnSpc>
              <a:spcBef>
                <a:spcPts val="30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Peugeot New" panose="02000000000000000000" pitchFamily="50" charset="0"/>
                <a:ea typeface="+mn-ea"/>
                <a:cs typeface="+mn-cs"/>
              </a:rPr>
              <a:t>Prix conseillés TTC</a:t>
            </a:r>
          </a:p>
        </p:txBody>
      </p:sp>
      <p:sp>
        <p:nvSpPr>
          <p:cNvPr id="3" name="ZoneTexte 2"/>
          <p:cNvSpPr txBox="1"/>
          <p:nvPr userDrawn="1"/>
        </p:nvSpPr>
        <p:spPr>
          <a:xfrm>
            <a:off x="658076" y="6449881"/>
            <a:ext cx="3579223" cy="184666"/>
          </a:xfrm>
          <a:prstGeom prst="rect">
            <a:avLst/>
          </a:prstGeom>
          <a:noFill/>
        </p:spPr>
        <p:txBody>
          <a:bodyPr wrap="square" rtlCol="0">
            <a:spAutoFit/>
          </a:bodyPr>
          <a:lstStyle/>
          <a:p>
            <a:r>
              <a:rPr lang="fr-FR" sz="600">
                <a:latin typeface="Wingdings" panose="05000000000000000000" pitchFamily="2" charset="2"/>
              </a:rPr>
              <a:t>l</a:t>
            </a:r>
            <a:r>
              <a:rPr lang="fr-FR" sz="600">
                <a:latin typeface="Peugeot New Light" panose="02000000000000000000" pitchFamily="2" charset="0"/>
              </a:rPr>
              <a:t> : série</a:t>
            </a:r>
            <a:r>
              <a:rPr lang="fr-FR" sz="600" baseline="0">
                <a:latin typeface="Peugeot New Light" panose="02000000000000000000" pitchFamily="2" charset="0"/>
              </a:rPr>
              <a:t>     </a:t>
            </a:r>
            <a:r>
              <a:rPr lang="fr-FR" sz="600" baseline="0">
                <a:latin typeface="Wingdings" panose="05000000000000000000" pitchFamily="2" charset="2"/>
              </a:rPr>
              <a:t>m</a:t>
            </a:r>
            <a:r>
              <a:rPr lang="fr-FR" sz="600" baseline="0">
                <a:latin typeface="Peugeot New Light" panose="02000000000000000000" pitchFamily="2" charset="0"/>
              </a:rPr>
              <a:t> : option     - : indisponible</a:t>
            </a:r>
            <a:endParaRPr lang="fr-FR" sz="600">
              <a:latin typeface="Peugeot New Light" panose="02000000000000000000" pitchFamily="2" charset="0"/>
            </a:endParaRPr>
          </a:p>
        </p:txBody>
      </p:sp>
    </p:spTree>
    <p:extLst>
      <p:ext uri="{BB962C8B-B14F-4D97-AF65-F5344CB8AC3E}">
        <p14:creationId xmlns:p14="http://schemas.microsoft.com/office/powerpoint/2010/main" val="333718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ARIFS VCG">
    <p:spTree>
      <p:nvGrpSpPr>
        <p:cNvPr id="1" name=""/>
        <p:cNvGrpSpPr/>
        <p:nvPr/>
      </p:nvGrpSpPr>
      <p:grpSpPr>
        <a:xfrm>
          <a:off x="0" y="0"/>
          <a:ext cx="0" cy="0"/>
          <a:chOff x="0" y="0"/>
          <a:chExt cx="0" cy="0"/>
        </a:xfrm>
      </p:grpSpPr>
      <p:sp>
        <p:nvSpPr>
          <p:cNvPr id="9" name="ZoneTexte 8"/>
          <p:cNvSpPr txBox="1"/>
          <p:nvPr userDrawn="1"/>
        </p:nvSpPr>
        <p:spPr>
          <a:xfrm>
            <a:off x="658076" y="327356"/>
            <a:ext cx="4381500" cy="48808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TARIFS 2008 VCG</a:t>
            </a:r>
          </a:p>
          <a:p>
            <a:pPr marL="0" marR="0" lvl="0" indent="0" algn="l" defTabSz="914400" rtl="0" eaLnBrk="1" fontAlgn="auto" latinLnBrk="0" hangingPunct="1">
              <a:lnSpc>
                <a:spcPct val="80000"/>
              </a:lnSpc>
              <a:spcBef>
                <a:spcPts val="30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Peugeot New" panose="02000000000000000000" pitchFamily="50" charset="0"/>
                <a:ea typeface="+mn-ea"/>
                <a:cs typeface="+mn-cs"/>
              </a:rPr>
              <a:t>Prix conseillés TTC</a:t>
            </a:r>
          </a:p>
        </p:txBody>
      </p:sp>
      <p:sp>
        <p:nvSpPr>
          <p:cNvPr id="2" name="ZoneTexte 1"/>
          <p:cNvSpPr txBox="1"/>
          <p:nvPr userDrawn="1"/>
        </p:nvSpPr>
        <p:spPr>
          <a:xfrm>
            <a:off x="376238" y="6076312"/>
            <a:ext cx="11439525" cy="723275"/>
          </a:xfrm>
          <a:prstGeom prst="rect">
            <a:avLst/>
          </a:prstGeom>
          <a:noFill/>
        </p:spPr>
        <p:txBody>
          <a:bodyPr wrap="square" rtlCol="0">
            <a:spAutoFit/>
          </a:bodyPr>
          <a:lstStyle/>
          <a:p>
            <a:pPr lvl="0"/>
            <a:r>
              <a:rPr lang="fr-FR" sz="400">
                <a:latin typeface="Peugeot New Light" panose="02000000000000000000" pitchFamily="2" charset="0"/>
              </a:rPr>
              <a:t>* Emissions de CO₂ WTLP mixte minimum-maximum sur le moteur. Les émissions en CO₂ du véhicule dépendent de la version choisie ainsi que des options présentes sur le véhicule.</a:t>
            </a:r>
          </a:p>
          <a:p>
            <a:pPr lvl="0"/>
            <a:r>
              <a:rPr lang="fr-FR" sz="400">
                <a:latin typeface="Peugeot New Light" panose="02000000000000000000" pitchFamily="2" charset="0"/>
              </a:rPr>
              <a:t>** Bonus/Malus : Montants communiqués suivant les dispositions législatives et réglementaires en vigueur.</a:t>
            </a:r>
          </a:p>
          <a:p>
            <a:pPr lvl="0"/>
            <a:r>
              <a:rPr lang="fr-FR" sz="400">
                <a:latin typeface="Peugeot New Light" panose="02000000000000000000" pitchFamily="2" charset="0"/>
              </a:rPr>
              <a:t>*** Valeur maximale du bonus écologique, pouvant varier en fonction du prix facturé (véhicule et options hors frais de mise à la route). Pour toute précision, se référer au décret d'application.</a:t>
            </a:r>
          </a:p>
          <a:p>
            <a:pPr lvl="0" algn="just">
              <a:lnSpc>
                <a:spcPct val="100000"/>
              </a:lnSpc>
              <a:spcBef>
                <a:spcPts val="300"/>
              </a:spcBef>
            </a:pPr>
            <a:r>
              <a:rPr lang="fr-FR" sz="400">
                <a:latin typeface="Peugeot New Light" panose="02000000000000000000" pitchFamily="2" charset="0"/>
              </a:rPr>
              <a:t>(1) Les émissions de CO₂ renseignées sont mixtes et exprimées en grammes par kilomètre. Les valeurs de consommation de carburant et d'émissions de CO₂ indiquées sont conformes à l’homologation WLTP (Règlement UE 2017/948). Depuis 1er septembre 2018, les véhicules neufs sont réceptionnés sur la base de la procédure d'essai harmonisée au niveau mondial pour les véhicules légers (WLTP), qui est une nouvelle procédure d'essai plus réaliste permettant de mesurer la consommation de carburant et les émissions de CO₂. Cette procédure WLTP remplace complètement le nouveau cycle européen de conduite ( qui était la procédure d'essai utilisée précédemment Les conditions d'essai étant plus réalistes, la consommation de carburant et les émissions de CO₂ mesurées selon la procédure WLTP sont, dans de nombreux cas, plus élevées que celles mesurées selon la procédure NEDC Les valeurs de consommation de carburant et d'émissions de CO₂ peuvent varier en fonction des équipements spécifiques, des options et des types de pneumatiques. Veillez à vous rapprocher de votre point de vente pour plus de renseignements. Plus d’informations sur </a:t>
            </a:r>
            <a:r>
              <a:rPr lang="fr-FR" sz="400">
                <a:latin typeface="Peugeot New Light" panose="02000000000000000000" pitchFamily="2" charset="0"/>
                <a:hlinkClick r:id="rId2"/>
              </a:rPr>
              <a:t>www.peugeot.fr</a:t>
            </a:r>
            <a:endParaRPr lang="fr-FR" sz="400">
              <a:latin typeface="Peugeot New Light" panose="02000000000000000000" pitchFamily="2" charset="0"/>
            </a:endParaRPr>
          </a:p>
          <a:p>
            <a:pPr lvl="0" algn="just">
              <a:lnSpc>
                <a:spcPct val="100000"/>
              </a:lnSpc>
              <a:spcBef>
                <a:spcPts val="300"/>
              </a:spcBef>
            </a:pPr>
            <a:r>
              <a:rPr lang="fr-FR" sz="400" b="1">
                <a:latin typeface="Peugeot New Light" panose="02000000000000000000" pitchFamily="2" charset="0"/>
              </a:rPr>
              <a:t>Prix Conseillés TTC</a:t>
            </a:r>
            <a:r>
              <a:rPr lang="fr-FR" sz="400">
                <a:latin typeface="Peugeot New Light" panose="02000000000000000000" pitchFamily="2" charset="0"/>
              </a:rPr>
              <a:t> : Le tarif comprend les frais de transport, de préparation, le jeu de plaques d'immatriculation définitives (pose comprise) et 5 litres de carburant. La carte grise est à la charge de l'acheteur. Ce tarif conseillé est susceptible d'évoluer. Nous vous invitons à consulter votre point de vente pour qu'il vous communique les prix en vigueur et l'offre disponible au moment de l'achat Ces prix publics conseillés s'entendent en Euros ( avec TVA incluse au taux de 20%.</a:t>
            </a:r>
          </a:p>
        </p:txBody>
      </p:sp>
      <p:sp>
        <p:nvSpPr>
          <p:cNvPr id="4" name="Rectangle 3"/>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2505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AMME 4">
    <p:spTree>
      <p:nvGrpSpPr>
        <p:cNvPr id="1" name=""/>
        <p:cNvGrpSpPr/>
        <p:nvPr/>
      </p:nvGrpSpPr>
      <p:grpSpPr>
        <a:xfrm>
          <a:off x="0" y="0"/>
          <a:ext cx="0" cy="0"/>
          <a:chOff x="0" y="0"/>
          <a:chExt cx="0" cy="0"/>
        </a:xfrm>
      </p:grpSpPr>
      <p:sp>
        <p:nvSpPr>
          <p:cNvPr id="18" name="Espace réservé du texte 17"/>
          <p:cNvSpPr>
            <a:spLocks noGrp="1"/>
          </p:cNvSpPr>
          <p:nvPr>
            <p:ph type="body" sz="quarter" idx="14" hasCustomPrompt="1"/>
          </p:nvPr>
        </p:nvSpPr>
        <p:spPr>
          <a:xfrm>
            <a:off x="549044" y="2471998"/>
            <a:ext cx="2782070" cy="503237"/>
          </a:xfrm>
          <a:prstGeom prst="rect">
            <a:avLst/>
          </a:prstGeom>
          <a:solidFill>
            <a:schemeClr val="bg1">
              <a:lumMod val="95000"/>
            </a:schemeClr>
          </a:solidFill>
        </p:spPr>
        <p:txBody>
          <a:bodyPr anchor="ctr"/>
          <a:lstStyle>
            <a:lvl1pPr marL="0" indent="0" algn="ctr">
              <a:buNone/>
              <a:defRPr sz="1200" b="1" baseline="0">
                <a:latin typeface="Peugeot New" panose="02000000000000000000" pitchFamily="2" charset="0"/>
              </a:defRPr>
            </a:lvl1pPr>
          </a:lstStyle>
          <a:p>
            <a:pPr lvl="0"/>
            <a:r>
              <a:rPr lang="fr-FR"/>
              <a:t>A</a:t>
            </a:r>
          </a:p>
        </p:txBody>
      </p:sp>
      <p:sp>
        <p:nvSpPr>
          <p:cNvPr id="8" name="Espace réservé du texte 7"/>
          <p:cNvSpPr>
            <a:spLocks noGrp="1"/>
          </p:cNvSpPr>
          <p:nvPr>
            <p:ph type="body" sz="quarter" idx="10"/>
          </p:nvPr>
        </p:nvSpPr>
        <p:spPr>
          <a:xfrm>
            <a:off x="549044" y="3005204"/>
            <a:ext cx="2782070" cy="3656854"/>
          </a:xfrm>
          <a:prstGeom prst="rect">
            <a:avLst/>
          </a:prstGeom>
          <a:solidFill>
            <a:schemeClr val="bg1">
              <a:lumMod val="95000"/>
            </a:schemeClr>
          </a:solidFill>
        </p:spPr>
        <p:txBody>
          <a:bodyPr/>
          <a:lstStyle>
            <a:lvl1pPr marL="171450" indent="-171450" algn="l">
              <a:lnSpc>
                <a:spcPct val="100000"/>
              </a:lnSpc>
              <a:spcBef>
                <a:spcPts val="300"/>
              </a:spcBef>
              <a:buFont typeface="Arial" panose="020B0604020202020204" pitchFamily="34" charset="0"/>
              <a:buChar char="•"/>
              <a:defRPr sz="800">
                <a:latin typeface="Peugeot New" panose="02000000000000000000" pitchFamily="2" charset="0"/>
              </a:defRPr>
            </a:lvl1pPr>
            <a:lvl2pPr algn="l">
              <a:defRPr sz="800">
                <a:latin typeface="Peugeot New" panose="02000000000000000000" pitchFamily="2" charset="0"/>
              </a:defRPr>
            </a:lvl2pPr>
            <a:lvl3pPr algn="l">
              <a:defRPr sz="800">
                <a:latin typeface="Peugeot New" panose="02000000000000000000" pitchFamily="2" charset="0"/>
              </a:defRPr>
            </a:lvl3pPr>
            <a:lvl4pPr algn="l">
              <a:defRPr sz="800">
                <a:latin typeface="Peugeot New" panose="02000000000000000000" pitchFamily="2" charset="0"/>
              </a:defRPr>
            </a:lvl4pPr>
            <a:lvl5pPr algn="l">
              <a:defRPr sz="800">
                <a:latin typeface="Peugeot New" panose="02000000000000000000" pitchFamily="2" charset="0"/>
              </a:defRPr>
            </a:lvl5pPr>
          </a:lstStyle>
          <a:p>
            <a:pPr lvl="0"/>
            <a:endParaRPr lang="fr-FR"/>
          </a:p>
        </p:txBody>
      </p:sp>
      <p:sp>
        <p:nvSpPr>
          <p:cNvPr id="10" name="Espace réservé du texte 7"/>
          <p:cNvSpPr>
            <a:spLocks noGrp="1"/>
          </p:cNvSpPr>
          <p:nvPr>
            <p:ph type="body" sz="quarter" idx="11"/>
          </p:nvPr>
        </p:nvSpPr>
        <p:spPr>
          <a:xfrm>
            <a:off x="3450421"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11" name="Espace réservé du texte 7"/>
          <p:cNvSpPr>
            <a:spLocks noGrp="1"/>
          </p:cNvSpPr>
          <p:nvPr>
            <p:ph type="body" sz="quarter" idx="12"/>
          </p:nvPr>
        </p:nvSpPr>
        <p:spPr>
          <a:xfrm>
            <a:off x="6349164"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20" name="Espace réservé du texte 17"/>
          <p:cNvSpPr>
            <a:spLocks noGrp="1"/>
          </p:cNvSpPr>
          <p:nvPr>
            <p:ph type="body" sz="quarter" idx="16" hasCustomPrompt="1"/>
          </p:nvPr>
        </p:nvSpPr>
        <p:spPr>
          <a:xfrm>
            <a:off x="6349164" y="2471998"/>
            <a:ext cx="2784704"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C</a:t>
            </a:r>
          </a:p>
        </p:txBody>
      </p:sp>
      <p:sp>
        <p:nvSpPr>
          <p:cNvPr id="25" name="Espace réservé du texte 17"/>
          <p:cNvSpPr>
            <a:spLocks noGrp="1"/>
          </p:cNvSpPr>
          <p:nvPr>
            <p:ph type="body" sz="quarter" idx="18" hasCustomPrompt="1"/>
          </p:nvPr>
        </p:nvSpPr>
        <p:spPr>
          <a:xfrm>
            <a:off x="3450421" y="2471998"/>
            <a:ext cx="2782070" cy="503237"/>
          </a:xfrm>
          <a:prstGeom prst="rect">
            <a:avLst/>
          </a:prstGeom>
          <a:solidFill>
            <a:schemeClr val="bg1">
              <a:lumMod val="95000"/>
            </a:schemeClr>
          </a:solidFill>
        </p:spPr>
        <p:txBody>
          <a:bodyPr anchor="ctr"/>
          <a:lstStyle>
            <a:lvl1pPr marL="0" indent="0">
              <a:buNone/>
              <a:defRPr lang="fr-FR" sz="1200" b="1" baseline="0" dirty="0">
                <a:latin typeface="Peugeot New" panose="02000000000000000000" pitchFamily="2" charset="0"/>
              </a:defRPr>
            </a:lvl1pPr>
          </a:lstStyle>
          <a:p>
            <a:pPr marL="228600" lvl="0" indent="-228600" algn="ctr"/>
            <a:r>
              <a:rPr lang="fr-FR"/>
              <a:t>B</a:t>
            </a:r>
          </a:p>
        </p:txBody>
      </p:sp>
      <p:sp>
        <p:nvSpPr>
          <p:cNvPr id="29" name="Espace réservé du texte 28"/>
          <p:cNvSpPr>
            <a:spLocks noGrp="1"/>
          </p:cNvSpPr>
          <p:nvPr>
            <p:ph type="body" sz="quarter" idx="19" hasCustomPrompt="1"/>
          </p:nvPr>
        </p:nvSpPr>
        <p:spPr>
          <a:xfrm>
            <a:off x="3447787" y="2820317"/>
            <a:ext cx="2782069" cy="154918"/>
          </a:xfrm>
          <a:prstGeom prst="rect">
            <a:avLst/>
          </a:prstGeom>
        </p:spPr>
        <p:txBody>
          <a:bodyPr anchor="ctr"/>
          <a:lstStyle>
            <a:lvl1pPr marL="0" indent="0" algn="ctr">
              <a:buNone/>
              <a:defRPr lang="fr-FR" sz="800" kern="1200" baseline="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0" name="Espace réservé du texte 28"/>
          <p:cNvSpPr>
            <a:spLocks noGrp="1"/>
          </p:cNvSpPr>
          <p:nvPr>
            <p:ph type="body" sz="quarter" idx="20" hasCustomPrompt="1"/>
          </p:nvPr>
        </p:nvSpPr>
        <p:spPr>
          <a:xfrm>
            <a:off x="6346529" y="2820317"/>
            <a:ext cx="2784705" cy="154918"/>
          </a:xfrm>
          <a:prstGeom prst="rect">
            <a:avLst/>
          </a:prstGeom>
        </p:spPr>
        <p:txBody>
          <a:bodyPr anchor="ctr"/>
          <a:lstStyle>
            <a:lvl1pPr marL="0" indent="0" algn="ctr">
              <a:buNone/>
              <a:defRPr lang="fr-FR" sz="800" kern="120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4" name="Espace réservé pour une image  33"/>
          <p:cNvSpPr>
            <a:spLocks noGrp="1"/>
          </p:cNvSpPr>
          <p:nvPr>
            <p:ph type="pic" sz="quarter" idx="22"/>
          </p:nvPr>
        </p:nvSpPr>
        <p:spPr>
          <a:xfrm>
            <a:off x="549044" y="846669"/>
            <a:ext cx="2782070" cy="1592263"/>
          </a:xfrm>
          <a:prstGeom prst="rect">
            <a:avLst/>
          </a:prstGeom>
        </p:spPr>
        <p:txBody>
          <a:bodyPr/>
          <a:lstStyle/>
          <a:p>
            <a:endParaRPr lang="fr-FR"/>
          </a:p>
        </p:txBody>
      </p:sp>
      <p:sp>
        <p:nvSpPr>
          <p:cNvPr id="35" name="Espace réservé pour une image  33"/>
          <p:cNvSpPr>
            <a:spLocks noGrp="1"/>
          </p:cNvSpPr>
          <p:nvPr>
            <p:ph type="pic" sz="quarter" idx="23"/>
          </p:nvPr>
        </p:nvSpPr>
        <p:spPr>
          <a:xfrm>
            <a:off x="3450421" y="846669"/>
            <a:ext cx="2782070" cy="1592263"/>
          </a:xfrm>
          <a:prstGeom prst="rect">
            <a:avLst/>
          </a:prstGeom>
        </p:spPr>
        <p:txBody>
          <a:bodyPr/>
          <a:lstStyle/>
          <a:p>
            <a:endParaRPr lang="fr-FR"/>
          </a:p>
        </p:txBody>
      </p:sp>
      <p:sp>
        <p:nvSpPr>
          <p:cNvPr id="36" name="Espace réservé pour une image  33"/>
          <p:cNvSpPr>
            <a:spLocks noGrp="1"/>
          </p:cNvSpPr>
          <p:nvPr>
            <p:ph type="pic" sz="quarter" idx="24"/>
          </p:nvPr>
        </p:nvSpPr>
        <p:spPr>
          <a:xfrm>
            <a:off x="6349164" y="846669"/>
            <a:ext cx="2782070" cy="1592263"/>
          </a:xfrm>
          <a:prstGeom prst="rect">
            <a:avLst/>
          </a:prstGeom>
        </p:spPr>
        <p:txBody>
          <a:bodyPr/>
          <a:lstStyle/>
          <a:p>
            <a:endParaRPr lang="fr-FR"/>
          </a:p>
        </p:txBody>
      </p:sp>
    </p:spTree>
    <p:extLst>
      <p:ext uri="{BB962C8B-B14F-4D97-AF65-F5344CB8AC3E}">
        <p14:creationId xmlns:p14="http://schemas.microsoft.com/office/powerpoint/2010/main" val="3355976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PTIONS VCG">
    <p:spTree>
      <p:nvGrpSpPr>
        <p:cNvPr id="1" name=""/>
        <p:cNvGrpSpPr/>
        <p:nvPr/>
      </p:nvGrpSpPr>
      <p:grpSpPr>
        <a:xfrm>
          <a:off x="0" y="0"/>
          <a:ext cx="0" cy="0"/>
          <a:chOff x="0" y="0"/>
          <a:chExt cx="0" cy="0"/>
        </a:xfrm>
      </p:grpSpPr>
      <p:sp>
        <p:nvSpPr>
          <p:cNvPr id="9" name="ZoneTexte 8"/>
          <p:cNvSpPr txBox="1"/>
          <p:nvPr userDrawn="1"/>
        </p:nvSpPr>
        <p:spPr>
          <a:xfrm>
            <a:off x="658076" y="327356"/>
            <a:ext cx="4381500" cy="48808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OPTIONS 2008 VCG</a:t>
            </a:r>
          </a:p>
          <a:p>
            <a:pPr marL="0" marR="0" lvl="0" indent="0" algn="l" defTabSz="914400" rtl="0" eaLnBrk="1" fontAlgn="auto" latinLnBrk="0" hangingPunct="1">
              <a:lnSpc>
                <a:spcPct val="80000"/>
              </a:lnSpc>
              <a:spcBef>
                <a:spcPts val="30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Peugeot New" panose="02000000000000000000" pitchFamily="50" charset="0"/>
                <a:ea typeface="+mn-ea"/>
                <a:cs typeface="+mn-cs"/>
              </a:rPr>
              <a:t>Prix conseillés TTC</a:t>
            </a:r>
          </a:p>
        </p:txBody>
      </p:sp>
      <p:sp>
        <p:nvSpPr>
          <p:cNvPr id="3" name="ZoneTexte 2"/>
          <p:cNvSpPr txBox="1"/>
          <p:nvPr userDrawn="1"/>
        </p:nvSpPr>
        <p:spPr>
          <a:xfrm>
            <a:off x="658076" y="6449881"/>
            <a:ext cx="3579223" cy="200055"/>
          </a:xfrm>
          <a:prstGeom prst="rect">
            <a:avLst/>
          </a:prstGeom>
          <a:noFill/>
        </p:spPr>
        <p:txBody>
          <a:bodyPr wrap="square" rtlCol="0">
            <a:spAutoFit/>
          </a:bodyPr>
          <a:lstStyle/>
          <a:p>
            <a:r>
              <a:rPr lang="fr-FR" sz="700">
                <a:latin typeface="Wingdings" panose="05000000000000000000" pitchFamily="2" charset="2"/>
              </a:rPr>
              <a:t>l</a:t>
            </a:r>
            <a:r>
              <a:rPr lang="fr-FR" sz="700">
                <a:latin typeface="Peugeot New Light" panose="02000000000000000000" pitchFamily="2" charset="0"/>
              </a:rPr>
              <a:t> : série</a:t>
            </a:r>
            <a:r>
              <a:rPr lang="fr-FR" sz="700" baseline="0">
                <a:latin typeface="Peugeot New Light" panose="02000000000000000000" pitchFamily="2" charset="0"/>
              </a:rPr>
              <a:t>     </a:t>
            </a:r>
            <a:r>
              <a:rPr lang="fr-FR" sz="700" baseline="0">
                <a:latin typeface="Wingdings" panose="05000000000000000000" pitchFamily="2" charset="2"/>
              </a:rPr>
              <a:t>m</a:t>
            </a:r>
            <a:r>
              <a:rPr lang="fr-FR" sz="700" baseline="0">
                <a:latin typeface="Peugeot New Light" panose="02000000000000000000" pitchFamily="2" charset="0"/>
              </a:rPr>
              <a:t> : option     - : indisponible</a:t>
            </a:r>
            <a:endParaRPr lang="fr-FR" sz="700">
              <a:latin typeface="Peugeot New Light" panose="02000000000000000000" pitchFamily="2" charset="0"/>
            </a:endParaRPr>
          </a:p>
        </p:txBody>
      </p:sp>
    </p:spTree>
    <p:extLst>
      <p:ext uri="{BB962C8B-B14F-4D97-AF65-F5344CB8AC3E}">
        <p14:creationId xmlns:p14="http://schemas.microsoft.com/office/powerpoint/2010/main" val="3214415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ARIFS BAREME">
    <p:spTree>
      <p:nvGrpSpPr>
        <p:cNvPr id="1" name=""/>
        <p:cNvGrpSpPr/>
        <p:nvPr/>
      </p:nvGrpSpPr>
      <p:grpSpPr>
        <a:xfrm>
          <a:off x="0" y="0"/>
          <a:ext cx="0" cy="0"/>
          <a:chOff x="0" y="0"/>
          <a:chExt cx="0" cy="0"/>
        </a:xfrm>
      </p:grpSpPr>
      <p:sp>
        <p:nvSpPr>
          <p:cNvPr id="9" name="ZoneTexte 8"/>
          <p:cNvSpPr txBox="1"/>
          <p:nvPr userDrawn="1"/>
        </p:nvSpPr>
        <p:spPr>
          <a:xfrm>
            <a:off x="658076" y="327356"/>
            <a:ext cx="4381500" cy="48808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TARIFS 2008 BAREME</a:t>
            </a:r>
          </a:p>
          <a:p>
            <a:pPr marL="0" marR="0" lvl="0" indent="0" algn="l" defTabSz="914400" rtl="0" eaLnBrk="1" fontAlgn="auto" latinLnBrk="0" hangingPunct="1">
              <a:lnSpc>
                <a:spcPct val="80000"/>
              </a:lnSpc>
              <a:spcBef>
                <a:spcPts val="30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Peugeot New" panose="02000000000000000000" pitchFamily="50" charset="0"/>
                <a:ea typeface="+mn-ea"/>
                <a:cs typeface="+mn-cs"/>
              </a:rPr>
              <a:t>Prix conseillés</a:t>
            </a:r>
          </a:p>
        </p:txBody>
      </p:sp>
      <p:sp>
        <p:nvSpPr>
          <p:cNvPr id="2" name="ZoneTexte 1"/>
          <p:cNvSpPr txBox="1"/>
          <p:nvPr userDrawn="1"/>
        </p:nvSpPr>
        <p:spPr>
          <a:xfrm>
            <a:off x="376238" y="6076312"/>
            <a:ext cx="11439525" cy="723275"/>
          </a:xfrm>
          <a:prstGeom prst="rect">
            <a:avLst/>
          </a:prstGeom>
          <a:noFill/>
        </p:spPr>
        <p:txBody>
          <a:bodyPr wrap="square" rtlCol="0">
            <a:spAutoFit/>
          </a:bodyPr>
          <a:lstStyle/>
          <a:p>
            <a:pPr lvl="0"/>
            <a:r>
              <a:rPr lang="fr-FR" sz="400">
                <a:latin typeface="Peugeot New Light" panose="02000000000000000000" pitchFamily="2" charset="0"/>
              </a:rPr>
              <a:t>* Emissions de CO₂ WTLP mixte minimum-maximum sur le moteur. Les émissions en CO₂ du véhicule dépendent de la version choisie ainsi que des options présentes sur le véhicule.</a:t>
            </a:r>
          </a:p>
          <a:p>
            <a:pPr lvl="0"/>
            <a:r>
              <a:rPr lang="fr-FR" sz="400">
                <a:latin typeface="Peugeot New Light" panose="02000000000000000000" pitchFamily="2" charset="0"/>
              </a:rPr>
              <a:t>** Bonus/Malus : Montants communiqués suivant les dispositions législatives et réglementaires en vigueur.</a:t>
            </a:r>
          </a:p>
          <a:p>
            <a:pPr lvl="0"/>
            <a:r>
              <a:rPr lang="fr-FR" sz="400">
                <a:latin typeface="Peugeot New Light" panose="02000000000000000000" pitchFamily="2" charset="0"/>
              </a:rPr>
              <a:t>*** Valeur maximale du bonus écologique, pouvant varier en fonction du prix facturé (véhicule et options hors frais de mise à la route). Pour toute précision, se référer au décret d'application.</a:t>
            </a:r>
          </a:p>
          <a:p>
            <a:pPr lvl="0" algn="just">
              <a:lnSpc>
                <a:spcPct val="100000"/>
              </a:lnSpc>
              <a:spcBef>
                <a:spcPts val="300"/>
              </a:spcBef>
            </a:pPr>
            <a:r>
              <a:rPr lang="fr-FR" sz="400">
                <a:latin typeface="Peugeot New Light" panose="02000000000000000000" pitchFamily="2" charset="0"/>
              </a:rPr>
              <a:t>(1) Les émissions de CO₂ renseignées sont mixtes et exprimées en grammes par kilomètre. Les valeurs de consommation de carburant et d'émissions de CO₂ indiquées sont conformes à l’homologation WLTP (Règlement UE 2017/948). Depuis 1er septembre 2018, les véhicules neufs sont réceptionnés sur la base de la procédure d'essai harmonisée au niveau mondial pour les véhicules légers (WLTP), qui est une nouvelle procédure d'essai plus réaliste permettant de mesurer la consommation de carburant et les émissions de CO₂. Cette procédure WLTP remplace complètement le nouveau cycle européen de conduite ( qui était la procédure d'essai utilisée précédemment Les conditions d'essai étant plus réalistes, la consommation de carburant et les émissions de CO₂ mesurées selon la procédure WLTP sont, dans de nombreux cas, plus élevées que celles mesurées selon la procédure NEDC Les valeurs de consommation de carburant et d'émissions de CO₂ peuvent varier en fonction des équipements spécifiques, des options et des types de pneumatiques. Veillez à vous rapprocher de votre point de vente pour plus de renseignements. Plus d’informations sur </a:t>
            </a:r>
            <a:r>
              <a:rPr lang="fr-FR" sz="400">
                <a:latin typeface="Peugeot New Light" panose="02000000000000000000" pitchFamily="2" charset="0"/>
                <a:hlinkClick r:id="rId2"/>
              </a:rPr>
              <a:t>www.peugeot.fr</a:t>
            </a:r>
            <a:endParaRPr lang="fr-FR" sz="400">
              <a:latin typeface="Peugeot New Light" panose="02000000000000000000" pitchFamily="2" charset="0"/>
            </a:endParaRPr>
          </a:p>
          <a:p>
            <a:pPr lvl="0" algn="just">
              <a:lnSpc>
                <a:spcPct val="100000"/>
              </a:lnSpc>
              <a:spcBef>
                <a:spcPts val="300"/>
              </a:spcBef>
            </a:pPr>
            <a:r>
              <a:rPr lang="fr-FR" sz="400" b="1">
                <a:latin typeface="Peugeot New Light" panose="02000000000000000000" pitchFamily="2" charset="0"/>
              </a:rPr>
              <a:t>Prix Conseillés TTC</a:t>
            </a:r>
            <a:r>
              <a:rPr lang="fr-FR" sz="400">
                <a:latin typeface="Peugeot New Light" panose="02000000000000000000" pitchFamily="2" charset="0"/>
              </a:rPr>
              <a:t> : Le tarif comprend les frais de transport, de préparation, le jeu de plaques d'immatriculation définitives (pose comprise) et 5 litres de carburant. La carte grise est à la charge de l'acheteur. Ce tarif conseillé est susceptible d'évoluer. Nous vous invitons à consulter votre point de vente pour qu'il vous communique les prix en vigueur et l'offre disponible au moment de l'achat Ces prix publics conseillés s'entendent en Euros ( avec TVA incluse au taux de 20%.</a:t>
            </a:r>
          </a:p>
        </p:txBody>
      </p:sp>
      <p:sp>
        <p:nvSpPr>
          <p:cNvPr id="4" name="Rectangle 3"/>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51948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OPTIONS BAREME">
    <p:spTree>
      <p:nvGrpSpPr>
        <p:cNvPr id="1" name=""/>
        <p:cNvGrpSpPr/>
        <p:nvPr/>
      </p:nvGrpSpPr>
      <p:grpSpPr>
        <a:xfrm>
          <a:off x="0" y="0"/>
          <a:ext cx="0" cy="0"/>
          <a:chOff x="0" y="0"/>
          <a:chExt cx="0" cy="0"/>
        </a:xfrm>
      </p:grpSpPr>
      <p:sp>
        <p:nvSpPr>
          <p:cNvPr id="9" name="ZoneTexte 8"/>
          <p:cNvSpPr txBox="1"/>
          <p:nvPr userDrawn="1"/>
        </p:nvSpPr>
        <p:spPr>
          <a:xfrm>
            <a:off x="658076" y="327356"/>
            <a:ext cx="4381500" cy="48808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OPTIONS 2008 BAREME</a:t>
            </a:r>
          </a:p>
          <a:p>
            <a:pPr marL="0" marR="0" lvl="0" indent="0" algn="l" defTabSz="914400" rtl="0" eaLnBrk="1" fontAlgn="auto" latinLnBrk="0" hangingPunct="1">
              <a:lnSpc>
                <a:spcPct val="80000"/>
              </a:lnSpc>
              <a:spcBef>
                <a:spcPts val="30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Peugeot New" panose="02000000000000000000" pitchFamily="50" charset="0"/>
                <a:ea typeface="+mn-ea"/>
                <a:cs typeface="+mn-cs"/>
              </a:rPr>
              <a:t>Prix conseillés HT</a:t>
            </a:r>
          </a:p>
        </p:txBody>
      </p:sp>
      <p:sp>
        <p:nvSpPr>
          <p:cNvPr id="3" name="ZoneTexte 2"/>
          <p:cNvSpPr txBox="1"/>
          <p:nvPr userDrawn="1"/>
        </p:nvSpPr>
        <p:spPr>
          <a:xfrm>
            <a:off x="658076" y="6449881"/>
            <a:ext cx="3579223" cy="200055"/>
          </a:xfrm>
          <a:prstGeom prst="rect">
            <a:avLst/>
          </a:prstGeom>
          <a:noFill/>
        </p:spPr>
        <p:txBody>
          <a:bodyPr wrap="square" rtlCol="0">
            <a:spAutoFit/>
          </a:bodyPr>
          <a:lstStyle/>
          <a:p>
            <a:r>
              <a:rPr lang="fr-FR" sz="700">
                <a:latin typeface="Wingdings" panose="05000000000000000000" pitchFamily="2" charset="2"/>
              </a:rPr>
              <a:t>l</a:t>
            </a:r>
            <a:r>
              <a:rPr lang="fr-FR" sz="700">
                <a:latin typeface="Peugeot New Light" panose="02000000000000000000" pitchFamily="2" charset="0"/>
              </a:rPr>
              <a:t> : série</a:t>
            </a:r>
            <a:r>
              <a:rPr lang="fr-FR" sz="700" baseline="0">
                <a:latin typeface="Peugeot New Light" panose="02000000000000000000" pitchFamily="2" charset="0"/>
              </a:rPr>
              <a:t>     </a:t>
            </a:r>
            <a:r>
              <a:rPr lang="fr-FR" sz="700" baseline="0">
                <a:latin typeface="Wingdings" panose="05000000000000000000" pitchFamily="2" charset="2"/>
              </a:rPr>
              <a:t>m</a:t>
            </a:r>
            <a:r>
              <a:rPr lang="fr-FR" sz="700" baseline="0">
                <a:latin typeface="Peugeot New Light" panose="02000000000000000000" pitchFamily="2" charset="0"/>
              </a:rPr>
              <a:t> : option     - : indisponible</a:t>
            </a:r>
            <a:endParaRPr lang="fr-FR" sz="700">
              <a:latin typeface="Peugeot New Light" panose="02000000000000000000" pitchFamily="2" charset="0"/>
            </a:endParaRPr>
          </a:p>
        </p:txBody>
      </p:sp>
    </p:spTree>
    <p:extLst>
      <p:ext uri="{BB962C8B-B14F-4D97-AF65-F5344CB8AC3E}">
        <p14:creationId xmlns:p14="http://schemas.microsoft.com/office/powerpoint/2010/main" val="3385743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TIONS 2 IMAGES">
    <p:spTree>
      <p:nvGrpSpPr>
        <p:cNvPr id="1" name=""/>
        <p:cNvGrpSpPr/>
        <p:nvPr/>
      </p:nvGrpSpPr>
      <p:grpSpPr>
        <a:xfrm>
          <a:off x="0" y="0"/>
          <a:ext cx="0" cy="0"/>
          <a:chOff x="0" y="0"/>
          <a:chExt cx="0" cy="0"/>
        </a:xfrm>
      </p:grpSpPr>
      <p:sp>
        <p:nvSpPr>
          <p:cNvPr id="9" name="ZoneTexte 8"/>
          <p:cNvSpPr txBox="1"/>
          <p:nvPr userDrawn="1"/>
        </p:nvSpPr>
        <p:spPr>
          <a:xfrm>
            <a:off x="658076" y="327356"/>
            <a:ext cx="4381500" cy="48808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OPTIONS</a:t>
            </a:r>
          </a:p>
          <a:p>
            <a:pPr marL="0" marR="0" lvl="0" indent="0" algn="l" defTabSz="914400" rtl="0" eaLnBrk="1" fontAlgn="auto" latinLnBrk="0" hangingPunct="1">
              <a:lnSpc>
                <a:spcPct val="80000"/>
              </a:lnSpc>
              <a:spcBef>
                <a:spcPts val="30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Peugeot New" panose="02000000000000000000" pitchFamily="50" charset="0"/>
                <a:ea typeface="+mn-ea"/>
                <a:cs typeface="+mn-cs"/>
              </a:rPr>
              <a:t>Prix conseillés TTC</a:t>
            </a:r>
          </a:p>
        </p:txBody>
      </p:sp>
      <p:sp>
        <p:nvSpPr>
          <p:cNvPr id="4" name="Espace réservé pour une image  9"/>
          <p:cNvSpPr>
            <a:spLocks noGrp="1"/>
          </p:cNvSpPr>
          <p:nvPr>
            <p:ph type="pic" sz="quarter" idx="13"/>
          </p:nvPr>
        </p:nvSpPr>
        <p:spPr>
          <a:xfrm>
            <a:off x="7080068" y="5233850"/>
            <a:ext cx="5111931" cy="1422767"/>
          </a:xfrm>
          <a:prstGeom prst="rect">
            <a:avLst/>
          </a:prstGeom>
        </p:spPr>
        <p:txBody>
          <a:bodyPr/>
          <a:lstStyle/>
          <a:p>
            <a:endParaRPr lang="fr-FR"/>
          </a:p>
        </p:txBody>
      </p:sp>
      <p:sp>
        <p:nvSpPr>
          <p:cNvPr id="5" name="Espace réservé pour une image  9"/>
          <p:cNvSpPr>
            <a:spLocks noGrp="1"/>
          </p:cNvSpPr>
          <p:nvPr>
            <p:ph type="pic" sz="quarter" idx="14"/>
          </p:nvPr>
        </p:nvSpPr>
        <p:spPr>
          <a:xfrm>
            <a:off x="1166827" y="5233849"/>
            <a:ext cx="5111931" cy="1422767"/>
          </a:xfrm>
          <a:prstGeom prst="rect">
            <a:avLst/>
          </a:prstGeom>
        </p:spPr>
        <p:txBody>
          <a:bodyPr/>
          <a:lstStyle/>
          <a:p>
            <a:endParaRPr lang="fr-FR"/>
          </a:p>
        </p:txBody>
      </p:sp>
      <p:sp>
        <p:nvSpPr>
          <p:cNvPr id="16" name="Espace réservé du texte 4"/>
          <p:cNvSpPr>
            <a:spLocks noGrp="1"/>
          </p:cNvSpPr>
          <p:nvPr>
            <p:ph type="body" sz="quarter" idx="22" hasCustomPrompt="1"/>
          </p:nvPr>
        </p:nvSpPr>
        <p:spPr>
          <a:xfrm>
            <a:off x="1166153" y="5048152"/>
            <a:ext cx="5112605"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17" name="Espace réservé du texte 4"/>
          <p:cNvSpPr>
            <a:spLocks noGrp="1"/>
          </p:cNvSpPr>
          <p:nvPr>
            <p:ph type="body" sz="quarter" idx="23" hasCustomPrompt="1"/>
          </p:nvPr>
        </p:nvSpPr>
        <p:spPr>
          <a:xfrm>
            <a:off x="7078725" y="5048152"/>
            <a:ext cx="5112605"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3" name="ZoneTexte 2"/>
          <p:cNvSpPr txBox="1"/>
          <p:nvPr userDrawn="1"/>
        </p:nvSpPr>
        <p:spPr>
          <a:xfrm>
            <a:off x="658076" y="4714878"/>
            <a:ext cx="3579223" cy="200055"/>
          </a:xfrm>
          <a:prstGeom prst="rect">
            <a:avLst/>
          </a:prstGeom>
          <a:noFill/>
        </p:spPr>
        <p:txBody>
          <a:bodyPr wrap="square" rtlCol="0">
            <a:spAutoFit/>
          </a:bodyPr>
          <a:lstStyle/>
          <a:p>
            <a:r>
              <a:rPr lang="fr-FR" sz="700">
                <a:latin typeface="Wingdings" panose="05000000000000000000" pitchFamily="2" charset="2"/>
              </a:rPr>
              <a:t>l</a:t>
            </a:r>
            <a:r>
              <a:rPr lang="fr-FR" sz="700">
                <a:latin typeface="Peugeot New Light" panose="02000000000000000000" pitchFamily="2" charset="0"/>
              </a:rPr>
              <a:t> : série</a:t>
            </a:r>
            <a:r>
              <a:rPr lang="fr-FR" sz="700" baseline="0">
                <a:latin typeface="Peugeot New Light" panose="02000000000000000000" pitchFamily="2" charset="0"/>
              </a:rPr>
              <a:t>     </a:t>
            </a:r>
            <a:r>
              <a:rPr lang="fr-FR" sz="700" baseline="0">
                <a:latin typeface="Wingdings" panose="05000000000000000000" pitchFamily="2" charset="2"/>
              </a:rPr>
              <a:t>m</a:t>
            </a:r>
            <a:r>
              <a:rPr lang="fr-FR" sz="700" baseline="0">
                <a:latin typeface="Peugeot New Light" panose="02000000000000000000" pitchFamily="2" charset="0"/>
              </a:rPr>
              <a:t> : option     - : indisponible</a:t>
            </a:r>
            <a:endParaRPr lang="fr-FR" sz="700">
              <a:latin typeface="Peugeot New Light" panose="02000000000000000000" pitchFamily="2" charset="0"/>
            </a:endParaRPr>
          </a:p>
        </p:txBody>
      </p:sp>
    </p:spTree>
    <p:extLst>
      <p:ext uri="{BB962C8B-B14F-4D97-AF65-F5344CB8AC3E}">
        <p14:creationId xmlns:p14="http://schemas.microsoft.com/office/powerpoint/2010/main" val="3852006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TAIL EQUIPEMENTS">
    <p:spTree>
      <p:nvGrpSpPr>
        <p:cNvPr id="1" name=""/>
        <p:cNvGrpSpPr/>
        <p:nvPr/>
      </p:nvGrpSpPr>
      <p:grpSpPr>
        <a:xfrm>
          <a:off x="0" y="0"/>
          <a:ext cx="0" cy="0"/>
          <a:chOff x="0" y="0"/>
          <a:chExt cx="0" cy="0"/>
        </a:xfrm>
      </p:grpSpPr>
      <p:sp>
        <p:nvSpPr>
          <p:cNvPr id="6" name="Espace réservé pour une image  5"/>
          <p:cNvSpPr>
            <a:spLocks noGrp="1"/>
          </p:cNvSpPr>
          <p:nvPr>
            <p:ph type="pic" sz="quarter" idx="13"/>
          </p:nvPr>
        </p:nvSpPr>
        <p:spPr>
          <a:xfrm>
            <a:off x="850899" y="990600"/>
            <a:ext cx="4735649" cy="3942688"/>
          </a:xfrm>
          <a:prstGeom prst="rect">
            <a:avLst/>
          </a:prstGeom>
        </p:spPr>
        <p:txBody>
          <a:bodyPr/>
          <a:lstStyle/>
          <a:p>
            <a:endParaRPr lang="fr-FR"/>
          </a:p>
        </p:txBody>
      </p:sp>
      <p:sp>
        <p:nvSpPr>
          <p:cNvPr id="48" name="Espace réservé du texte 4"/>
          <p:cNvSpPr>
            <a:spLocks noGrp="1"/>
          </p:cNvSpPr>
          <p:nvPr>
            <p:ph type="body" sz="quarter" idx="52" hasCustomPrompt="1"/>
          </p:nvPr>
        </p:nvSpPr>
        <p:spPr>
          <a:xfrm>
            <a:off x="850899" y="4994251"/>
            <a:ext cx="4735649"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57" name="Espace réservé du texte 4"/>
          <p:cNvSpPr>
            <a:spLocks noGrp="1"/>
          </p:cNvSpPr>
          <p:nvPr>
            <p:ph type="body" sz="quarter" idx="61" hasCustomPrompt="1"/>
          </p:nvPr>
        </p:nvSpPr>
        <p:spPr>
          <a:xfrm>
            <a:off x="850898" y="5223481"/>
            <a:ext cx="4735650" cy="1369865"/>
          </a:xfrm>
          <a:prstGeom prst="rect">
            <a:avLst/>
          </a:prstGeom>
        </p:spPr>
        <p:txBody>
          <a:bodyPr anchor="t">
            <a:normAutofit/>
          </a:bodyPr>
          <a:lstStyle>
            <a:lvl1pPr marL="0" indent="0" algn="l">
              <a:lnSpc>
                <a:spcPct val="100000"/>
              </a:lnSpc>
              <a:spcBef>
                <a:spcPts val="0"/>
              </a:spcBef>
              <a:buFont typeface="Arial" panose="020B0604020202020204" pitchFamily="34" charset="0"/>
              <a:buNone/>
              <a:defRPr sz="800" b="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Descriptif</a:t>
            </a:r>
          </a:p>
        </p:txBody>
      </p:sp>
      <p:sp>
        <p:nvSpPr>
          <p:cNvPr id="20" name="Espace réservé pour une image  5"/>
          <p:cNvSpPr>
            <a:spLocks noGrp="1"/>
          </p:cNvSpPr>
          <p:nvPr>
            <p:ph type="pic" sz="quarter" idx="67"/>
          </p:nvPr>
        </p:nvSpPr>
        <p:spPr>
          <a:xfrm>
            <a:off x="6605452" y="990600"/>
            <a:ext cx="4735649" cy="3942688"/>
          </a:xfrm>
          <a:prstGeom prst="rect">
            <a:avLst/>
          </a:prstGeom>
        </p:spPr>
        <p:txBody>
          <a:bodyPr/>
          <a:lstStyle/>
          <a:p>
            <a:endParaRPr lang="fr-FR"/>
          </a:p>
        </p:txBody>
      </p:sp>
      <p:sp>
        <p:nvSpPr>
          <p:cNvPr id="22" name="Espace réservé du texte 4"/>
          <p:cNvSpPr>
            <a:spLocks noGrp="1"/>
          </p:cNvSpPr>
          <p:nvPr>
            <p:ph type="body" sz="quarter" idx="68" hasCustomPrompt="1"/>
          </p:nvPr>
        </p:nvSpPr>
        <p:spPr>
          <a:xfrm>
            <a:off x="6605452" y="5002948"/>
            <a:ext cx="4735649"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23" name="Espace réservé du texte 4"/>
          <p:cNvSpPr>
            <a:spLocks noGrp="1"/>
          </p:cNvSpPr>
          <p:nvPr>
            <p:ph type="body" sz="quarter" idx="69" hasCustomPrompt="1"/>
          </p:nvPr>
        </p:nvSpPr>
        <p:spPr>
          <a:xfrm>
            <a:off x="6605451" y="5232178"/>
            <a:ext cx="4735650" cy="1369865"/>
          </a:xfrm>
          <a:prstGeom prst="rect">
            <a:avLst/>
          </a:prstGeom>
        </p:spPr>
        <p:txBody>
          <a:bodyPr anchor="t">
            <a:normAutofit/>
          </a:bodyPr>
          <a:lstStyle>
            <a:lvl1pPr marL="0" indent="0" algn="l">
              <a:lnSpc>
                <a:spcPct val="100000"/>
              </a:lnSpc>
              <a:spcBef>
                <a:spcPts val="0"/>
              </a:spcBef>
              <a:buFont typeface="Arial" panose="020B0604020202020204" pitchFamily="34" charset="0"/>
              <a:buNone/>
              <a:defRPr sz="800" b="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Descriptif</a:t>
            </a:r>
          </a:p>
        </p:txBody>
      </p:sp>
      <p:sp>
        <p:nvSpPr>
          <p:cNvPr id="9" name="ZoneTexte 8"/>
          <p:cNvSpPr txBox="1"/>
          <p:nvPr userDrawn="1"/>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Détail des équipements</a:t>
            </a:r>
          </a:p>
        </p:txBody>
      </p:sp>
    </p:spTree>
    <p:extLst>
      <p:ext uri="{BB962C8B-B14F-4D97-AF65-F5344CB8AC3E}">
        <p14:creationId xmlns:p14="http://schemas.microsoft.com/office/powerpoint/2010/main" val="2485737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RACTERISTIQUES TECHNIQUES">
    <p:spTree>
      <p:nvGrpSpPr>
        <p:cNvPr id="1" name=""/>
        <p:cNvGrpSpPr/>
        <p:nvPr/>
      </p:nvGrpSpPr>
      <p:grpSpPr>
        <a:xfrm>
          <a:off x="0" y="0"/>
          <a:ext cx="0" cy="0"/>
          <a:chOff x="0" y="0"/>
          <a:chExt cx="0" cy="0"/>
        </a:xfrm>
      </p:grpSpPr>
      <p:sp>
        <p:nvSpPr>
          <p:cNvPr id="9" name="ZoneTexte 8"/>
          <p:cNvSpPr txBox="1"/>
          <p:nvPr userDrawn="1"/>
        </p:nvSpPr>
        <p:spPr>
          <a:xfrm>
            <a:off x="658076" y="327356"/>
            <a:ext cx="5167958"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Caractéristiques techniques</a:t>
            </a:r>
          </a:p>
        </p:txBody>
      </p:sp>
      <p:sp>
        <p:nvSpPr>
          <p:cNvPr id="2" name="ZoneTexte 1"/>
          <p:cNvSpPr txBox="1"/>
          <p:nvPr userDrawn="1"/>
        </p:nvSpPr>
        <p:spPr>
          <a:xfrm>
            <a:off x="376238" y="6372545"/>
            <a:ext cx="11439525" cy="438582"/>
          </a:xfrm>
          <a:prstGeom prst="rect">
            <a:avLst/>
          </a:prstGeom>
          <a:noFill/>
        </p:spPr>
        <p:txBody>
          <a:bodyPr wrap="square" rtlCol="0">
            <a:spAutoFit/>
          </a:bodyPr>
          <a:lstStyle/>
          <a:p>
            <a:pPr lvl="0"/>
            <a:r>
              <a:rPr lang="fr-FR" sz="400">
                <a:latin typeface="Peugeot New Light" panose="02000000000000000000" pitchFamily="2" charset="0"/>
              </a:rPr>
              <a:t>* Données WLTP en cours d’homologation. Emissions de CO₂ WTLP mixte minimum-maximum sur le moteur. Les émissions en CO₂ du véhicule dépendent de la version choisie ainsi que des options présentes sur le véhicule.</a:t>
            </a:r>
          </a:p>
          <a:p>
            <a:pPr lvl="0" algn="just">
              <a:lnSpc>
                <a:spcPct val="100000"/>
              </a:lnSpc>
              <a:spcBef>
                <a:spcPts val="300"/>
              </a:spcBef>
            </a:pPr>
            <a:r>
              <a:rPr lang="fr-FR" sz="400">
                <a:latin typeface="Peugeot New Light" panose="02000000000000000000" pitchFamily="2" charset="0"/>
              </a:rPr>
              <a:t>(1) Les émissions de CO₂ renseignées sont mixtes et exprimées en grammes par kilomètre. Les valeurs de consommation de carburant et d'émissions de CO₂ indiquées sont conformes à l’homologation WLTP (Règlement UE 2017/948). Depuis 1er septembre 2018, les véhicules neufs sont réceptionnés sur la base de la procédure d'essai harmonisée au niveau mondial pour les véhicules légers (WLTP), qui est une nouvelle procédure d'essai plus réaliste permettant de mesurer la consommation de carburant et les émissions de CO₂. Cette procédure WLTP remplace complètement le nouveau cycle européen de conduite ( qui était la procédure d'essai utilisée précédemment Les conditions d'essai étant plus réalistes, la consommation de carburant et les émissions de CO₂ mesurées selon la procédure WLTP sont, dans de nombreux cas, plus élevées que celles mesurées selon la procédure NEDC Les valeurs de consommation de carburant et d'émissions de CO₂ peuvent varier en fonction des équipements spécifiques, des options et des types de pneumatiques. Veillez à vous rapprocher de votre point de vente pour plus de renseignements. Plus d’informations sur </a:t>
            </a:r>
            <a:r>
              <a:rPr lang="fr-FR" sz="400">
                <a:latin typeface="Peugeot New Light" panose="02000000000000000000" pitchFamily="2" charset="0"/>
                <a:hlinkClick r:id="rId2"/>
              </a:rPr>
              <a:t>www.peugeot.fr</a:t>
            </a:r>
            <a:endParaRPr lang="fr-FR" sz="400">
              <a:latin typeface="Peugeot New Light" panose="02000000000000000000" pitchFamily="2" charset="0"/>
            </a:endParaRPr>
          </a:p>
        </p:txBody>
      </p:sp>
      <p:sp>
        <p:nvSpPr>
          <p:cNvPr id="3" name="Rectangle 2"/>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519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MENSIONS">
    <p:spTree>
      <p:nvGrpSpPr>
        <p:cNvPr id="1" name=""/>
        <p:cNvGrpSpPr/>
        <p:nvPr/>
      </p:nvGrpSpPr>
      <p:grpSpPr>
        <a:xfrm>
          <a:off x="0" y="0"/>
          <a:ext cx="0" cy="0"/>
          <a:chOff x="0" y="0"/>
          <a:chExt cx="0" cy="0"/>
        </a:xfrm>
      </p:grpSpPr>
      <p:sp>
        <p:nvSpPr>
          <p:cNvPr id="3" name="Rectangle 2"/>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658076" y="327356"/>
            <a:ext cx="4381500" cy="48808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a:ln>
                  <a:noFill/>
                </a:ln>
                <a:solidFill>
                  <a:prstClr val="black"/>
                </a:solidFill>
                <a:effectLst/>
                <a:uLnTx/>
                <a:uFillTx/>
                <a:latin typeface="Peugeot New" panose="02000000000000000000" pitchFamily="50" charset="0"/>
                <a:ea typeface="+mn-ea"/>
                <a:cs typeface="+mn-cs"/>
              </a:rPr>
              <a:t>dimensions</a:t>
            </a:r>
          </a:p>
          <a:p>
            <a:pPr marL="0" marR="0" lvl="0" indent="0" algn="l" defTabSz="914400" rtl="0" eaLnBrk="1" fontAlgn="auto" latinLnBrk="0" hangingPunct="1">
              <a:lnSpc>
                <a:spcPct val="80000"/>
              </a:lnSpc>
              <a:spcBef>
                <a:spcPts val="30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Peugeot New" panose="02000000000000000000" pitchFamily="50" charset="0"/>
                <a:ea typeface="+mn-ea"/>
                <a:cs typeface="+mn-cs"/>
              </a:rPr>
              <a:t>Extérieures &amp; Intérieures</a:t>
            </a:r>
          </a:p>
        </p:txBody>
      </p:sp>
    </p:spTree>
    <p:extLst>
      <p:ext uri="{BB962C8B-B14F-4D97-AF65-F5344CB8AC3E}">
        <p14:creationId xmlns:p14="http://schemas.microsoft.com/office/powerpoint/2010/main" val="1578389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RACTERISTIQUES TECHNIQUES">
    <p:spTree>
      <p:nvGrpSpPr>
        <p:cNvPr id="1" name=""/>
        <p:cNvGrpSpPr/>
        <p:nvPr/>
      </p:nvGrpSpPr>
      <p:grpSpPr>
        <a:xfrm>
          <a:off x="0" y="0"/>
          <a:ext cx="0" cy="0"/>
          <a:chOff x="0" y="0"/>
          <a:chExt cx="0" cy="0"/>
        </a:xfrm>
      </p:grpSpPr>
      <p:sp>
        <p:nvSpPr>
          <p:cNvPr id="3" name="Rectangle 2"/>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519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TIONS SANS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18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GARNISSAGES 3 IMAGES">
    <p:spTree>
      <p:nvGrpSpPr>
        <p:cNvPr id="1" name=""/>
        <p:cNvGrpSpPr/>
        <p:nvPr/>
      </p:nvGrpSpPr>
      <p:grpSpPr>
        <a:xfrm>
          <a:off x="0" y="0"/>
          <a:ext cx="0" cy="0"/>
          <a:chOff x="0" y="0"/>
          <a:chExt cx="0" cy="0"/>
        </a:xfrm>
      </p:grpSpPr>
      <p:sp>
        <p:nvSpPr>
          <p:cNvPr id="6" name="Espace réservé pour une image  5"/>
          <p:cNvSpPr>
            <a:spLocks noGrp="1"/>
          </p:cNvSpPr>
          <p:nvPr>
            <p:ph type="pic" sz="quarter" idx="13"/>
          </p:nvPr>
        </p:nvSpPr>
        <p:spPr>
          <a:xfrm>
            <a:off x="850900" y="990600"/>
            <a:ext cx="5040000" cy="4320000"/>
          </a:xfrm>
          <a:prstGeom prst="rect">
            <a:avLst/>
          </a:prstGeom>
        </p:spPr>
        <p:txBody>
          <a:bodyPr/>
          <a:lstStyle/>
          <a:p>
            <a:endParaRPr lang="fr-FR"/>
          </a:p>
        </p:txBody>
      </p:sp>
      <p:sp>
        <p:nvSpPr>
          <p:cNvPr id="48" name="Espace réservé du texte 4"/>
          <p:cNvSpPr>
            <a:spLocks noGrp="1"/>
          </p:cNvSpPr>
          <p:nvPr>
            <p:ph type="body" sz="quarter" idx="52" hasCustomPrompt="1"/>
          </p:nvPr>
        </p:nvSpPr>
        <p:spPr>
          <a:xfrm>
            <a:off x="2233385"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49" name="Espace réservé du texte 4"/>
          <p:cNvSpPr>
            <a:spLocks noGrp="1"/>
          </p:cNvSpPr>
          <p:nvPr>
            <p:ph type="body" sz="quarter" idx="53" hasCustomPrompt="1"/>
          </p:nvPr>
        </p:nvSpPr>
        <p:spPr>
          <a:xfrm>
            <a:off x="2233385"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56" name="Espace réservé pour une image  5"/>
          <p:cNvSpPr>
            <a:spLocks noGrp="1"/>
          </p:cNvSpPr>
          <p:nvPr>
            <p:ph type="pic" sz="quarter" idx="60"/>
          </p:nvPr>
        </p:nvSpPr>
        <p:spPr>
          <a:xfrm>
            <a:off x="2915220" y="990600"/>
            <a:ext cx="1169100" cy="3942688"/>
          </a:xfrm>
          <a:prstGeom prst="rect">
            <a:avLst/>
          </a:prstGeom>
        </p:spPr>
        <p:txBody>
          <a:bodyPr/>
          <a:lstStyle/>
          <a:p>
            <a:endParaRPr lang="fr-FR"/>
          </a:p>
        </p:txBody>
      </p:sp>
      <p:sp>
        <p:nvSpPr>
          <p:cNvPr id="57" name="Espace réservé du texte 4"/>
          <p:cNvSpPr>
            <a:spLocks noGrp="1"/>
          </p:cNvSpPr>
          <p:nvPr>
            <p:ph type="body" sz="quarter" idx="61" hasCustomPrompt="1"/>
          </p:nvPr>
        </p:nvSpPr>
        <p:spPr>
          <a:xfrm>
            <a:off x="2233384"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
        <p:nvSpPr>
          <p:cNvPr id="63" name="Espace réservé pour une image  5"/>
          <p:cNvSpPr>
            <a:spLocks noGrp="1"/>
          </p:cNvSpPr>
          <p:nvPr>
            <p:ph type="pic" sz="quarter" idx="67"/>
          </p:nvPr>
        </p:nvSpPr>
        <p:spPr>
          <a:xfrm>
            <a:off x="6489434" y="986222"/>
            <a:ext cx="5040000" cy="4320000"/>
          </a:xfrm>
          <a:prstGeom prst="rect">
            <a:avLst/>
          </a:prstGeom>
        </p:spPr>
        <p:txBody>
          <a:bodyPr/>
          <a:lstStyle/>
          <a:p>
            <a:endParaRPr lang="fr-FR"/>
          </a:p>
        </p:txBody>
      </p:sp>
      <p:sp>
        <p:nvSpPr>
          <p:cNvPr id="64" name="Espace réservé du texte 4"/>
          <p:cNvSpPr>
            <a:spLocks noGrp="1"/>
          </p:cNvSpPr>
          <p:nvPr>
            <p:ph type="body" sz="quarter" idx="68" hasCustomPrompt="1"/>
          </p:nvPr>
        </p:nvSpPr>
        <p:spPr>
          <a:xfrm>
            <a:off x="7510766"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65" name="Espace réservé du texte 4"/>
          <p:cNvSpPr>
            <a:spLocks noGrp="1"/>
          </p:cNvSpPr>
          <p:nvPr>
            <p:ph type="body" sz="quarter" idx="69" hasCustomPrompt="1"/>
          </p:nvPr>
        </p:nvSpPr>
        <p:spPr>
          <a:xfrm>
            <a:off x="7510766"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66" name="Espace réservé pour une image  5"/>
          <p:cNvSpPr>
            <a:spLocks noGrp="1"/>
          </p:cNvSpPr>
          <p:nvPr>
            <p:ph type="pic" sz="quarter" idx="70"/>
          </p:nvPr>
        </p:nvSpPr>
        <p:spPr>
          <a:xfrm>
            <a:off x="10761631" y="990600"/>
            <a:ext cx="1169100" cy="3942688"/>
          </a:xfrm>
          <a:prstGeom prst="rect">
            <a:avLst/>
          </a:prstGeom>
        </p:spPr>
        <p:txBody>
          <a:bodyPr/>
          <a:lstStyle/>
          <a:p>
            <a:endParaRPr lang="fr-FR"/>
          </a:p>
        </p:txBody>
      </p:sp>
      <p:sp>
        <p:nvSpPr>
          <p:cNvPr id="67" name="Espace réservé du texte 4"/>
          <p:cNvSpPr>
            <a:spLocks noGrp="1"/>
          </p:cNvSpPr>
          <p:nvPr>
            <p:ph type="body" sz="quarter" idx="71" hasCustomPrompt="1"/>
          </p:nvPr>
        </p:nvSpPr>
        <p:spPr>
          <a:xfrm>
            <a:off x="7510765"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Tree>
    <p:extLst>
      <p:ext uri="{BB962C8B-B14F-4D97-AF65-F5344CB8AC3E}">
        <p14:creationId xmlns:p14="http://schemas.microsoft.com/office/powerpoint/2010/main" val="296287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BG">
    <p:spTree>
      <p:nvGrpSpPr>
        <p:cNvPr id="1" name=""/>
        <p:cNvGrpSpPr/>
        <p:nvPr/>
      </p:nvGrpSpPr>
      <p:grpSpPr>
        <a:xfrm>
          <a:off x="0" y="0"/>
          <a:ext cx="0" cy="0"/>
          <a:chOff x="0" y="0"/>
          <a:chExt cx="0" cy="0"/>
        </a:xfrm>
      </p:grpSpPr>
      <p:sp>
        <p:nvSpPr>
          <p:cNvPr id="3" name="ZoneTexte 2"/>
          <p:cNvSpPr txBox="1"/>
          <p:nvPr userDrawn="1"/>
        </p:nvSpPr>
        <p:spPr>
          <a:xfrm>
            <a:off x="274834" y="6333581"/>
            <a:ext cx="5038878" cy="230832"/>
          </a:xfrm>
          <a:prstGeom prst="rect">
            <a:avLst/>
          </a:prstGeom>
          <a:noFill/>
        </p:spPr>
        <p:txBody>
          <a:bodyPr wrap="square" rtlCol="0">
            <a:spAutoFit/>
          </a:bodyPr>
          <a:lstStyle/>
          <a:p>
            <a:r>
              <a:rPr lang="fr-FR" sz="900">
                <a:latin typeface="+mj-lt"/>
              </a:rPr>
              <a:t>Tarif VP applicable au xx juin </a:t>
            </a:r>
            <a:r>
              <a:rPr kumimoji="0" lang="fr-FR" sz="900" b="0" i="0" u="none" strike="noStrike" kern="1200" cap="none" spc="0" normalizeH="0" baseline="0" noProof="0">
                <a:ln>
                  <a:noFill/>
                </a:ln>
                <a:solidFill>
                  <a:srgbClr val="000000"/>
                </a:solidFill>
                <a:effectLst/>
                <a:uLnTx/>
                <a:uFillTx/>
                <a:latin typeface="Peugeot New"/>
                <a:ea typeface="+mn-ea"/>
                <a:cs typeface="+mn-cs"/>
              </a:rPr>
              <a:t>2023</a:t>
            </a:r>
            <a:endParaRPr lang="fr-FR" sz="900">
              <a:latin typeface="+mj-lt"/>
            </a:endParaRPr>
          </a:p>
        </p:txBody>
      </p:sp>
      <p:sp>
        <p:nvSpPr>
          <p:cNvPr id="26" name="Espace réservé pour une image  25"/>
          <p:cNvSpPr>
            <a:spLocks noGrp="1"/>
          </p:cNvSpPr>
          <p:nvPr>
            <p:ph type="pic" sz="quarter" idx="11"/>
          </p:nvPr>
        </p:nvSpPr>
        <p:spPr>
          <a:xfrm>
            <a:off x="6089651" y="0"/>
            <a:ext cx="6102349" cy="6859588"/>
          </a:xfrm>
          <a:custGeom>
            <a:avLst/>
            <a:gdLst>
              <a:gd name="connsiteX0" fmla="*/ 6095999 w 6102349"/>
              <a:gd name="connsiteY0" fmla="*/ 6756699 h 6859588"/>
              <a:gd name="connsiteX1" fmla="*/ 6102349 w 6102349"/>
              <a:gd name="connsiteY1" fmla="*/ 6756699 h 6859588"/>
              <a:gd name="connsiteX2" fmla="*/ 6102349 w 6102349"/>
              <a:gd name="connsiteY2" fmla="*/ 6859588 h 6859588"/>
              <a:gd name="connsiteX3" fmla="*/ 5514974 w 6102349"/>
              <a:gd name="connsiteY3" fmla="*/ 6859588 h 6859588"/>
              <a:gd name="connsiteX4" fmla="*/ 5514974 w 6102349"/>
              <a:gd name="connsiteY4" fmla="*/ 6858427 h 6859588"/>
              <a:gd name="connsiteX5" fmla="*/ 5514974 w 6102349"/>
              <a:gd name="connsiteY5" fmla="*/ 6858000 h 6859588"/>
              <a:gd name="connsiteX6" fmla="*/ 6095999 w 6102349"/>
              <a:gd name="connsiteY6" fmla="*/ 6858000 h 6859588"/>
              <a:gd name="connsiteX7" fmla="*/ 5660044 w 6102349"/>
              <a:gd name="connsiteY7" fmla="*/ 6184900 h 6859588"/>
              <a:gd name="connsiteX8" fmla="*/ 5777982 w 6102349"/>
              <a:gd name="connsiteY8" fmla="*/ 6184900 h 6859588"/>
              <a:gd name="connsiteX9" fmla="*/ 5824536 w 6102349"/>
              <a:gd name="connsiteY9" fmla="*/ 6238416 h 6859588"/>
              <a:gd name="connsiteX10" fmla="*/ 5824536 w 6102349"/>
              <a:gd name="connsiteY10" fmla="*/ 6758065 h 6859588"/>
              <a:gd name="connsiteX11" fmla="*/ 5610386 w 6102349"/>
              <a:gd name="connsiteY11" fmla="*/ 6758065 h 6859588"/>
              <a:gd name="connsiteX12" fmla="*/ 5610386 w 6102349"/>
              <a:gd name="connsiteY12" fmla="*/ 6238416 h 6859588"/>
              <a:gd name="connsiteX13" fmla="*/ 5660044 w 6102349"/>
              <a:gd name="connsiteY13" fmla="*/ 6184900 h 6859588"/>
              <a:gd name="connsiteX14" fmla="*/ 6095999 w 6102349"/>
              <a:gd name="connsiteY14" fmla="*/ 5106988 h 6859588"/>
              <a:gd name="connsiteX15" fmla="*/ 6102349 w 6102349"/>
              <a:gd name="connsiteY15" fmla="*/ 5106988 h 6859588"/>
              <a:gd name="connsiteX16" fmla="*/ 6102349 w 6102349"/>
              <a:gd name="connsiteY16" fmla="*/ 5849938 h 6859588"/>
              <a:gd name="connsiteX17" fmla="*/ 6095999 w 6102349"/>
              <a:gd name="connsiteY17" fmla="*/ 5849938 h 6859588"/>
              <a:gd name="connsiteX18" fmla="*/ 6095999 w 6102349"/>
              <a:gd name="connsiteY18" fmla="*/ 4183432 h 6859588"/>
              <a:gd name="connsiteX19" fmla="*/ 6102349 w 6102349"/>
              <a:gd name="connsiteY19" fmla="*/ 4273709 h 6859588"/>
              <a:gd name="connsiteX20" fmla="*/ 6102349 w 6102349"/>
              <a:gd name="connsiteY20" fmla="*/ 4643281 h 6859588"/>
              <a:gd name="connsiteX21" fmla="*/ 6095999 w 6102349"/>
              <a:gd name="connsiteY21" fmla="*/ 4726568 h 6859588"/>
              <a:gd name="connsiteX22" fmla="*/ 6095999 w 6102349"/>
              <a:gd name="connsiteY22" fmla="*/ 3025775 h 6859588"/>
              <a:gd name="connsiteX23" fmla="*/ 6096904 w 6102349"/>
              <a:gd name="connsiteY23" fmla="*/ 3025775 h 6859588"/>
              <a:gd name="connsiteX24" fmla="*/ 6102349 w 6102349"/>
              <a:gd name="connsiteY24" fmla="*/ 3025775 h 6859588"/>
              <a:gd name="connsiteX25" fmla="*/ 6102349 w 6102349"/>
              <a:gd name="connsiteY25" fmla="*/ 3598953 h 6859588"/>
              <a:gd name="connsiteX26" fmla="*/ 6096169 w 6102349"/>
              <a:gd name="connsiteY26" fmla="*/ 3691067 h 6859588"/>
              <a:gd name="connsiteX27" fmla="*/ 6095999 w 6102349"/>
              <a:gd name="connsiteY27" fmla="*/ 3691538 h 6859588"/>
              <a:gd name="connsiteX28" fmla="*/ 6095999 w 6102349"/>
              <a:gd name="connsiteY28" fmla="*/ 2030413 h 6859588"/>
              <a:gd name="connsiteX29" fmla="*/ 6102349 w 6102349"/>
              <a:gd name="connsiteY29" fmla="*/ 2030413 h 6859588"/>
              <a:gd name="connsiteX30" fmla="*/ 6102349 w 6102349"/>
              <a:gd name="connsiteY30" fmla="*/ 2773363 h 6859588"/>
              <a:gd name="connsiteX31" fmla="*/ 6095999 w 6102349"/>
              <a:gd name="connsiteY31" fmla="*/ 2773363 h 6859588"/>
              <a:gd name="connsiteX32" fmla="*/ 6095999 w 6102349"/>
              <a:gd name="connsiteY32" fmla="*/ 1096059 h 6859588"/>
              <a:gd name="connsiteX33" fmla="*/ 6102349 w 6102349"/>
              <a:gd name="connsiteY33" fmla="*/ 1180924 h 6859588"/>
              <a:gd name="connsiteX34" fmla="*/ 6102349 w 6102349"/>
              <a:gd name="connsiteY34" fmla="*/ 1566260 h 6859588"/>
              <a:gd name="connsiteX35" fmla="*/ 6096500 w 6102349"/>
              <a:gd name="connsiteY35" fmla="*/ 1658459 h 6859588"/>
              <a:gd name="connsiteX36" fmla="*/ 6095999 w 6102349"/>
              <a:gd name="connsiteY36" fmla="*/ 1659880 h 6859588"/>
              <a:gd name="connsiteX37" fmla="*/ 5664130 w 6102349"/>
              <a:gd name="connsiteY37" fmla="*/ 1069975 h 6859588"/>
              <a:gd name="connsiteX38" fmla="*/ 5953193 w 6102349"/>
              <a:gd name="connsiteY38" fmla="*/ 1069975 h 6859588"/>
              <a:gd name="connsiteX39" fmla="*/ 6007099 w 6102349"/>
              <a:gd name="connsiteY39" fmla="*/ 1123830 h 6859588"/>
              <a:gd name="connsiteX40" fmla="*/ 6007099 w 6102349"/>
              <a:gd name="connsiteY40" fmla="*/ 1624914 h 6859588"/>
              <a:gd name="connsiteX41" fmla="*/ 5953193 w 6102349"/>
              <a:gd name="connsiteY41" fmla="*/ 1677988 h 6859588"/>
              <a:gd name="connsiteX42" fmla="*/ 5664130 w 6102349"/>
              <a:gd name="connsiteY42" fmla="*/ 1677988 h 6859588"/>
              <a:gd name="connsiteX43" fmla="*/ 5610224 w 6102349"/>
              <a:gd name="connsiteY43" fmla="*/ 1624914 h 6859588"/>
              <a:gd name="connsiteX44" fmla="*/ 5610224 w 6102349"/>
              <a:gd name="connsiteY44" fmla="*/ 1123830 h 6859588"/>
              <a:gd name="connsiteX45" fmla="*/ 5664130 w 6102349"/>
              <a:gd name="connsiteY45" fmla="*/ 1069975 h 6859588"/>
              <a:gd name="connsiteX46" fmla="*/ 6095999 w 6102349"/>
              <a:gd name="connsiteY46" fmla="*/ 339725 h 6859588"/>
              <a:gd name="connsiteX47" fmla="*/ 6102349 w 6102349"/>
              <a:gd name="connsiteY47" fmla="*/ 339725 h 6859588"/>
              <a:gd name="connsiteX48" fmla="*/ 6102349 w 6102349"/>
              <a:gd name="connsiteY48" fmla="*/ 441326 h 6859588"/>
              <a:gd name="connsiteX49" fmla="*/ 6095999 w 6102349"/>
              <a:gd name="connsiteY49" fmla="*/ 441326 h 6859588"/>
              <a:gd name="connsiteX50" fmla="*/ 5610224 w 6102349"/>
              <a:gd name="connsiteY50" fmla="*/ 1 h 6859588"/>
              <a:gd name="connsiteX51" fmla="*/ 6095999 w 6102349"/>
              <a:gd name="connsiteY51" fmla="*/ 1 h 6859588"/>
              <a:gd name="connsiteX52" fmla="*/ 6095999 w 6102349"/>
              <a:gd name="connsiteY52" fmla="*/ 339725 h 6859588"/>
              <a:gd name="connsiteX53" fmla="*/ 5610224 w 6102349"/>
              <a:gd name="connsiteY53" fmla="*/ 339725 h 6859588"/>
              <a:gd name="connsiteX54" fmla="*/ 0 w 6102349"/>
              <a:gd name="connsiteY54" fmla="*/ 1 h 6859588"/>
              <a:gd name="connsiteX55" fmla="*/ 5514974 w 6102349"/>
              <a:gd name="connsiteY55" fmla="*/ 1 h 6859588"/>
              <a:gd name="connsiteX56" fmla="*/ 5514974 w 6102349"/>
              <a:gd name="connsiteY56" fmla="*/ 782638 h 6859588"/>
              <a:gd name="connsiteX57" fmla="*/ 5610224 w 6102349"/>
              <a:gd name="connsiteY57" fmla="*/ 782638 h 6859588"/>
              <a:gd name="connsiteX58" fmla="*/ 5610224 w 6102349"/>
              <a:gd name="connsiteY58" fmla="*/ 441326 h 6859588"/>
              <a:gd name="connsiteX59" fmla="*/ 6095999 w 6102349"/>
              <a:gd name="connsiteY59" fmla="*/ 441326 h 6859588"/>
              <a:gd name="connsiteX60" fmla="*/ 6095999 w 6102349"/>
              <a:gd name="connsiteY60" fmla="*/ 1096059 h 6859588"/>
              <a:gd name="connsiteX61" fmla="*/ 6095508 w 6102349"/>
              <a:gd name="connsiteY61" fmla="*/ 1089504 h 6859588"/>
              <a:gd name="connsiteX62" fmla="*/ 5939450 w 6102349"/>
              <a:gd name="connsiteY62" fmla="*/ 969962 h 6859588"/>
              <a:gd name="connsiteX63" fmla="*/ 5677089 w 6102349"/>
              <a:gd name="connsiteY63" fmla="*/ 969962 h 6859588"/>
              <a:gd name="connsiteX64" fmla="*/ 5514974 w 6102349"/>
              <a:gd name="connsiteY64" fmla="*/ 1180924 h 6859588"/>
              <a:gd name="connsiteX65" fmla="*/ 5514974 w 6102349"/>
              <a:gd name="connsiteY65" fmla="*/ 1566260 h 6859588"/>
              <a:gd name="connsiteX66" fmla="*/ 5677089 w 6102349"/>
              <a:gd name="connsiteY66" fmla="*/ 1778000 h 6859588"/>
              <a:gd name="connsiteX67" fmla="*/ 5939450 w 6102349"/>
              <a:gd name="connsiteY67" fmla="*/ 1778000 h 6859588"/>
              <a:gd name="connsiteX68" fmla="*/ 6073176 w 6102349"/>
              <a:gd name="connsiteY68" fmla="*/ 1724676 h 6859588"/>
              <a:gd name="connsiteX69" fmla="*/ 6095999 w 6102349"/>
              <a:gd name="connsiteY69" fmla="*/ 1659880 h 6859588"/>
              <a:gd name="connsiteX70" fmla="*/ 6095999 w 6102349"/>
              <a:gd name="connsiteY70" fmla="*/ 2030413 h 6859588"/>
              <a:gd name="connsiteX71" fmla="*/ 6007099 w 6102349"/>
              <a:gd name="connsiteY71" fmla="*/ 2030413 h 6859588"/>
              <a:gd name="connsiteX72" fmla="*/ 6007099 w 6102349"/>
              <a:gd name="connsiteY72" fmla="*/ 2673351 h 6859588"/>
              <a:gd name="connsiteX73" fmla="*/ 5848349 w 6102349"/>
              <a:gd name="connsiteY73" fmla="*/ 2673351 h 6859588"/>
              <a:gd name="connsiteX74" fmla="*/ 5848349 w 6102349"/>
              <a:gd name="connsiteY74" fmla="*/ 2101851 h 6859588"/>
              <a:gd name="connsiteX75" fmla="*/ 5753099 w 6102349"/>
              <a:gd name="connsiteY75" fmla="*/ 2101851 h 6859588"/>
              <a:gd name="connsiteX76" fmla="*/ 5753099 w 6102349"/>
              <a:gd name="connsiteY76" fmla="*/ 2673351 h 6859588"/>
              <a:gd name="connsiteX77" fmla="*/ 5610224 w 6102349"/>
              <a:gd name="connsiteY77" fmla="*/ 2673351 h 6859588"/>
              <a:gd name="connsiteX78" fmla="*/ 5610224 w 6102349"/>
              <a:gd name="connsiteY78" fmla="*/ 2030413 h 6859588"/>
              <a:gd name="connsiteX79" fmla="*/ 5514974 w 6102349"/>
              <a:gd name="connsiteY79" fmla="*/ 2030413 h 6859588"/>
              <a:gd name="connsiteX80" fmla="*/ 5514974 w 6102349"/>
              <a:gd name="connsiteY80" fmla="*/ 2773363 h 6859588"/>
              <a:gd name="connsiteX81" fmla="*/ 6095999 w 6102349"/>
              <a:gd name="connsiteY81" fmla="*/ 2773363 h 6859588"/>
              <a:gd name="connsiteX82" fmla="*/ 6095999 w 6102349"/>
              <a:gd name="connsiteY82" fmla="*/ 3025775 h 6859588"/>
              <a:gd name="connsiteX83" fmla="*/ 6083971 w 6102349"/>
              <a:gd name="connsiteY83" fmla="*/ 3025775 h 6859588"/>
              <a:gd name="connsiteX84" fmla="*/ 5753840 w 6102349"/>
              <a:gd name="connsiteY84" fmla="*/ 3025775 h 6859588"/>
              <a:gd name="connsiteX85" fmla="*/ 5753840 w 6102349"/>
              <a:gd name="connsiteY85" fmla="*/ 3433852 h 6859588"/>
              <a:gd name="connsiteX86" fmla="*/ 5848603 w 6102349"/>
              <a:gd name="connsiteY86" fmla="*/ 3433852 h 6859588"/>
              <a:gd name="connsiteX87" fmla="*/ 5848603 w 6102349"/>
              <a:gd name="connsiteY87" fmla="*/ 3126237 h 6859588"/>
              <a:gd name="connsiteX88" fmla="*/ 6007586 w 6102349"/>
              <a:gd name="connsiteY88" fmla="*/ 3126237 h 6859588"/>
              <a:gd name="connsiteX89" fmla="*/ 6007586 w 6102349"/>
              <a:gd name="connsiteY89" fmla="*/ 3656582 h 6859588"/>
              <a:gd name="connsiteX90" fmla="*/ 5953547 w 6102349"/>
              <a:gd name="connsiteY90" fmla="*/ 3709538 h 6859588"/>
              <a:gd name="connsiteX91" fmla="*/ 5659860 w 6102349"/>
              <a:gd name="connsiteY91" fmla="*/ 3709538 h 6859588"/>
              <a:gd name="connsiteX92" fmla="*/ 5609737 w 6102349"/>
              <a:gd name="connsiteY92" fmla="*/ 3656582 h 6859588"/>
              <a:gd name="connsiteX93" fmla="*/ 5609737 w 6102349"/>
              <a:gd name="connsiteY93" fmla="*/ 3064714 h 6859588"/>
              <a:gd name="connsiteX94" fmla="*/ 5514974 w 6102349"/>
              <a:gd name="connsiteY94" fmla="*/ 3064714 h 6859588"/>
              <a:gd name="connsiteX95" fmla="*/ 5514974 w 6102349"/>
              <a:gd name="connsiteY95" fmla="*/ 3618422 h 6859588"/>
              <a:gd name="connsiteX96" fmla="*/ 5684138 w 6102349"/>
              <a:gd name="connsiteY96" fmla="*/ 3810000 h 6859588"/>
              <a:gd name="connsiteX97" fmla="*/ 5939450 w 6102349"/>
              <a:gd name="connsiteY97" fmla="*/ 3810000 h 6859588"/>
              <a:gd name="connsiteX98" fmla="*/ 6072295 w 6102349"/>
              <a:gd name="connsiteY98" fmla="*/ 3757044 h 6859588"/>
              <a:gd name="connsiteX99" fmla="*/ 6095999 w 6102349"/>
              <a:gd name="connsiteY99" fmla="*/ 3691538 h 6859588"/>
              <a:gd name="connsiteX100" fmla="*/ 6095999 w 6102349"/>
              <a:gd name="connsiteY100" fmla="*/ 4183432 h 6859588"/>
              <a:gd name="connsiteX101" fmla="*/ 6095839 w 6102349"/>
              <a:gd name="connsiteY101" fmla="*/ 4181157 h 6859588"/>
              <a:gd name="connsiteX102" fmla="*/ 5939450 w 6102349"/>
              <a:gd name="connsiteY102" fmla="*/ 4062413 h 6859588"/>
              <a:gd name="connsiteX103" fmla="*/ 5514974 w 6102349"/>
              <a:gd name="connsiteY103" fmla="*/ 4062413 h 6859588"/>
              <a:gd name="connsiteX104" fmla="*/ 5514974 w 6102349"/>
              <a:gd name="connsiteY104" fmla="*/ 4165332 h 6859588"/>
              <a:gd name="connsiteX105" fmla="*/ 5957463 w 6102349"/>
              <a:gd name="connsiteY105" fmla="*/ 4165332 h 6859588"/>
              <a:gd name="connsiteX106" fmla="*/ 6007586 w 6102349"/>
              <a:gd name="connsiteY106" fmla="*/ 4216012 h 6859588"/>
              <a:gd name="connsiteX107" fmla="*/ 6007586 w 6102349"/>
              <a:gd name="connsiteY107" fmla="*/ 4700198 h 6859588"/>
              <a:gd name="connsiteX108" fmla="*/ 5957463 w 6102349"/>
              <a:gd name="connsiteY108" fmla="*/ 4753996 h 6859588"/>
              <a:gd name="connsiteX109" fmla="*/ 5514974 w 6102349"/>
              <a:gd name="connsiteY109" fmla="*/ 4753996 h 6859588"/>
              <a:gd name="connsiteX110" fmla="*/ 5514974 w 6102349"/>
              <a:gd name="connsiteY110" fmla="*/ 4854576 h 6859588"/>
              <a:gd name="connsiteX111" fmla="*/ 5939450 w 6102349"/>
              <a:gd name="connsiteY111" fmla="*/ 4854576 h 6859588"/>
              <a:gd name="connsiteX112" fmla="*/ 6095619 w 6102349"/>
              <a:gd name="connsiteY112" fmla="*/ 4731556 h 6859588"/>
              <a:gd name="connsiteX113" fmla="*/ 6095999 w 6102349"/>
              <a:gd name="connsiteY113" fmla="*/ 4726568 h 6859588"/>
              <a:gd name="connsiteX114" fmla="*/ 6095999 w 6102349"/>
              <a:gd name="connsiteY114" fmla="*/ 5106988 h 6859588"/>
              <a:gd name="connsiteX115" fmla="*/ 6007099 w 6102349"/>
              <a:gd name="connsiteY115" fmla="*/ 5106988 h 6859588"/>
              <a:gd name="connsiteX116" fmla="*/ 6007099 w 6102349"/>
              <a:gd name="connsiteY116" fmla="*/ 5749926 h 6859588"/>
              <a:gd name="connsiteX117" fmla="*/ 5848349 w 6102349"/>
              <a:gd name="connsiteY117" fmla="*/ 5749926 h 6859588"/>
              <a:gd name="connsiteX118" fmla="*/ 5848349 w 6102349"/>
              <a:gd name="connsiteY118" fmla="*/ 5178426 h 6859588"/>
              <a:gd name="connsiteX119" fmla="*/ 5753099 w 6102349"/>
              <a:gd name="connsiteY119" fmla="*/ 5178426 h 6859588"/>
              <a:gd name="connsiteX120" fmla="*/ 5753099 w 6102349"/>
              <a:gd name="connsiteY120" fmla="*/ 5749926 h 6859588"/>
              <a:gd name="connsiteX121" fmla="*/ 5610224 w 6102349"/>
              <a:gd name="connsiteY121" fmla="*/ 5749926 h 6859588"/>
              <a:gd name="connsiteX122" fmla="*/ 5610224 w 6102349"/>
              <a:gd name="connsiteY122" fmla="*/ 5106988 h 6859588"/>
              <a:gd name="connsiteX123" fmla="*/ 5514974 w 6102349"/>
              <a:gd name="connsiteY123" fmla="*/ 5106988 h 6859588"/>
              <a:gd name="connsiteX124" fmla="*/ 5514974 w 6102349"/>
              <a:gd name="connsiteY124" fmla="*/ 5849938 h 6859588"/>
              <a:gd name="connsiteX125" fmla="*/ 6095999 w 6102349"/>
              <a:gd name="connsiteY125" fmla="*/ 5849938 h 6859588"/>
              <a:gd name="connsiteX126" fmla="*/ 6095999 w 6102349"/>
              <a:gd name="connsiteY126" fmla="*/ 6756699 h 6859588"/>
              <a:gd name="connsiteX127" fmla="*/ 6042376 w 6102349"/>
              <a:gd name="connsiteY127" fmla="*/ 6756699 h 6859588"/>
              <a:gd name="connsiteX128" fmla="*/ 5920654 w 6102349"/>
              <a:gd name="connsiteY128" fmla="*/ 6756699 h 6859588"/>
              <a:gd name="connsiteX129" fmla="*/ 5920654 w 6102349"/>
              <a:gd name="connsiteY129" fmla="*/ 6264858 h 6859588"/>
              <a:gd name="connsiteX130" fmla="*/ 5753840 w 6102349"/>
              <a:gd name="connsiteY130" fmla="*/ 6080125 h 6859588"/>
              <a:gd name="connsiteX131" fmla="*/ 5688054 w 6102349"/>
              <a:gd name="connsiteY131" fmla="*/ 6080125 h 6859588"/>
              <a:gd name="connsiteX132" fmla="*/ 5514974 w 6102349"/>
              <a:gd name="connsiteY132" fmla="*/ 6264858 h 6859588"/>
              <a:gd name="connsiteX133" fmla="*/ 5514974 w 6102349"/>
              <a:gd name="connsiteY133" fmla="*/ 6850296 h 6859588"/>
              <a:gd name="connsiteX134" fmla="*/ 5514974 w 6102349"/>
              <a:gd name="connsiteY134" fmla="*/ 6858000 h 6859588"/>
              <a:gd name="connsiteX135" fmla="*/ 0 w 6102349"/>
              <a:gd name="connsiteY135" fmla="*/ 6858000 h 6859588"/>
              <a:gd name="connsiteX136" fmla="*/ 5514974 w 6102349"/>
              <a:gd name="connsiteY136" fmla="*/ 0 h 6859588"/>
              <a:gd name="connsiteX137" fmla="*/ 5610224 w 6102349"/>
              <a:gd name="connsiteY137" fmla="*/ 0 h 6859588"/>
              <a:gd name="connsiteX138" fmla="*/ 5610224 w 6102349"/>
              <a:gd name="connsiteY138" fmla="*/ 1 h 6859588"/>
              <a:gd name="connsiteX139" fmla="*/ 5514974 w 6102349"/>
              <a:gd name="connsiteY139" fmla="*/ 1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102349" h="6859588">
                <a:moveTo>
                  <a:pt x="6095999" y="6756699"/>
                </a:moveTo>
                <a:lnTo>
                  <a:pt x="6102349" y="6756699"/>
                </a:lnTo>
                <a:cubicBezTo>
                  <a:pt x="6102349" y="6756699"/>
                  <a:pt x="6102349" y="6756699"/>
                  <a:pt x="6102349" y="6859588"/>
                </a:cubicBezTo>
                <a:cubicBezTo>
                  <a:pt x="6102349" y="6859588"/>
                  <a:pt x="6102349" y="6859588"/>
                  <a:pt x="5514974" y="6859588"/>
                </a:cubicBezTo>
                <a:cubicBezTo>
                  <a:pt x="5514974" y="6859588"/>
                  <a:pt x="5514974" y="6859588"/>
                  <a:pt x="5514974" y="6858427"/>
                </a:cubicBezTo>
                <a:lnTo>
                  <a:pt x="5514974" y="6858000"/>
                </a:lnTo>
                <a:lnTo>
                  <a:pt x="6095999" y="6858000"/>
                </a:lnTo>
                <a:close/>
                <a:moveTo>
                  <a:pt x="5660044" y="6184900"/>
                </a:moveTo>
                <a:lnTo>
                  <a:pt x="5777982" y="6184900"/>
                </a:lnTo>
                <a:cubicBezTo>
                  <a:pt x="5802811" y="6184900"/>
                  <a:pt x="5824536" y="6212046"/>
                  <a:pt x="5824536" y="6238416"/>
                </a:cubicBezTo>
                <a:cubicBezTo>
                  <a:pt x="5824536" y="6758065"/>
                  <a:pt x="5824536" y="6758065"/>
                  <a:pt x="5824536" y="6758065"/>
                </a:cubicBezTo>
                <a:cubicBezTo>
                  <a:pt x="5610386" y="6758065"/>
                  <a:pt x="5610386" y="6758065"/>
                  <a:pt x="5610386" y="6758065"/>
                </a:cubicBezTo>
                <a:cubicBezTo>
                  <a:pt x="5610386" y="6238416"/>
                  <a:pt x="5610386" y="6238416"/>
                  <a:pt x="5610386" y="6238416"/>
                </a:cubicBezTo>
                <a:cubicBezTo>
                  <a:pt x="5610386" y="6212046"/>
                  <a:pt x="5632887" y="6184900"/>
                  <a:pt x="5660044" y="6184900"/>
                </a:cubicBezTo>
                <a:close/>
                <a:moveTo>
                  <a:pt x="6095999" y="5106988"/>
                </a:moveTo>
                <a:lnTo>
                  <a:pt x="6102349" y="5106988"/>
                </a:lnTo>
                <a:lnTo>
                  <a:pt x="6102349" y="5849938"/>
                </a:lnTo>
                <a:lnTo>
                  <a:pt x="6095999" y="5849938"/>
                </a:lnTo>
                <a:close/>
                <a:moveTo>
                  <a:pt x="6095999" y="4183432"/>
                </a:moveTo>
                <a:lnTo>
                  <a:pt x="6102349" y="4273709"/>
                </a:lnTo>
                <a:lnTo>
                  <a:pt x="6102349" y="4643281"/>
                </a:lnTo>
                <a:lnTo>
                  <a:pt x="6095999" y="4726568"/>
                </a:lnTo>
                <a:close/>
                <a:moveTo>
                  <a:pt x="6095999" y="3025775"/>
                </a:moveTo>
                <a:lnTo>
                  <a:pt x="6096904" y="3025775"/>
                </a:lnTo>
                <a:cubicBezTo>
                  <a:pt x="6102349" y="3025775"/>
                  <a:pt x="6102349" y="3025775"/>
                  <a:pt x="6102349" y="3025775"/>
                </a:cubicBezTo>
                <a:lnTo>
                  <a:pt x="6102349" y="3598953"/>
                </a:lnTo>
                <a:cubicBezTo>
                  <a:pt x="6102349" y="3633997"/>
                  <a:pt x="6100734" y="3664710"/>
                  <a:pt x="6096169" y="3691067"/>
                </a:cubicBezTo>
                <a:lnTo>
                  <a:pt x="6095999" y="3691538"/>
                </a:lnTo>
                <a:close/>
                <a:moveTo>
                  <a:pt x="6095999" y="2030413"/>
                </a:moveTo>
                <a:lnTo>
                  <a:pt x="6102349" y="2030413"/>
                </a:lnTo>
                <a:lnTo>
                  <a:pt x="6102349" y="2773363"/>
                </a:lnTo>
                <a:lnTo>
                  <a:pt x="6095999" y="2773363"/>
                </a:lnTo>
                <a:close/>
                <a:moveTo>
                  <a:pt x="6095999" y="1096059"/>
                </a:moveTo>
                <a:lnTo>
                  <a:pt x="6102349" y="1180924"/>
                </a:lnTo>
                <a:lnTo>
                  <a:pt x="6102349" y="1566260"/>
                </a:lnTo>
                <a:cubicBezTo>
                  <a:pt x="6102349" y="1601291"/>
                  <a:pt x="6100881" y="1632040"/>
                  <a:pt x="6096500" y="1658459"/>
                </a:cubicBezTo>
                <a:lnTo>
                  <a:pt x="6095999" y="1659880"/>
                </a:lnTo>
                <a:close/>
                <a:moveTo>
                  <a:pt x="5664130" y="1069975"/>
                </a:moveTo>
                <a:cubicBezTo>
                  <a:pt x="5664130" y="1069975"/>
                  <a:pt x="5664130" y="1069975"/>
                  <a:pt x="5953193" y="1069975"/>
                </a:cubicBezTo>
                <a:cubicBezTo>
                  <a:pt x="5980537" y="1069975"/>
                  <a:pt x="6007099" y="1097293"/>
                  <a:pt x="6007099" y="1123830"/>
                </a:cubicBezTo>
                <a:cubicBezTo>
                  <a:pt x="6007099" y="1123830"/>
                  <a:pt x="6007099" y="1123830"/>
                  <a:pt x="6007099" y="1624914"/>
                </a:cubicBezTo>
                <a:cubicBezTo>
                  <a:pt x="6007099" y="1655353"/>
                  <a:pt x="5980537" y="1677988"/>
                  <a:pt x="5953193" y="1677988"/>
                </a:cubicBezTo>
                <a:cubicBezTo>
                  <a:pt x="5953193" y="1677988"/>
                  <a:pt x="5953193" y="1677988"/>
                  <a:pt x="5664130" y="1677988"/>
                </a:cubicBezTo>
                <a:cubicBezTo>
                  <a:pt x="5632880" y="1677988"/>
                  <a:pt x="5610224" y="1655353"/>
                  <a:pt x="5610224" y="1624914"/>
                </a:cubicBezTo>
                <a:lnTo>
                  <a:pt x="5610224" y="1123830"/>
                </a:lnTo>
                <a:cubicBezTo>
                  <a:pt x="5610224" y="1097293"/>
                  <a:pt x="5632880" y="1069975"/>
                  <a:pt x="5664130" y="1069975"/>
                </a:cubicBezTo>
                <a:close/>
                <a:moveTo>
                  <a:pt x="6095999" y="339725"/>
                </a:moveTo>
                <a:lnTo>
                  <a:pt x="6102349" y="339725"/>
                </a:lnTo>
                <a:lnTo>
                  <a:pt x="6102349" y="441326"/>
                </a:lnTo>
                <a:lnTo>
                  <a:pt x="6095999" y="441326"/>
                </a:lnTo>
                <a:close/>
                <a:moveTo>
                  <a:pt x="5610224" y="1"/>
                </a:moveTo>
                <a:lnTo>
                  <a:pt x="6095999" y="1"/>
                </a:lnTo>
                <a:lnTo>
                  <a:pt x="6095999" y="339725"/>
                </a:lnTo>
                <a:lnTo>
                  <a:pt x="5610224" y="339725"/>
                </a:lnTo>
                <a:close/>
                <a:moveTo>
                  <a:pt x="0" y="1"/>
                </a:moveTo>
                <a:lnTo>
                  <a:pt x="5514974" y="1"/>
                </a:lnTo>
                <a:lnTo>
                  <a:pt x="5514974" y="782638"/>
                </a:lnTo>
                <a:lnTo>
                  <a:pt x="5610224" y="782638"/>
                </a:lnTo>
                <a:lnTo>
                  <a:pt x="5610224" y="441326"/>
                </a:lnTo>
                <a:lnTo>
                  <a:pt x="6095999" y="441326"/>
                </a:lnTo>
                <a:lnTo>
                  <a:pt x="6095999" y="1096059"/>
                </a:lnTo>
                <a:lnTo>
                  <a:pt x="6095508" y="1089504"/>
                </a:lnTo>
                <a:cubicBezTo>
                  <a:pt x="6080714" y="1010685"/>
                  <a:pt x="6038716" y="969962"/>
                  <a:pt x="5939450" y="969962"/>
                </a:cubicBezTo>
                <a:cubicBezTo>
                  <a:pt x="5939450" y="969962"/>
                  <a:pt x="5939450" y="969962"/>
                  <a:pt x="5677089" y="969962"/>
                </a:cubicBezTo>
                <a:cubicBezTo>
                  <a:pt x="5543168" y="969962"/>
                  <a:pt x="5514974" y="1054035"/>
                  <a:pt x="5514974" y="1180924"/>
                </a:cubicBezTo>
                <a:cubicBezTo>
                  <a:pt x="5514974" y="1180924"/>
                  <a:pt x="5514974" y="1180924"/>
                  <a:pt x="5514974" y="1566260"/>
                </a:cubicBezTo>
                <a:cubicBezTo>
                  <a:pt x="5514974" y="1712610"/>
                  <a:pt x="5545517" y="1778000"/>
                  <a:pt x="5677089" y="1778000"/>
                </a:cubicBezTo>
                <a:cubicBezTo>
                  <a:pt x="5677089" y="1778000"/>
                  <a:pt x="5677089" y="1778000"/>
                  <a:pt x="5939450" y="1778000"/>
                </a:cubicBezTo>
                <a:cubicBezTo>
                  <a:pt x="6009152" y="1778000"/>
                  <a:pt x="6049877" y="1760096"/>
                  <a:pt x="6073176" y="1724676"/>
                </a:cubicBezTo>
                <a:lnTo>
                  <a:pt x="6095999" y="1659880"/>
                </a:lnTo>
                <a:lnTo>
                  <a:pt x="6095999" y="2030413"/>
                </a:lnTo>
                <a:lnTo>
                  <a:pt x="6007099" y="2030413"/>
                </a:lnTo>
                <a:lnTo>
                  <a:pt x="6007099" y="2673351"/>
                </a:lnTo>
                <a:lnTo>
                  <a:pt x="5848349" y="2673351"/>
                </a:lnTo>
                <a:lnTo>
                  <a:pt x="5848349" y="2101851"/>
                </a:lnTo>
                <a:lnTo>
                  <a:pt x="5753099" y="2101851"/>
                </a:lnTo>
                <a:lnTo>
                  <a:pt x="5753099" y="2673351"/>
                </a:lnTo>
                <a:lnTo>
                  <a:pt x="5610224" y="2673351"/>
                </a:lnTo>
                <a:lnTo>
                  <a:pt x="5610224" y="2030413"/>
                </a:lnTo>
                <a:lnTo>
                  <a:pt x="5514974" y="2030413"/>
                </a:lnTo>
                <a:lnTo>
                  <a:pt x="5514974" y="2773363"/>
                </a:lnTo>
                <a:lnTo>
                  <a:pt x="6095999" y="2773363"/>
                </a:lnTo>
                <a:lnTo>
                  <a:pt x="6095999" y="3025775"/>
                </a:lnTo>
                <a:lnTo>
                  <a:pt x="6083971" y="3025775"/>
                </a:lnTo>
                <a:cubicBezTo>
                  <a:pt x="6053340" y="3025775"/>
                  <a:pt x="5971658" y="3025775"/>
                  <a:pt x="5753840" y="3025775"/>
                </a:cubicBezTo>
                <a:cubicBezTo>
                  <a:pt x="5753840" y="3025775"/>
                  <a:pt x="5753840" y="3025775"/>
                  <a:pt x="5753840" y="3433852"/>
                </a:cubicBezTo>
                <a:cubicBezTo>
                  <a:pt x="5753840" y="3433852"/>
                  <a:pt x="5753840" y="3433852"/>
                  <a:pt x="5848603" y="3433852"/>
                </a:cubicBezTo>
                <a:cubicBezTo>
                  <a:pt x="5848603" y="3433852"/>
                  <a:pt x="5848603" y="3433852"/>
                  <a:pt x="5848603" y="3126237"/>
                </a:cubicBezTo>
                <a:cubicBezTo>
                  <a:pt x="5848603" y="3126237"/>
                  <a:pt x="5848603" y="3126237"/>
                  <a:pt x="6007586" y="3126237"/>
                </a:cubicBezTo>
                <a:cubicBezTo>
                  <a:pt x="6007586" y="3126237"/>
                  <a:pt x="6007586" y="3126237"/>
                  <a:pt x="6007586" y="3656582"/>
                </a:cubicBezTo>
                <a:cubicBezTo>
                  <a:pt x="6007586" y="3683060"/>
                  <a:pt x="5980958" y="3709538"/>
                  <a:pt x="5953547" y="3709538"/>
                </a:cubicBezTo>
                <a:cubicBezTo>
                  <a:pt x="5953547" y="3709538"/>
                  <a:pt x="5953547" y="3709538"/>
                  <a:pt x="5659860" y="3709538"/>
                </a:cubicBezTo>
                <a:cubicBezTo>
                  <a:pt x="5632449" y="3709538"/>
                  <a:pt x="5609737" y="3683060"/>
                  <a:pt x="5609737" y="3656582"/>
                </a:cubicBezTo>
                <a:cubicBezTo>
                  <a:pt x="5609737" y="3656582"/>
                  <a:pt x="5609737" y="3656582"/>
                  <a:pt x="5609737" y="3064714"/>
                </a:cubicBezTo>
                <a:cubicBezTo>
                  <a:pt x="5609737" y="3064714"/>
                  <a:pt x="5609737" y="3064714"/>
                  <a:pt x="5514974" y="3064714"/>
                </a:cubicBezTo>
                <a:cubicBezTo>
                  <a:pt x="5514974" y="3064714"/>
                  <a:pt x="5514974" y="3064714"/>
                  <a:pt x="5514974" y="3618422"/>
                </a:cubicBezTo>
                <a:cubicBezTo>
                  <a:pt x="5514974" y="3746919"/>
                  <a:pt x="5555699" y="3810000"/>
                  <a:pt x="5684138" y="3810000"/>
                </a:cubicBezTo>
                <a:cubicBezTo>
                  <a:pt x="5684138" y="3810000"/>
                  <a:pt x="5684138" y="3810000"/>
                  <a:pt x="5939450" y="3810000"/>
                </a:cubicBezTo>
                <a:cubicBezTo>
                  <a:pt x="6007978" y="3810000"/>
                  <a:pt x="6048702" y="3792283"/>
                  <a:pt x="6072295" y="3757044"/>
                </a:cubicBezTo>
                <a:lnTo>
                  <a:pt x="6095999" y="3691538"/>
                </a:lnTo>
                <a:lnTo>
                  <a:pt x="6095999" y="4183432"/>
                </a:lnTo>
                <a:lnTo>
                  <a:pt x="6095839" y="4181157"/>
                </a:lnTo>
                <a:cubicBezTo>
                  <a:pt x="6081595" y="4101885"/>
                  <a:pt x="6040479" y="4062413"/>
                  <a:pt x="5939450" y="4062413"/>
                </a:cubicBezTo>
                <a:cubicBezTo>
                  <a:pt x="5939450" y="4062413"/>
                  <a:pt x="5939450" y="4062413"/>
                  <a:pt x="5514974" y="4062413"/>
                </a:cubicBezTo>
                <a:cubicBezTo>
                  <a:pt x="5514974" y="4062413"/>
                  <a:pt x="5514974" y="4062413"/>
                  <a:pt x="5514974" y="4165332"/>
                </a:cubicBezTo>
                <a:cubicBezTo>
                  <a:pt x="5514974" y="4165332"/>
                  <a:pt x="5514974" y="4165332"/>
                  <a:pt x="5957463" y="4165332"/>
                </a:cubicBezTo>
                <a:cubicBezTo>
                  <a:pt x="5984874" y="4165332"/>
                  <a:pt x="6007586" y="4185604"/>
                  <a:pt x="6007586" y="4216012"/>
                </a:cubicBezTo>
                <a:cubicBezTo>
                  <a:pt x="6007586" y="4216012"/>
                  <a:pt x="6007586" y="4216012"/>
                  <a:pt x="6007586" y="4700198"/>
                </a:cubicBezTo>
                <a:cubicBezTo>
                  <a:pt x="6007586" y="4730606"/>
                  <a:pt x="5984874" y="4753996"/>
                  <a:pt x="5957463" y="4753996"/>
                </a:cubicBezTo>
                <a:cubicBezTo>
                  <a:pt x="5957463" y="4753996"/>
                  <a:pt x="5957463" y="4753996"/>
                  <a:pt x="5514974" y="4753996"/>
                </a:cubicBezTo>
                <a:cubicBezTo>
                  <a:pt x="5514974" y="4753996"/>
                  <a:pt x="5514974" y="4753996"/>
                  <a:pt x="5514974" y="4854576"/>
                </a:cubicBezTo>
                <a:cubicBezTo>
                  <a:pt x="5514974" y="4854576"/>
                  <a:pt x="5514974" y="4854576"/>
                  <a:pt x="5939450" y="4854576"/>
                </a:cubicBezTo>
                <a:cubicBezTo>
                  <a:pt x="6039304" y="4854576"/>
                  <a:pt x="6081008" y="4809403"/>
                  <a:pt x="6095619" y="4731556"/>
                </a:cubicBezTo>
                <a:lnTo>
                  <a:pt x="6095999" y="4726568"/>
                </a:lnTo>
                <a:lnTo>
                  <a:pt x="6095999" y="5106988"/>
                </a:lnTo>
                <a:lnTo>
                  <a:pt x="6007099" y="5106988"/>
                </a:lnTo>
                <a:lnTo>
                  <a:pt x="6007099" y="5749926"/>
                </a:lnTo>
                <a:lnTo>
                  <a:pt x="5848349" y="5749926"/>
                </a:lnTo>
                <a:lnTo>
                  <a:pt x="5848349" y="5178426"/>
                </a:lnTo>
                <a:lnTo>
                  <a:pt x="5753099" y="5178426"/>
                </a:lnTo>
                <a:lnTo>
                  <a:pt x="5753099" y="5749926"/>
                </a:lnTo>
                <a:lnTo>
                  <a:pt x="5610224" y="5749926"/>
                </a:lnTo>
                <a:lnTo>
                  <a:pt x="5610224" y="5106988"/>
                </a:lnTo>
                <a:lnTo>
                  <a:pt x="5514974" y="5106988"/>
                </a:lnTo>
                <a:lnTo>
                  <a:pt x="5514974" y="5849938"/>
                </a:lnTo>
                <a:lnTo>
                  <a:pt x="6095999" y="5849938"/>
                </a:lnTo>
                <a:lnTo>
                  <a:pt x="6095999" y="6756699"/>
                </a:lnTo>
                <a:lnTo>
                  <a:pt x="6042376" y="6756699"/>
                </a:lnTo>
                <a:cubicBezTo>
                  <a:pt x="5920654" y="6756699"/>
                  <a:pt x="5920654" y="6756699"/>
                  <a:pt x="5920654" y="6756699"/>
                </a:cubicBezTo>
                <a:cubicBezTo>
                  <a:pt x="5920654" y="6264858"/>
                  <a:pt x="5920654" y="6264858"/>
                  <a:pt x="5920654" y="6264858"/>
                </a:cubicBezTo>
                <a:cubicBezTo>
                  <a:pt x="5920654" y="6146379"/>
                  <a:pt x="5876797" y="6080125"/>
                  <a:pt x="5753840" y="6080125"/>
                </a:cubicBezTo>
                <a:cubicBezTo>
                  <a:pt x="5688054" y="6080125"/>
                  <a:pt x="5688054" y="6080125"/>
                  <a:pt x="5688054" y="6080125"/>
                </a:cubicBezTo>
                <a:cubicBezTo>
                  <a:pt x="5567446" y="6080125"/>
                  <a:pt x="5514974" y="6146379"/>
                  <a:pt x="5514974" y="6264858"/>
                </a:cubicBezTo>
                <a:cubicBezTo>
                  <a:pt x="5514974" y="6710906"/>
                  <a:pt x="5514974" y="6822418"/>
                  <a:pt x="5514974" y="6850296"/>
                </a:cubicBezTo>
                <a:lnTo>
                  <a:pt x="5514974" y="6858000"/>
                </a:lnTo>
                <a:lnTo>
                  <a:pt x="0" y="6858000"/>
                </a:lnTo>
                <a:close/>
                <a:moveTo>
                  <a:pt x="5514974" y="0"/>
                </a:moveTo>
                <a:lnTo>
                  <a:pt x="5610224" y="0"/>
                </a:lnTo>
                <a:lnTo>
                  <a:pt x="5610224" y="1"/>
                </a:lnTo>
                <a:lnTo>
                  <a:pt x="5514974" y="1"/>
                </a:lnTo>
                <a:close/>
              </a:path>
            </a:pathLst>
          </a:custGeom>
          <a:solidFill>
            <a:schemeClr val="tx2"/>
          </a:solidFill>
          <a:ln>
            <a:noFill/>
          </a:ln>
        </p:spPr>
        <p:txBody>
          <a:bodyPr wrap="square" anchor="ctr">
            <a:noAutofit/>
          </a:bodyPr>
          <a:lstStyle>
            <a:lvl1pPr algn="ctr">
              <a:defRPr sz="1600">
                <a:solidFill>
                  <a:schemeClr val="bg1"/>
                </a:solidFill>
              </a:defRPr>
            </a:lvl1pPr>
          </a:lstStyle>
          <a:p>
            <a:endParaRPr lang="fr-FR"/>
          </a:p>
        </p:txBody>
      </p:sp>
      <p:pic>
        <p:nvPicPr>
          <p:cNvPr id="14" name="Imag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6334" y="572582"/>
            <a:ext cx="1223332" cy="1259496"/>
          </a:xfrm>
          <a:prstGeom prst="rect">
            <a:avLst/>
          </a:prstGeom>
        </p:spPr>
      </p:pic>
      <p:sp>
        <p:nvSpPr>
          <p:cNvPr id="2" name="ZoneTexte 1"/>
          <p:cNvSpPr txBox="1"/>
          <p:nvPr userDrawn="1"/>
        </p:nvSpPr>
        <p:spPr>
          <a:xfrm>
            <a:off x="274834" y="3828014"/>
            <a:ext cx="5038878" cy="584775"/>
          </a:xfrm>
          <a:prstGeom prst="rect">
            <a:avLst/>
          </a:prstGeom>
          <a:noFill/>
        </p:spPr>
        <p:txBody>
          <a:bodyPr wrap="square" rtlCol="0">
            <a:spAutoFit/>
          </a:bodyPr>
          <a:lstStyle/>
          <a:p>
            <a:r>
              <a:rPr lang="fr-FR" sz="1600" b="0">
                <a:latin typeface="+mj-lt"/>
              </a:rPr>
              <a:t>Tarifs, équipements </a:t>
            </a:r>
            <a:br>
              <a:rPr lang="fr-FR" sz="1600" b="0">
                <a:latin typeface="+mj-lt"/>
              </a:rPr>
            </a:br>
            <a:r>
              <a:rPr lang="fr-FR" sz="1600" b="0">
                <a:latin typeface="+mj-lt"/>
              </a:rPr>
              <a:t>et caractéristiques techniques</a:t>
            </a:r>
            <a:endParaRPr lang="fr-FR" sz="1600">
              <a:latin typeface="+mj-lt"/>
            </a:endParaRPr>
          </a:p>
        </p:txBody>
      </p:sp>
      <p:sp>
        <p:nvSpPr>
          <p:cNvPr id="4" name="Espace réservé du texte 3"/>
          <p:cNvSpPr>
            <a:spLocks noGrp="1"/>
          </p:cNvSpPr>
          <p:nvPr>
            <p:ph type="body" sz="quarter" idx="15" hasCustomPrompt="1"/>
          </p:nvPr>
        </p:nvSpPr>
        <p:spPr>
          <a:xfrm>
            <a:off x="274834" y="3084490"/>
            <a:ext cx="5529066" cy="478383"/>
          </a:xfrm>
          <a:prstGeom prst="rect">
            <a:avLst/>
          </a:prstGeom>
        </p:spPr>
        <p:txBody>
          <a:bodyPr>
            <a:noAutofit/>
          </a:bodyPr>
          <a:lstStyle>
            <a:lvl1pPr marL="0" indent="0">
              <a:buNone/>
              <a:defRPr sz="3400" b="1" baseline="0"/>
            </a:lvl1pPr>
          </a:lstStyle>
          <a:p>
            <a:pPr lvl="0"/>
            <a:r>
              <a:rPr lang="fr-FR"/>
              <a:t>NOM DU VÉHICULE</a:t>
            </a:r>
          </a:p>
        </p:txBody>
      </p:sp>
    </p:spTree>
    <p:extLst>
      <p:ext uri="{BB962C8B-B14F-4D97-AF65-F5344CB8AC3E}">
        <p14:creationId xmlns:p14="http://schemas.microsoft.com/office/powerpoint/2010/main" val="1548336100"/>
      </p:ext>
    </p:extLst>
  </p:cSld>
  <p:clrMapOvr>
    <a:masterClrMapping/>
  </p:clrMapOvr>
  <p:transition spd="slow">
    <p:cover dir="r"/>
  </p:transition>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1207">
          <p15:clr>
            <a:srgbClr val="FBAE40"/>
          </p15:clr>
        </p15:guide>
        <p15:guide id="14" orient="horz" pos="3113">
          <p15:clr>
            <a:srgbClr val="FBAE40"/>
          </p15:clr>
        </p15:guide>
        <p15:guide id="15" pos="3341">
          <p15:clr>
            <a:srgbClr val="FBAE40"/>
          </p15:clr>
        </p15:guide>
        <p15:guide id="16" pos="433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INTES 3X3">
    <p:spTree>
      <p:nvGrpSpPr>
        <p:cNvPr id="1" name=""/>
        <p:cNvGrpSpPr/>
        <p:nvPr/>
      </p:nvGrpSpPr>
      <p:grpSpPr>
        <a:xfrm>
          <a:off x="0" y="0"/>
          <a:ext cx="0" cy="0"/>
          <a:chOff x="0" y="0"/>
          <a:chExt cx="0" cy="0"/>
        </a:xfrm>
      </p:grpSpPr>
      <p:sp>
        <p:nvSpPr>
          <p:cNvPr id="7" name="Espace réservé pour une image  5"/>
          <p:cNvSpPr>
            <a:spLocks noGrp="1"/>
          </p:cNvSpPr>
          <p:nvPr>
            <p:ph type="pic" sz="quarter" idx="14"/>
          </p:nvPr>
        </p:nvSpPr>
        <p:spPr>
          <a:xfrm>
            <a:off x="1986041" y="990600"/>
            <a:ext cx="2362200" cy="1308100"/>
          </a:xfrm>
          <a:prstGeom prst="rect">
            <a:avLst/>
          </a:prstGeom>
        </p:spPr>
        <p:txBody>
          <a:bodyPr/>
          <a:lstStyle/>
          <a:p>
            <a:endParaRPr lang="fr-FR"/>
          </a:p>
        </p:txBody>
      </p:sp>
      <p:sp>
        <p:nvSpPr>
          <p:cNvPr id="8" name="Espace réservé pour une image  5"/>
          <p:cNvSpPr>
            <a:spLocks noGrp="1"/>
          </p:cNvSpPr>
          <p:nvPr>
            <p:ph type="pic" sz="quarter" idx="15"/>
          </p:nvPr>
        </p:nvSpPr>
        <p:spPr>
          <a:xfrm>
            <a:off x="4889050" y="990600"/>
            <a:ext cx="2362200" cy="1308100"/>
          </a:xfrm>
          <a:prstGeom prst="rect">
            <a:avLst/>
          </a:prstGeom>
        </p:spPr>
        <p:txBody>
          <a:bodyPr/>
          <a:lstStyle/>
          <a:p>
            <a:endParaRPr lang="fr-FR"/>
          </a:p>
        </p:txBody>
      </p:sp>
      <p:sp>
        <p:nvSpPr>
          <p:cNvPr id="9" name="Espace réservé pour une image  5"/>
          <p:cNvSpPr>
            <a:spLocks noGrp="1"/>
          </p:cNvSpPr>
          <p:nvPr>
            <p:ph type="pic" sz="quarter" idx="16"/>
          </p:nvPr>
        </p:nvSpPr>
        <p:spPr>
          <a:xfrm>
            <a:off x="1986041" y="2961944"/>
            <a:ext cx="2362200" cy="1308100"/>
          </a:xfrm>
          <a:prstGeom prst="rect">
            <a:avLst/>
          </a:prstGeom>
        </p:spPr>
        <p:txBody>
          <a:bodyPr/>
          <a:lstStyle/>
          <a:p>
            <a:endParaRPr lang="fr-FR"/>
          </a:p>
        </p:txBody>
      </p:sp>
      <p:sp>
        <p:nvSpPr>
          <p:cNvPr id="10" name="Espace réservé pour une image  5"/>
          <p:cNvSpPr>
            <a:spLocks noGrp="1"/>
          </p:cNvSpPr>
          <p:nvPr>
            <p:ph type="pic" sz="quarter" idx="17"/>
          </p:nvPr>
        </p:nvSpPr>
        <p:spPr>
          <a:xfrm>
            <a:off x="4889050" y="2961944"/>
            <a:ext cx="2362200" cy="1308100"/>
          </a:xfrm>
          <a:prstGeom prst="rect">
            <a:avLst/>
          </a:prstGeom>
        </p:spPr>
        <p:txBody>
          <a:bodyPr/>
          <a:lstStyle/>
          <a:p>
            <a:endParaRPr lang="fr-FR"/>
          </a:p>
        </p:txBody>
      </p:sp>
      <p:sp>
        <p:nvSpPr>
          <p:cNvPr id="11" name="Espace réservé pour une image  5"/>
          <p:cNvSpPr>
            <a:spLocks noGrp="1"/>
          </p:cNvSpPr>
          <p:nvPr>
            <p:ph type="pic" sz="quarter" idx="18"/>
          </p:nvPr>
        </p:nvSpPr>
        <p:spPr>
          <a:xfrm>
            <a:off x="7795233" y="990600"/>
            <a:ext cx="2362200" cy="1308100"/>
          </a:xfrm>
          <a:prstGeom prst="rect">
            <a:avLst/>
          </a:prstGeom>
        </p:spPr>
        <p:txBody>
          <a:bodyPr/>
          <a:lstStyle/>
          <a:p>
            <a:endParaRPr lang="fr-FR"/>
          </a:p>
        </p:txBody>
      </p:sp>
      <p:sp>
        <p:nvSpPr>
          <p:cNvPr id="12" name="Espace réservé pour une image  5"/>
          <p:cNvSpPr>
            <a:spLocks noGrp="1"/>
          </p:cNvSpPr>
          <p:nvPr>
            <p:ph type="pic" sz="quarter" idx="19"/>
          </p:nvPr>
        </p:nvSpPr>
        <p:spPr>
          <a:xfrm>
            <a:off x="1986041" y="4933288"/>
            <a:ext cx="2362200" cy="1308100"/>
          </a:xfrm>
          <a:prstGeom prst="rect">
            <a:avLst/>
          </a:prstGeom>
        </p:spPr>
        <p:txBody>
          <a:bodyPr/>
          <a:lstStyle/>
          <a:p>
            <a:endParaRPr lang="fr-FR"/>
          </a:p>
        </p:txBody>
      </p:sp>
      <p:sp>
        <p:nvSpPr>
          <p:cNvPr id="13" name="Espace réservé pour une image  5"/>
          <p:cNvSpPr>
            <a:spLocks noGrp="1"/>
          </p:cNvSpPr>
          <p:nvPr>
            <p:ph type="pic" sz="quarter" idx="20"/>
          </p:nvPr>
        </p:nvSpPr>
        <p:spPr>
          <a:xfrm>
            <a:off x="4889050" y="4933288"/>
            <a:ext cx="2362200" cy="1308100"/>
          </a:xfrm>
          <a:prstGeom prst="rect">
            <a:avLst/>
          </a:prstGeom>
        </p:spPr>
        <p:txBody>
          <a:bodyPr/>
          <a:lstStyle/>
          <a:p>
            <a:endParaRPr lang="fr-FR"/>
          </a:p>
        </p:txBody>
      </p:sp>
      <p:sp>
        <p:nvSpPr>
          <p:cNvPr id="34" name="Espace réservé du texte 4"/>
          <p:cNvSpPr>
            <a:spLocks noGrp="1"/>
          </p:cNvSpPr>
          <p:nvPr>
            <p:ph type="body" sz="quarter" idx="34" hasCustomPrompt="1"/>
          </p:nvPr>
        </p:nvSpPr>
        <p:spPr>
          <a:xfrm>
            <a:off x="2202373"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5" name="Espace réservé du texte 4"/>
          <p:cNvSpPr>
            <a:spLocks noGrp="1"/>
          </p:cNvSpPr>
          <p:nvPr>
            <p:ph type="body" sz="quarter" idx="35" hasCustomPrompt="1"/>
          </p:nvPr>
        </p:nvSpPr>
        <p:spPr>
          <a:xfrm>
            <a:off x="2071277"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6" name="Espace réservé du texte 4"/>
          <p:cNvSpPr>
            <a:spLocks noGrp="1"/>
          </p:cNvSpPr>
          <p:nvPr>
            <p:ph type="body" sz="quarter" idx="36" hasCustomPrompt="1"/>
          </p:nvPr>
        </p:nvSpPr>
        <p:spPr>
          <a:xfrm>
            <a:off x="5105382"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7" name="Espace réservé du texte 4"/>
          <p:cNvSpPr>
            <a:spLocks noGrp="1"/>
          </p:cNvSpPr>
          <p:nvPr>
            <p:ph type="body" sz="quarter" idx="37" hasCustomPrompt="1"/>
          </p:nvPr>
        </p:nvSpPr>
        <p:spPr>
          <a:xfrm>
            <a:off x="4974286"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8" name="Espace réservé du texte 4"/>
          <p:cNvSpPr>
            <a:spLocks noGrp="1"/>
          </p:cNvSpPr>
          <p:nvPr>
            <p:ph type="body" sz="quarter" idx="38" hasCustomPrompt="1"/>
          </p:nvPr>
        </p:nvSpPr>
        <p:spPr>
          <a:xfrm>
            <a:off x="2202373" y="425311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9" name="Espace réservé du texte 4"/>
          <p:cNvSpPr>
            <a:spLocks noGrp="1"/>
          </p:cNvSpPr>
          <p:nvPr>
            <p:ph type="body" sz="quarter" idx="39" hasCustomPrompt="1"/>
          </p:nvPr>
        </p:nvSpPr>
        <p:spPr>
          <a:xfrm>
            <a:off x="2071277" y="445085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0" name="Espace réservé du texte 4"/>
          <p:cNvSpPr>
            <a:spLocks noGrp="1"/>
          </p:cNvSpPr>
          <p:nvPr>
            <p:ph type="body" sz="quarter" idx="40" hasCustomPrompt="1"/>
          </p:nvPr>
        </p:nvSpPr>
        <p:spPr>
          <a:xfrm>
            <a:off x="5105382"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1" name="Espace réservé du texte 4"/>
          <p:cNvSpPr>
            <a:spLocks noGrp="1"/>
          </p:cNvSpPr>
          <p:nvPr>
            <p:ph type="body" sz="quarter" idx="41" hasCustomPrompt="1"/>
          </p:nvPr>
        </p:nvSpPr>
        <p:spPr>
          <a:xfrm>
            <a:off x="4974286"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2" name="Espace réservé du texte 4"/>
          <p:cNvSpPr>
            <a:spLocks noGrp="1"/>
          </p:cNvSpPr>
          <p:nvPr>
            <p:ph type="body" sz="quarter" idx="42" hasCustomPrompt="1"/>
          </p:nvPr>
        </p:nvSpPr>
        <p:spPr>
          <a:xfrm>
            <a:off x="8011565"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3" name="Espace réservé du texte 4"/>
          <p:cNvSpPr>
            <a:spLocks noGrp="1"/>
          </p:cNvSpPr>
          <p:nvPr>
            <p:ph type="body" sz="quarter" idx="43" hasCustomPrompt="1"/>
          </p:nvPr>
        </p:nvSpPr>
        <p:spPr>
          <a:xfrm>
            <a:off x="7880469" y="2461611"/>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4" name="Espace réservé du texte 4"/>
          <p:cNvSpPr>
            <a:spLocks noGrp="1"/>
          </p:cNvSpPr>
          <p:nvPr>
            <p:ph type="body" sz="quarter" idx="44" hasCustomPrompt="1"/>
          </p:nvPr>
        </p:nvSpPr>
        <p:spPr>
          <a:xfrm>
            <a:off x="2202373"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5" name="Espace réservé du texte 4"/>
          <p:cNvSpPr>
            <a:spLocks noGrp="1"/>
          </p:cNvSpPr>
          <p:nvPr>
            <p:ph type="body" sz="quarter" idx="45" hasCustomPrompt="1"/>
          </p:nvPr>
        </p:nvSpPr>
        <p:spPr>
          <a:xfrm>
            <a:off x="2071277"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6" name="Espace réservé du texte 4"/>
          <p:cNvSpPr>
            <a:spLocks noGrp="1"/>
          </p:cNvSpPr>
          <p:nvPr>
            <p:ph type="body" sz="quarter" idx="46" hasCustomPrompt="1"/>
          </p:nvPr>
        </p:nvSpPr>
        <p:spPr>
          <a:xfrm>
            <a:off x="5105382"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7" name="Espace réservé du texte 4"/>
          <p:cNvSpPr>
            <a:spLocks noGrp="1"/>
          </p:cNvSpPr>
          <p:nvPr>
            <p:ph type="body" sz="quarter" idx="47" hasCustomPrompt="1"/>
          </p:nvPr>
        </p:nvSpPr>
        <p:spPr>
          <a:xfrm>
            <a:off x="4974286"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50" name="Espace réservé pour une image  5"/>
          <p:cNvSpPr>
            <a:spLocks noGrp="1"/>
          </p:cNvSpPr>
          <p:nvPr>
            <p:ph type="pic" sz="quarter" idx="54"/>
          </p:nvPr>
        </p:nvSpPr>
        <p:spPr>
          <a:xfrm>
            <a:off x="7795233" y="2961944"/>
            <a:ext cx="2362200" cy="1308100"/>
          </a:xfrm>
          <a:prstGeom prst="rect">
            <a:avLst/>
          </a:prstGeom>
        </p:spPr>
        <p:txBody>
          <a:bodyPr/>
          <a:lstStyle/>
          <a:p>
            <a:endParaRPr lang="fr-FR"/>
          </a:p>
        </p:txBody>
      </p:sp>
      <p:sp>
        <p:nvSpPr>
          <p:cNvPr id="52" name="Espace réservé du texte 4"/>
          <p:cNvSpPr>
            <a:spLocks noGrp="1"/>
          </p:cNvSpPr>
          <p:nvPr>
            <p:ph type="body" sz="quarter" idx="56" hasCustomPrompt="1"/>
          </p:nvPr>
        </p:nvSpPr>
        <p:spPr>
          <a:xfrm>
            <a:off x="8011565"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53" name="Espace réservé du texte 4"/>
          <p:cNvSpPr>
            <a:spLocks noGrp="1"/>
          </p:cNvSpPr>
          <p:nvPr>
            <p:ph type="body" sz="quarter" idx="57" hasCustomPrompt="1"/>
          </p:nvPr>
        </p:nvSpPr>
        <p:spPr>
          <a:xfrm>
            <a:off x="7880469"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Tree>
    <p:extLst>
      <p:ext uri="{BB962C8B-B14F-4D97-AF65-F5344CB8AC3E}">
        <p14:creationId xmlns:p14="http://schemas.microsoft.com/office/powerpoint/2010/main" val="30079803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TARIFS">
    <p:spTree>
      <p:nvGrpSpPr>
        <p:cNvPr id="1" name=""/>
        <p:cNvGrpSpPr/>
        <p:nvPr/>
      </p:nvGrpSpPr>
      <p:grpSpPr>
        <a:xfrm>
          <a:off x="0" y="0"/>
          <a:ext cx="0" cy="0"/>
          <a:chOff x="0" y="0"/>
          <a:chExt cx="0" cy="0"/>
        </a:xfrm>
      </p:grpSpPr>
      <p:sp>
        <p:nvSpPr>
          <p:cNvPr id="4" name="Rectangle 3"/>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6747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Empty White">
    <p:bg>
      <p:bgRef idx="1001">
        <a:schemeClr val="bg2"/>
      </p:bgRef>
    </p:bg>
    <p:spTree>
      <p:nvGrpSpPr>
        <p:cNvPr id="1" name=""/>
        <p:cNvGrpSpPr/>
        <p:nvPr/>
      </p:nvGrpSpPr>
      <p:grpSpPr>
        <a:xfrm>
          <a:off x="0" y="0"/>
          <a:ext cx="0" cy="0"/>
          <a:chOff x="0" y="0"/>
          <a:chExt cx="0" cy="0"/>
        </a:xfrm>
      </p:grpSpPr>
      <p:sp>
        <p:nvSpPr>
          <p:cNvPr id="8" name="Espace réservé du texte 15"/>
          <p:cNvSpPr>
            <a:spLocks noGrp="1"/>
          </p:cNvSpPr>
          <p:nvPr>
            <p:ph type="body" sz="quarter" idx="14" hasCustomPrompt="1"/>
          </p:nvPr>
        </p:nvSpPr>
        <p:spPr>
          <a:xfrm>
            <a:off x="371476" y="230114"/>
            <a:ext cx="3177123" cy="405727"/>
          </a:xfrm>
        </p:spPr>
        <p:txBody>
          <a:bodyPr>
            <a:normAutofit/>
          </a:bodyPr>
          <a:lstStyle>
            <a:lvl1pPr marL="0" indent="0">
              <a:buNone/>
              <a:defRPr sz="800" b="0">
                <a:solidFill>
                  <a:schemeClr val="accent1"/>
                </a:solidFill>
              </a:defRPr>
            </a:lvl1pPr>
          </a:lstStyle>
          <a:p>
            <a:pPr lvl="0"/>
            <a:r>
              <a:rPr lang="fr-FR"/>
              <a:t>Document or </a:t>
            </a:r>
            <a:r>
              <a:rPr lang="fr-FR" err="1"/>
              <a:t>chapter’s</a:t>
            </a:r>
            <a:r>
              <a:rPr lang="fr-FR"/>
              <a:t> </a:t>
            </a:r>
            <a:r>
              <a:rPr lang="fr-FR" err="1"/>
              <a:t>title</a:t>
            </a:r>
            <a:endParaRPr lang="fr-FR"/>
          </a:p>
        </p:txBody>
      </p:sp>
    </p:spTree>
    <p:extLst>
      <p:ext uri="{BB962C8B-B14F-4D97-AF65-F5344CB8AC3E}">
        <p14:creationId xmlns:p14="http://schemas.microsoft.com/office/powerpoint/2010/main" val="15534359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3113">
          <p15:clr>
            <a:srgbClr val="FBAE40"/>
          </p15:clr>
        </p15:guide>
        <p15:guide id="14" orient="horz" pos="1207">
          <p15:clr>
            <a:srgbClr val="FBAE40"/>
          </p15:clr>
        </p15:guide>
        <p15:guide id="15" pos="3341">
          <p15:clr>
            <a:srgbClr val="FBAE40"/>
          </p15:clr>
        </p15:guide>
        <p15:guide id="16" pos="433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V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9647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49156"/>
      </p:ext>
    </p:extLst>
  </p:cSld>
  <p:clrMapOvr>
    <a:overrideClrMapping bg1="lt1" tx1="dk1" bg2="lt2" tx2="dk2" accent1="accent1" accent2="accent2" accent3="accent3" accent4="accent4" accent5="accent5" accent6="accent6" hlink="hlink" folHlink="folHlink"/>
  </p:clrMapOvr>
  <p:transition spd="slow">
    <p:cover/>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DBG">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42595" y="2550367"/>
            <a:ext cx="1706809" cy="1757266"/>
          </a:xfrm>
          <a:prstGeom prst="rect">
            <a:avLst/>
          </a:prstGeom>
        </p:spPr>
      </p:pic>
    </p:spTree>
    <p:extLst>
      <p:ext uri="{BB962C8B-B14F-4D97-AF65-F5344CB8AC3E}">
        <p14:creationId xmlns:p14="http://schemas.microsoft.com/office/powerpoint/2010/main" val="1235005133"/>
      </p:ext>
    </p:extLst>
  </p:cSld>
  <p:clrMapOvr>
    <a:overrideClrMapping bg1="dk1" tx1="lt1" bg2="dk2" tx2="lt2" accent1="accent1" accent2="accent2" accent3="accent3" accent4="accent4" accent5="accent5" accent6="accent6" hlink="hlink" folHlink="folHlink"/>
  </p:clrMapOvr>
  <p:transition spd="slow">
    <p:cover/>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arif VCG">
    <p:spTree>
      <p:nvGrpSpPr>
        <p:cNvPr id="1" name=""/>
        <p:cNvGrpSpPr/>
        <p:nvPr/>
      </p:nvGrpSpPr>
      <p:grpSpPr>
        <a:xfrm>
          <a:off x="0" y="0"/>
          <a:ext cx="0" cy="0"/>
          <a:chOff x="0" y="0"/>
          <a:chExt cx="0" cy="0"/>
        </a:xfrm>
      </p:grpSpPr>
      <p:sp>
        <p:nvSpPr>
          <p:cNvPr id="3" name="ZoneTexte 2"/>
          <p:cNvSpPr txBox="1"/>
          <p:nvPr userDrawn="1"/>
        </p:nvSpPr>
        <p:spPr>
          <a:xfrm>
            <a:off x="274834" y="6333581"/>
            <a:ext cx="5038878" cy="230832"/>
          </a:xfrm>
          <a:prstGeom prst="rect">
            <a:avLst/>
          </a:prstGeom>
          <a:noFill/>
        </p:spPr>
        <p:txBody>
          <a:bodyPr wrap="square" rtlCol="0">
            <a:spAutoFit/>
          </a:bodyPr>
          <a:lstStyle/>
          <a:p>
            <a:r>
              <a:rPr lang="fr-FR" sz="900">
                <a:latin typeface="+mj-lt"/>
              </a:rPr>
              <a:t>Tarif VP applicable au 1 février</a:t>
            </a:r>
            <a:r>
              <a:rPr kumimoji="0" lang="fr-FR" sz="900" b="0" i="0" u="none" strike="noStrike" kern="1200" cap="none" spc="0" normalizeH="0" baseline="0" noProof="0">
                <a:ln>
                  <a:noFill/>
                </a:ln>
                <a:solidFill>
                  <a:srgbClr val="000000"/>
                </a:solidFill>
                <a:effectLst/>
                <a:uLnTx/>
                <a:uFillTx/>
                <a:latin typeface="Peugeot New"/>
                <a:ea typeface="+mn-ea"/>
                <a:cs typeface="+mn-cs"/>
              </a:rPr>
              <a:t> 2023</a:t>
            </a:r>
            <a:endParaRPr kumimoji="0" lang="fr-FR" sz="900" b="0" i="0" u="none" strike="noStrike" kern="1200" cap="none" spc="0" normalizeH="0" baseline="0">
              <a:ln>
                <a:noFill/>
              </a:ln>
              <a:solidFill>
                <a:srgbClr val="000000"/>
              </a:solidFill>
              <a:effectLst/>
              <a:uLnTx/>
              <a:uFillTx/>
              <a:latin typeface="Peugeot New"/>
              <a:ea typeface="+mn-ea"/>
              <a:cs typeface="+mn-cs"/>
            </a:endParaRPr>
          </a:p>
        </p:txBody>
      </p:sp>
      <p:sp>
        <p:nvSpPr>
          <p:cNvPr id="26" name="Espace réservé pour une image  25"/>
          <p:cNvSpPr>
            <a:spLocks noGrp="1"/>
          </p:cNvSpPr>
          <p:nvPr>
            <p:ph type="pic" sz="quarter" idx="11"/>
          </p:nvPr>
        </p:nvSpPr>
        <p:spPr>
          <a:xfrm>
            <a:off x="6089651" y="0"/>
            <a:ext cx="6102349" cy="6859588"/>
          </a:xfrm>
          <a:custGeom>
            <a:avLst/>
            <a:gdLst>
              <a:gd name="connsiteX0" fmla="*/ 6095999 w 6102349"/>
              <a:gd name="connsiteY0" fmla="*/ 6756699 h 6859588"/>
              <a:gd name="connsiteX1" fmla="*/ 6102349 w 6102349"/>
              <a:gd name="connsiteY1" fmla="*/ 6756699 h 6859588"/>
              <a:gd name="connsiteX2" fmla="*/ 6102349 w 6102349"/>
              <a:gd name="connsiteY2" fmla="*/ 6859588 h 6859588"/>
              <a:gd name="connsiteX3" fmla="*/ 5514974 w 6102349"/>
              <a:gd name="connsiteY3" fmla="*/ 6859588 h 6859588"/>
              <a:gd name="connsiteX4" fmla="*/ 5514974 w 6102349"/>
              <a:gd name="connsiteY4" fmla="*/ 6858427 h 6859588"/>
              <a:gd name="connsiteX5" fmla="*/ 5514974 w 6102349"/>
              <a:gd name="connsiteY5" fmla="*/ 6858000 h 6859588"/>
              <a:gd name="connsiteX6" fmla="*/ 6095999 w 6102349"/>
              <a:gd name="connsiteY6" fmla="*/ 6858000 h 6859588"/>
              <a:gd name="connsiteX7" fmla="*/ 5660044 w 6102349"/>
              <a:gd name="connsiteY7" fmla="*/ 6184900 h 6859588"/>
              <a:gd name="connsiteX8" fmla="*/ 5777982 w 6102349"/>
              <a:gd name="connsiteY8" fmla="*/ 6184900 h 6859588"/>
              <a:gd name="connsiteX9" fmla="*/ 5824536 w 6102349"/>
              <a:gd name="connsiteY9" fmla="*/ 6238416 h 6859588"/>
              <a:gd name="connsiteX10" fmla="*/ 5824536 w 6102349"/>
              <a:gd name="connsiteY10" fmla="*/ 6758065 h 6859588"/>
              <a:gd name="connsiteX11" fmla="*/ 5610386 w 6102349"/>
              <a:gd name="connsiteY11" fmla="*/ 6758065 h 6859588"/>
              <a:gd name="connsiteX12" fmla="*/ 5610386 w 6102349"/>
              <a:gd name="connsiteY12" fmla="*/ 6238416 h 6859588"/>
              <a:gd name="connsiteX13" fmla="*/ 5660044 w 6102349"/>
              <a:gd name="connsiteY13" fmla="*/ 6184900 h 6859588"/>
              <a:gd name="connsiteX14" fmla="*/ 6095999 w 6102349"/>
              <a:gd name="connsiteY14" fmla="*/ 5106988 h 6859588"/>
              <a:gd name="connsiteX15" fmla="*/ 6102349 w 6102349"/>
              <a:gd name="connsiteY15" fmla="*/ 5106988 h 6859588"/>
              <a:gd name="connsiteX16" fmla="*/ 6102349 w 6102349"/>
              <a:gd name="connsiteY16" fmla="*/ 5849938 h 6859588"/>
              <a:gd name="connsiteX17" fmla="*/ 6095999 w 6102349"/>
              <a:gd name="connsiteY17" fmla="*/ 5849938 h 6859588"/>
              <a:gd name="connsiteX18" fmla="*/ 6095999 w 6102349"/>
              <a:gd name="connsiteY18" fmla="*/ 4183432 h 6859588"/>
              <a:gd name="connsiteX19" fmla="*/ 6102349 w 6102349"/>
              <a:gd name="connsiteY19" fmla="*/ 4273709 h 6859588"/>
              <a:gd name="connsiteX20" fmla="*/ 6102349 w 6102349"/>
              <a:gd name="connsiteY20" fmla="*/ 4643281 h 6859588"/>
              <a:gd name="connsiteX21" fmla="*/ 6095999 w 6102349"/>
              <a:gd name="connsiteY21" fmla="*/ 4726568 h 6859588"/>
              <a:gd name="connsiteX22" fmla="*/ 6095999 w 6102349"/>
              <a:gd name="connsiteY22" fmla="*/ 3025775 h 6859588"/>
              <a:gd name="connsiteX23" fmla="*/ 6096904 w 6102349"/>
              <a:gd name="connsiteY23" fmla="*/ 3025775 h 6859588"/>
              <a:gd name="connsiteX24" fmla="*/ 6102349 w 6102349"/>
              <a:gd name="connsiteY24" fmla="*/ 3025775 h 6859588"/>
              <a:gd name="connsiteX25" fmla="*/ 6102349 w 6102349"/>
              <a:gd name="connsiteY25" fmla="*/ 3598953 h 6859588"/>
              <a:gd name="connsiteX26" fmla="*/ 6096169 w 6102349"/>
              <a:gd name="connsiteY26" fmla="*/ 3691067 h 6859588"/>
              <a:gd name="connsiteX27" fmla="*/ 6095999 w 6102349"/>
              <a:gd name="connsiteY27" fmla="*/ 3691538 h 6859588"/>
              <a:gd name="connsiteX28" fmla="*/ 6095999 w 6102349"/>
              <a:gd name="connsiteY28" fmla="*/ 2030413 h 6859588"/>
              <a:gd name="connsiteX29" fmla="*/ 6102349 w 6102349"/>
              <a:gd name="connsiteY29" fmla="*/ 2030413 h 6859588"/>
              <a:gd name="connsiteX30" fmla="*/ 6102349 w 6102349"/>
              <a:gd name="connsiteY30" fmla="*/ 2773363 h 6859588"/>
              <a:gd name="connsiteX31" fmla="*/ 6095999 w 6102349"/>
              <a:gd name="connsiteY31" fmla="*/ 2773363 h 6859588"/>
              <a:gd name="connsiteX32" fmla="*/ 6095999 w 6102349"/>
              <a:gd name="connsiteY32" fmla="*/ 1096059 h 6859588"/>
              <a:gd name="connsiteX33" fmla="*/ 6102349 w 6102349"/>
              <a:gd name="connsiteY33" fmla="*/ 1180924 h 6859588"/>
              <a:gd name="connsiteX34" fmla="*/ 6102349 w 6102349"/>
              <a:gd name="connsiteY34" fmla="*/ 1566260 h 6859588"/>
              <a:gd name="connsiteX35" fmla="*/ 6096500 w 6102349"/>
              <a:gd name="connsiteY35" fmla="*/ 1658459 h 6859588"/>
              <a:gd name="connsiteX36" fmla="*/ 6095999 w 6102349"/>
              <a:gd name="connsiteY36" fmla="*/ 1659880 h 6859588"/>
              <a:gd name="connsiteX37" fmla="*/ 5664130 w 6102349"/>
              <a:gd name="connsiteY37" fmla="*/ 1069975 h 6859588"/>
              <a:gd name="connsiteX38" fmla="*/ 5953193 w 6102349"/>
              <a:gd name="connsiteY38" fmla="*/ 1069975 h 6859588"/>
              <a:gd name="connsiteX39" fmla="*/ 6007099 w 6102349"/>
              <a:gd name="connsiteY39" fmla="*/ 1123830 h 6859588"/>
              <a:gd name="connsiteX40" fmla="*/ 6007099 w 6102349"/>
              <a:gd name="connsiteY40" fmla="*/ 1624914 h 6859588"/>
              <a:gd name="connsiteX41" fmla="*/ 5953193 w 6102349"/>
              <a:gd name="connsiteY41" fmla="*/ 1677988 h 6859588"/>
              <a:gd name="connsiteX42" fmla="*/ 5664130 w 6102349"/>
              <a:gd name="connsiteY42" fmla="*/ 1677988 h 6859588"/>
              <a:gd name="connsiteX43" fmla="*/ 5610224 w 6102349"/>
              <a:gd name="connsiteY43" fmla="*/ 1624914 h 6859588"/>
              <a:gd name="connsiteX44" fmla="*/ 5610224 w 6102349"/>
              <a:gd name="connsiteY44" fmla="*/ 1123830 h 6859588"/>
              <a:gd name="connsiteX45" fmla="*/ 5664130 w 6102349"/>
              <a:gd name="connsiteY45" fmla="*/ 1069975 h 6859588"/>
              <a:gd name="connsiteX46" fmla="*/ 6095999 w 6102349"/>
              <a:gd name="connsiteY46" fmla="*/ 339725 h 6859588"/>
              <a:gd name="connsiteX47" fmla="*/ 6102349 w 6102349"/>
              <a:gd name="connsiteY47" fmla="*/ 339725 h 6859588"/>
              <a:gd name="connsiteX48" fmla="*/ 6102349 w 6102349"/>
              <a:gd name="connsiteY48" fmla="*/ 441326 h 6859588"/>
              <a:gd name="connsiteX49" fmla="*/ 6095999 w 6102349"/>
              <a:gd name="connsiteY49" fmla="*/ 441326 h 6859588"/>
              <a:gd name="connsiteX50" fmla="*/ 5610224 w 6102349"/>
              <a:gd name="connsiteY50" fmla="*/ 1 h 6859588"/>
              <a:gd name="connsiteX51" fmla="*/ 6095999 w 6102349"/>
              <a:gd name="connsiteY51" fmla="*/ 1 h 6859588"/>
              <a:gd name="connsiteX52" fmla="*/ 6095999 w 6102349"/>
              <a:gd name="connsiteY52" fmla="*/ 339725 h 6859588"/>
              <a:gd name="connsiteX53" fmla="*/ 5610224 w 6102349"/>
              <a:gd name="connsiteY53" fmla="*/ 339725 h 6859588"/>
              <a:gd name="connsiteX54" fmla="*/ 0 w 6102349"/>
              <a:gd name="connsiteY54" fmla="*/ 1 h 6859588"/>
              <a:gd name="connsiteX55" fmla="*/ 5514974 w 6102349"/>
              <a:gd name="connsiteY55" fmla="*/ 1 h 6859588"/>
              <a:gd name="connsiteX56" fmla="*/ 5514974 w 6102349"/>
              <a:gd name="connsiteY56" fmla="*/ 782638 h 6859588"/>
              <a:gd name="connsiteX57" fmla="*/ 5610224 w 6102349"/>
              <a:gd name="connsiteY57" fmla="*/ 782638 h 6859588"/>
              <a:gd name="connsiteX58" fmla="*/ 5610224 w 6102349"/>
              <a:gd name="connsiteY58" fmla="*/ 441326 h 6859588"/>
              <a:gd name="connsiteX59" fmla="*/ 6095999 w 6102349"/>
              <a:gd name="connsiteY59" fmla="*/ 441326 h 6859588"/>
              <a:gd name="connsiteX60" fmla="*/ 6095999 w 6102349"/>
              <a:gd name="connsiteY60" fmla="*/ 1096059 h 6859588"/>
              <a:gd name="connsiteX61" fmla="*/ 6095508 w 6102349"/>
              <a:gd name="connsiteY61" fmla="*/ 1089504 h 6859588"/>
              <a:gd name="connsiteX62" fmla="*/ 5939450 w 6102349"/>
              <a:gd name="connsiteY62" fmla="*/ 969962 h 6859588"/>
              <a:gd name="connsiteX63" fmla="*/ 5677089 w 6102349"/>
              <a:gd name="connsiteY63" fmla="*/ 969962 h 6859588"/>
              <a:gd name="connsiteX64" fmla="*/ 5514974 w 6102349"/>
              <a:gd name="connsiteY64" fmla="*/ 1180924 h 6859588"/>
              <a:gd name="connsiteX65" fmla="*/ 5514974 w 6102349"/>
              <a:gd name="connsiteY65" fmla="*/ 1566260 h 6859588"/>
              <a:gd name="connsiteX66" fmla="*/ 5677089 w 6102349"/>
              <a:gd name="connsiteY66" fmla="*/ 1778000 h 6859588"/>
              <a:gd name="connsiteX67" fmla="*/ 5939450 w 6102349"/>
              <a:gd name="connsiteY67" fmla="*/ 1778000 h 6859588"/>
              <a:gd name="connsiteX68" fmla="*/ 6073176 w 6102349"/>
              <a:gd name="connsiteY68" fmla="*/ 1724676 h 6859588"/>
              <a:gd name="connsiteX69" fmla="*/ 6095999 w 6102349"/>
              <a:gd name="connsiteY69" fmla="*/ 1659880 h 6859588"/>
              <a:gd name="connsiteX70" fmla="*/ 6095999 w 6102349"/>
              <a:gd name="connsiteY70" fmla="*/ 2030413 h 6859588"/>
              <a:gd name="connsiteX71" fmla="*/ 6007099 w 6102349"/>
              <a:gd name="connsiteY71" fmla="*/ 2030413 h 6859588"/>
              <a:gd name="connsiteX72" fmla="*/ 6007099 w 6102349"/>
              <a:gd name="connsiteY72" fmla="*/ 2673351 h 6859588"/>
              <a:gd name="connsiteX73" fmla="*/ 5848349 w 6102349"/>
              <a:gd name="connsiteY73" fmla="*/ 2673351 h 6859588"/>
              <a:gd name="connsiteX74" fmla="*/ 5848349 w 6102349"/>
              <a:gd name="connsiteY74" fmla="*/ 2101851 h 6859588"/>
              <a:gd name="connsiteX75" fmla="*/ 5753099 w 6102349"/>
              <a:gd name="connsiteY75" fmla="*/ 2101851 h 6859588"/>
              <a:gd name="connsiteX76" fmla="*/ 5753099 w 6102349"/>
              <a:gd name="connsiteY76" fmla="*/ 2673351 h 6859588"/>
              <a:gd name="connsiteX77" fmla="*/ 5610224 w 6102349"/>
              <a:gd name="connsiteY77" fmla="*/ 2673351 h 6859588"/>
              <a:gd name="connsiteX78" fmla="*/ 5610224 w 6102349"/>
              <a:gd name="connsiteY78" fmla="*/ 2030413 h 6859588"/>
              <a:gd name="connsiteX79" fmla="*/ 5514974 w 6102349"/>
              <a:gd name="connsiteY79" fmla="*/ 2030413 h 6859588"/>
              <a:gd name="connsiteX80" fmla="*/ 5514974 w 6102349"/>
              <a:gd name="connsiteY80" fmla="*/ 2773363 h 6859588"/>
              <a:gd name="connsiteX81" fmla="*/ 6095999 w 6102349"/>
              <a:gd name="connsiteY81" fmla="*/ 2773363 h 6859588"/>
              <a:gd name="connsiteX82" fmla="*/ 6095999 w 6102349"/>
              <a:gd name="connsiteY82" fmla="*/ 3025775 h 6859588"/>
              <a:gd name="connsiteX83" fmla="*/ 6083971 w 6102349"/>
              <a:gd name="connsiteY83" fmla="*/ 3025775 h 6859588"/>
              <a:gd name="connsiteX84" fmla="*/ 5753840 w 6102349"/>
              <a:gd name="connsiteY84" fmla="*/ 3025775 h 6859588"/>
              <a:gd name="connsiteX85" fmla="*/ 5753840 w 6102349"/>
              <a:gd name="connsiteY85" fmla="*/ 3433852 h 6859588"/>
              <a:gd name="connsiteX86" fmla="*/ 5848603 w 6102349"/>
              <a:gd name="connsiteY86" fmla="*/ 3433852 h 6859588"/>
              <a:gd name="connsiteX87" fmla="*/ 5848603 w 6102349"/>
              <a:gd name="connsiteY87" fmla="*/ 3126237 h 6859588"/>
              <a:gd name="connsiteX88" fmla="*/ 6007586 w 6102349"/>
              <a:gd name="connsiteY88" fmla="*/ 3126237 h 6859588"/>
              <a:gd name="connsiteX89" fmla="*/ 6007586 w 6102349"/>
              <a:gd name="connsiteY89" fmla="*/ 3656582 h 6859588"/>
              <a:gd name="connsiteX90" fmla="*/ 5953547 w 6102349"/>
              <a:gd name="connsiteY90" fmla="*/ 3709538 h 6859588"/>
              <a:gd name="connsiteX91" fmla="*/ 5659860 w 6102349"/>
              <a:gd name="connsiteY91" fmla="*/ 3709538 h 6859588"/>
              <a:gd name="connsiteX92" fmla="*/ 5609737 w 6102349"/>
              <a:gd name="connsiteY92" fmla="*/ 3656582 h 6859588"/>
              <a:gd name="connsiteX93" fmla="*/ 5609737 w 6102349"/>
              <a:gd name="connsiteY93" fmla="*/ 3064714 h 6859588"/>
              <a:gd name="connsiteX94" fmla="*/ 5514974 w 6102349"/>
              <a:gd name="connsiteY94" fmla="*/ 3064714 h 6859588"/>
              <a:gd name="connsiteX95" fmla="*/ 5514974 w 6102349"/>
              <a:gd name="connsiteY95" fmla="*/ 3618422 h 6859588"/>
              <a:gd name="connsiteX96" fmla="*/ 5684138 w 6102349"/>
              <a:gd name="connsiteY96" fmla="*/ 3810000 h 6859588"/>
              <a:gd name="connsiteX97" fmla="*/ 5939450 w 6102349"/>
              <a:gd name="connsiteY97" fmla="*/ 3810000 h 6859588"/>
              <a:gd name="connsiteX98" fmla="*/ 6072295 w 6102349"/>
              <a:gd name="connsiteY98" fmla="*/ 3757044 h 6859588"/>
              <a:gd name="connsiteX99" fmla="*/ 6095999 w 6102349"/>
              <a:gd name="connsiteY99" fmla="*/ 3691538 h 6859588"/>
              <a:gd name="connsiteX100" fmla="*/ 6095999 w 6102349"/>
              <a:gd name="connsiteY100" fmla="*/ 4183432 h 6859588"/>
              <a:gd name="connsiteX101" fmla="*/ 6095839 w 6102349"/>
              <a:gd name="connsiteY101" fmla="*/ 4181157 h 6859588"/>
              <a:gd name="connsiteX102" fmla="*/ 5939450 w 6102349"/>
              <a:gd name="connsiteY102" fmla="*/ 4062413 h 6859588"/>
              <a:gd name="connsiteX103" fmla="*/ 5514974 w 6102349"/>
              <a:gd name="connsiteY103" fmla="*/ 4062413 h 6859588"/>
              <a:gd name="connsiteX104" fmla="*/ 5514974 w 6102349"/>
              <a:gd name="connsiteY104" fmla="*/ 4165332 h 6859588"/>
              <a:gd name="connsiteX105" fmla="*/ 5957463 w 6102349"/>
              <a:gd name="connsiteY105" fmla="*/ 4165332 h 6859588"/>
              <a:gd name="connsiteX106" fmla="*/ 6007586 w 6102349"/>
              <a:gd name="connsiteY106" fmla="*/ 4216012 h 6859588"/>
              <a:gd name="connsiteX107" fmla="*/ 6007586 w 6102349"/>
              <a:gd name="connsiteY107" fmla="*/ 4700198 h 6859588"/>
              <a:gd name="connsiteX108" fmla="*/ 5957463 w 6102349"/>
              <a:gd name="connsiteY108" fmla="*/ 4753996 h 6859588"/>
              <a:gd name="connsiteX109" fmla="*/ 5514974 w 6102349"/>
              <a:gd name="connsiteY109" fmla="*/ 4753996 h 6859588"/>
              <a:gd name="connsiteX110" fmla="*/ 5514974 w 6102349"/>
              <a:gd name="connsiteY110" fmla="*/ 4854576 h 6859588"/>
              <a:gd name="connsiteX111" fmla="*/ 5939450 w 6102349"/>
              <a:gd name="connsiteY111" fmla="*/ 4854576 h 6859588"/>
              <a:gd name="connsiteX112" fmla="*/ 6095619 w 6102349"/>
              <a:gd name="connsiteY112" fmla="*/ 4731556 h 6859588"/>
              <a:gd name="connsiteX113" fmla="*/ 6095999 w 6102349"/>
              <a:gd name="connsiteY113" fmla="*/ 4726568 h 6859588"/>
              <a:gd name="connsiteX114" fmla="*/ 6095999 w 6102349"/>
              <a:gd name="connsiteY114" fmla="*/ 5106988 h 6859588"/>
              <a:gd name="connsiteX115" fmla="*/ 6007099 w 6102349"/>
              <a:gd name="connsiteY115" fmla="*/ 5106988 h 6859588"/>
              <a:gd name="connsiteX116" fmla="*/ 6007099 w 6102349"/>
              <a:gd name="connsiteY116" fmla="*/ 5749926 h 6859588"/>
              <a:gd name="connsiteX117" fmla="*/ 5848349 w 6102349"/>
              <a:gd name="connsiteY117" fmla="*/ 5749926 h 6859588"/>
              <a:gd name="connsiteX118" fmla="*/ 5848349 w 6102349"/>
              <a:gd name="connsiteY118" fmla="*/ 5178426 h 6859588"/>
              <a:gd name="connsiteX119" fmla="*/ 5753099 w 6102349"/>
              <a:gd name="connsiteY119" fmla="*/ 5178426 h 6859588"/>
              <a:gd name="connsiteX120" fmla="*/ 5753099 w 6102349"/>
              <a:gd name="connsiteY120" fmla="*/ 5749926 h 6859588"/>
              <a:gd name="connsiteX121" fmla="*/ 5610224 w 6102349"/>
              <a:gd name="connsiteY121" fmla="*/ 5749926 h 6859588"/>
              <a:gd name="connsiteX122" fmla="*/ 5610224 w 6102349"/>
              <a:gd name="connsiteY122" fmla="*/ 5106988 h 6859588"/>
              <a:gd name="connsiteX123" fmla="*/ 5514974 w 6102349"/>
              <a:gd name="connsiteY123" fmla="*/ 5106988 h 6859588"/>
              <a:gd name="connsiteX124" fmla="*/ 5514974 w 6102349"/>
              <a:gd name="connsiteY124" fmla="*/ 5849938 h 6859588"/>
              <a:gd name="connsiteX125" fmla="*/ 6095999 w 6102349"/>
              <a:gd name="connsiteY125" fmla="*/ 5849938 h 6859588"/>
              <a:gd name="connsiteX126" fmla="*/ 6095999 w 6102349"/>
              <a:gd name="connsiteY126" fmla="*/ 6756699 h 6859588"/>
              <a:gd name="connsiteX127" fmla="*/ 6042376 w 6102349"/>
              <a:gd name="connsiteY127" fmla="*/ 6756699 h 6859588"/>
              <a:gd name="connsiteX128" fmla="*/ 5920654 w 6102349"/>
              <a:gd name="connsiteY128" fmla="*/ 6756699 h 6859588"/>
              <a:gd name="connsiteX129" fmla="*/ 5920654 w 6102349"/>
              <a:gd name="connsiteY129" fmla="*/ 6264858 h 6859588"/>
              <a:gd name="connsiteX130" fmla="*/ 5753840 w 6102349"/>
              <a:gd name="connsiteY130" fmla="*/ 6080125 h 6859588"/>
              <a:gd name="connsiteX131" fmla="*/ 5688054 w 6102349"/>
              <a:gd name="connsiteY131" fmla="*/ 6080125 h 6859588"/>
              <a:gd name="connsiteX132" fmla="*/ 5514974 w 6102349"/>
              <a:gd name="connsiteY132" fmla="*/ 6264858 h 6859588"/>
              <a:gd name="connsiteX133" fmla="*/ 5514974 w 6102349"/>
              <a:gd name="connsiteY133" fmla="*/ 6850296 h 6859588"/>
              <a:gd name="connsiteX134" fmla="*/ 5514974 w 6102349"/>
              <a:gd name="connsiteY134" fmla="*/ 6858000 h 6859588"/>
              <a:gd name="connsiteX135" fmla="*/ 0 w 6102349"/>
              <a:gd name="connsiteY135" fmla="*/ 6858000 h 6859588"/>
              <a:gd name="connsiteX136" fmla="*/ 5514974 w 6102349"/>
              <a:gd name="connsiteY136" fmla="*/ 0 h 6859588"/>
              <a:gd name="connsiteX137" fmla="*/ 5610224 w 6102349"/>
              <a:gd name="connsiteY137" fmla="*/ 0 h 6859588"/>
              <a:gd name="connsiteX138" fmla="*/ 5610224 w 6102349"/>
              <a:gd name="connsiteY138" fmla="*/ 1 h 6859588"/>
              <a:gd name="connsiteX139" fmla="*/ 5514974 w 6102349"/>
              <a:gd name="connsiteY139" fmla="*/ 1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102349" h="6859588">
                <a:moveTo>
                  <a:pt x="6095999" y="6756699"/>
                </a:moveTo>
                <a:lnTo>
                  <a:pt x="6102349" y="6756699"/>
                </a:lnTo>
                <a:cubicBezTo>
                  <a:pt x="6102349" y="6756699"/>
                  <a:pt x="6102349" y="6756699"/>
                  <a:pt x="6102349" y="6859588"/>
                </a:cubicBezTo>
                <a:cubicBezTo>
                  <a:pt x="6102349" y="6859588"/>
                  <a:pt x="6102349" y="6859588"/>
                  <a:pt x="5514974" y="6859588"/>
                </a:cubicBezTo>
                <a:cubicBezTo>
                  <a:pt x="5514974" y="6859588"/>
                  <a:pt x="5514974" y="6859588"/>
                  <a:pt x="5514974" y="6858427"/>
                </a:cubicBezTo>
                <a:lnTo>
                  <a:pt x="5514974" y="6858000"/>
                </a:lnTo>
                <a:lnTo>
                  <a:pt x="6095999" y="6858000"/>
                </a:lnTo>
                <a:close/>
                <a:moveTo>
                  <a:pt x="5660044" y="6184900"/>
                </a:moveTo>
                <a:lnTo>
                  <a:pt x="5777982" y="6184900"/>
                </a:lnTo>
                <a:cubicBezTo>
                  <a:pt x="5802811" y="6184900"/>
                  <a:pt x="5824536" y="6212046"/>
                  <a:pt x="5824536" y="6238416"/>
                </a:cubicBezTo>
                <a:cubicBezTo>
                  <a:pt x="5824536" y="6758065"/>
                  <a:pt x="5824536" y="6758065"/>
                  <a:pt x="5824536" y="6758065"/>
                </a:cubicBezTo>
                <a:cubicBezTo>
                  <a:pt x="5610386" y="6758065"/>
                  <a:pt x="5610386" y="6758065"/>
                  <a:pt x="5610386" y="6758065"/>
                </a:cubicBezTo>
                <a:cubicBezTo>
                  <a:pt x="5610386" y="6238416"/>
                  <a:pt x="5610386" y="6238416"/>
                  <a:pt x="5610386" y="6238416"/>
                </a:cubicBezTo>
                <a:cubicBezTo>
                  <a:pt x="5610386" y="6212046"/>
                  <a:pt x="5632887" y="6184900"/>
                  <a:pt x="5660044" y="6184900"/>
                </a:cubicBezTo>
                <a:close/>
                <a:moveTo>
                  <a:pt x="6095999" y="5106988"/>
                </a:moveTo>
                <a:lnTo>
                  <a:pt x="6102349" y="5106988"/>
                </a:lnTo>
                <a:lnTo>
                  <a:pt x="6102349" y="5849938"/>
                </a:lnTo>
                <a:lnTo>
                  <a:pt x="6095999" y="5849938"/>
                </a:lnTo>
                <a:close/>
                <a:moveTo>
                  <a:pt x="6095999" y="4183432"/>
                </a:moveTo>
                <a:lnTo>
                  <a:pt x="6102349" y="4273709"/>
                </a:lnTo>
                <a:lnTo>
                  <a:pt x="6102349" y="4643281"/>
                </a:lnTo>
                <a:lnTo>
                  <a:pt x="6095999" y="4726568"/>
                </a:lnTo>
                <a:close/>
                <a:moveTo>
                  <a:pt x="6095999" y="3025775"/>
                </a:moveTo>
                <a:lnTo>
                  <a:pt x="6096904" y="3025775"/>
                </a:lnTo>
                <a:cubicBezTo>
                  <a:pt x="6102349" y="3025775"/>
                  <a:pt x="6102349" y="3025775"/>
                  <a:pt x="6102349" y="3025775"/>
                </a:cubicBezTo>
                <a:lnTo>
                  <a:pt x="6102349" y="3598953"/>
                </a:lnTo>
                <a:cubicBezTo>
                  <a:pt x="6102349" y="3633997"/>
                  <a:pt x="6100734" y="3664710"/>
                  <a:pt x="6096169" y="3691067"/>
                </a:cubicBezTo>
                <a:lnTo>
                  <a:pt x="6095999" y="3691538"/>
                </a:lnTo>
                <a:close/>
                <a:moveTo>
                  <a:pt x="6095999" y="2030413"/>
                </a:moveTo>
                <a:lnTo>
                  <a:pt x="6102349" y="2030413"/>
                </a:lnTo>
                <a:lnTo>
                  <a:pt x="6102349" y="2773363"/>
                </a:lnTo>
                <a:lnTo>
                  <a:pt x="6095999" y="2773363"/>
                </a:lnTo>
                <a:close/>
                <a:moveTo>
                  <a:pt x="6095999" y="1096059"/>
                </a:moveTo>
                <a:lnTo>
                  <a:pt x="6102349" y="1180924"/>
                </a:lnTo>
                <a:lnTo>
                  <a:pt x="6102349" y="1566260"/>
                </a:lnTo>
                <a:cubicBezTo>
                  <a:pt x="6102349" y="1601291"/>
                  <a:pt x="6100881" y="1632040"/>
                  <a:pt x="6096500" y="1658459"/>
                </a:cubicBezTo>
                <a:lnTo>
                  <a:pt x="6095999" y="1659880"/>
                </a:lnTo>
                <a:close/>
                <a:moveTo>
                  <a:pt x="5664130" y="1069975"/>
                </a:moveTo>
                <a:cubicBezTo>
                  <a:pt x="5664130" y="1069975"/>
                  <a:pt x="5664130" y="1069975"/>
                  <a:pt x="5953193" y="1069975"/>
                </a:cubicBezTo>
                <a:cubicBezTo>
                  <a:pt x="5980537" y="1069975"/>
                  <a:pt x="6007099" y="1097293"/>
                  <a:pt x="6007099" y="1123830"/>
                </a:cubicBezTo>
                <a:cubicBezTo>
                  <a:pt x="6007099" y="1123830"/>
                  <a:pt x="6007099" y="1123830"/>
                  <a:pt x="6007099" y="1624914"/>
                </a:cubicBezTo>
                <a:cubicBezTo>
                  <a:pt x="6007099" y="1655353"/>
                  <a:pt x="5980537" y="1677988"/>
                  <a:pt x="5953193" y="1677988"/>
                </a:cubicBezTo>
                <a:cubicBezTo>
                  <a:pt x="5953193" y="1677988"/>
                  <a:pt x="5953193" y="1677988"/>
                  <a:pt x="5664130" y="1677988"/>
                </a:cubicBezTo>
                <a:cubicBezTo>
                  <a:pt x="5632880" y="1677988"/>
                  <a:pt x="5610224" y="1655353"/>
                  <a:pt x="5610224" y="1624914"/>
                </a:cubicBezTo>
                <a:lnTo>
                  <a:pt x="5610224" y="1123830"/>
                </a:lnTo>
                <a:cubicBezTo>
                  <a:pt x="5610224" y="1097293"/>
                  <a:pt x="5632880" y="1069975"/>
                  <a:pt x="5664130" y="1069975"/>
                </a:cubicBezTo>
                <a:close/>
                <a:moveTo>
                  <a:pt x="6095999" y="339725"/>
                </a:moveTo>
                <a:lnTo>
                  <a:pt x="6102349" y="339725"/>
                </a:lnTo>
                <a:lnTo>
                  <a:pt x="6102349" y="441326"/>
                </a:lnTo>
                <a:lnTo>
                  <a:pt x="6095999" y="441326"/>
                </a:lnTo>
                <a:close/>
                <a:moveTo>
                  <a:pt x="5610224" y="1"/>
                </a:moveTo>
                <a:lnTo>
                  <a:pt x="6095999" y="1"/>
                </a:lnTo>
                <a:lnTo>
                  <a:pt x="6095999" y="339725"/>
                </a:lnTo>
                <a:lnTo>
                  <a:pt x="5610224" y="339725"/>
                </a:lnTo>
                <a:close/>
                <a:moveTo>
                  <a:pt x="0" y="1"/>
                </a:moveTo>
                <a:lnTo>
                  <a:pt x="5514974" y="1"/>
                </a:lnTo>
                <a:lnTo>
                  <a:pt x="5514974" y="782638"/>
                </a:lnTo>
                <a:lnTo>
                  <a:pt x="5610224" y="782638"/>
                </a:lnTo>
                <a:lnTo>
                  <a:pt x="5610224" y="441326"/>
                </a:lnTo>
                <a:lnTo>
                  <a:pt x="6095999" y="441326"/>
                </a:lnTo>
                <a:lnTo>
                  <a:pt x="6095999" y="1096059"/>
                </a:lnTo>
                <a:lnTo>
                  <a:pt x="6095508" y="1089504"/>
                </a:lnTo>
                <a:cubicBezTo>
                  <a:pt x="6080714" y="1010685"/>
                  <a:pt x="6038716" y="969962"/>
                  <a:pt x="5939450" y="969962"/>
                </a:cubicBezTo>
                <a:cubicBezTo>
                  <a:pt x="5939450" y="969962"/>
                  <a:pt x="5939450" y="969962"/>
                  <a:pt x="5677089" y="969962"/>
                </a:cubicBezTo>
                <a:cubicBezTo>
                  <a:pt x="5543168" y="969962"/>
                  <a:pt x="5514974" y="1054035"/>
                  <a:pt x="5514974" y="1180924"/>
                </a:cubicBezTo>
                <a:cubicBezTo>
                  <a:pt x="5514974" y="1180924"/>
                  <a:pt x="5514974" y="1180924"/>
                  <a:pt x="5514974" y="1566260"/>
                </a:cubicBezTo>
                <a:cubicBezTo>
                  <a:pt x="5514974" y="1712610"/>
                  <a:pt x="5545517" y="1778000"/>
                  <a:pt x="5677089" y="1778000"/>
                </a:cubicBezTo>
                <a:cubicBezTo>
                  <a:pt x="5677089" y="1778000"/>
                  <a:pt x="5677089" y="1778000"/>
                  <a:pt x="5939450" y="1778000"/>
                </a:cubicBezTo>
                <a:cubicBezTo>
                  <a:pt x="6009152" y="1778000"/>
                  <a:pt x="6049877" y="1760096"/>
                  <a:pt x="6073176" y="1724676"/>
                </a:cubicBezTo>
                <a:lnTo>
                  <a:pt x="6095999" y="1659880"/>
                </a:lnTo>
                <a:lnTo>
                  <a:pt x="6095999" y="2030413"/>
                </a:lnTo>
                <a:lnTo>
                  <a:pt x="6007099" y="2030413"/>
                </a:lnTo>
                <a:lnTo>
                  <a:pt x="6007099" y="2673351"/>
                </a:lnTo>
                <a:lnTo>
                  <a:pt x="5848349" y="2673351"/>
                </a:lnTo>
                <a:lnTo>
                  <a:pt x="5848349" y="2101851"/>
                </a:lnTo>
                <a:lnTo>
                  <a:pt x="5753099" y="2101851"/>
                </a:lnTo>
                <a:lnTo>
                  <a:pt x="5753099" y="2673351"/>
                </a:lnTo>
                <a:lnTo>
                  <a:pt x="5610224" y="2673351"/>
                </a:lnTo>
                <a:lnTo>
                  <a:pt x="5610224" y="2030413"/>
                </a:lnTo>
                <a:lnTo>
                  <a:pt x="5514974" y="2030413"/>
                </a:lnTo>
                <a:lnTo>
                  <a:pt x="5514974" y="2773363"/>
                </a:lnTo>
                <a:lnTo>
                  <a:pt x="6095999" y="2773363"/>
                </a:lnTo>
                <a:lnTo>
                  <a:pt x="6095999" y="3025775"/>
                </a:lnTo>
                <a:lnTo>
                  <a:pt x="6083971" y="3025775"/>
                </a:lnTo>
                <a:cubicBezTo>
                  <a:pt x="6053340" y="3025775"/>
                  <a:pt x="5971658" y="3025775"/>
                  <a:pt x="5753840" y="3025775"/>
                </a:cubicBezTo>
                <a:cubicBezTo>
                  <a:pt x="5753840" y="3025775"/>
                  <a:pt x="5753840" y="3025775"/>
                  <a:pt x="5753840" y="3433852"/>
                </a:cubicBezTo>
                <a:cubicBezTo>
                  <a:pt x="5753840" y="3433852"/>
                  <a:pt x="5753840" y="3433852"/>
                  <a:pt x="5848603" y="3433852"/>
                </a:cubicBezTo>
                <a:cubicBezTo>
                  <a:pt x="5848603" y="3433852"/>
                  <a:pt x="5848603" y="3433852"/>
                  <a:pt x="5848603" y="3126237"/>
                </a:cubicBezTo>
                <a:cubicBezTo>
                  <a:pt x="5848603" y="3126237"/>
                  <a:pt x="5848603" y="3126237"/>
                  <a:pt x="6007586" y="3126237"/>
                </a:cubicBezTo>
                <a:cubicBezTo>
                  <a:pt x="6007586" y="3126237"/>
                  <a:pt x="6007586" y="3126237"/>
                  <a:pt x="6007586" y="3656582"/>
                </a:cubicBezTo>
                <a:cubicBezTo>
                  <a:pt x="6007586" y="3683060"/>
                  <a:pt x="5980958" y="3709538"/>
                  <a:pt x="5953547" y="3709538"/>
                </a:cubicBezTo>
                <a:cubicBezTo>
                  <a:pt x="5953547" y="3709538"/>
                  <a:pt x="5953547" y="3709538"/>
                  <a:pt x="5659860" y="3709538"/>
                </a:cubicBezTo>
                <a:cubicBezTo>
                  <a:pt x="5632449" y="3709538"/>
                  <a:pt x="5609737" y="3683060"/>
                  <a:pt x="5609737" y="3656582"/>
                </a:cubicBezTo>
                <a:cubicBezTo>
                  <a:pt x="5609737" y="3656582"/>
                  <a:pt x="5609737" y="3656582"/>
                  <a:pt x="5609737" y="3064714"/>
                </a:cubicBezTo>
                <a:cubicBezTo>
                  <a:pt x="5609737" y="3064714"/>
                  <a:pt x="5609737" y="3064714"/>
                  <a:pt x="5514974" y="3064714"/>
                </a:cubicBezTo>
                <a:cubicBezTo>
                  <a:pt x="5514974" y="3064714"/>
                  <a:pt x="5514974" y="3064714"/>
                  <a:pt x="5514974" y="3618422"/>
                </a:cubicBezTo>
                <a:cubicBezTo>
                  <a:pt x="5514974" y="3746919"/>
                  <a:pt x="5555699" y="3810000"/>
                  <a:pt x="5684138" y="3810000"/>
                </a:cubicBezTo>
                <a:cubicBezTo>
                  <a:pt x="5684138" y="3810000"/>
                  <a:pt x="5684138" y="3810000"/>
                  <a:pt x="5939450" y="3810000"/>
                </a:cubicBezTo>
                <a:cubicBezTo>
                  <a:pt x="6007978" y="3810000"/>
                  <a:pt x="6048702" y="3792283"/>
                  <a:pt x="6072295" y="3757044"/>
                </a:cubicBezTo>
                <a:lnTo>
                  <a:pt x="6095999" y="3691538"/>
                </a:lnTo>
                <a:lnTo>
                  <a:pt x="6095999" y="4183432"/>
                </a:lnTo>
                <a:lnTo>
                  <a:pt x="6095839" y="4181157"/>
                </a:lnTo>
                <a:cubicBezTo>
                  <a:pt x="6081595" y="4101885"/>
                  <a:pt x="6040479" y="4062413"/>
                  <a:pt x="5939450" y="4062413"/>
                </a:cubicBezTo>
                <a:cubicBezTo>
                  <a:pt x="5939450" y="4062413"/>
                  <a:pt x="5939450" y="4062413"/>
                  <a:pt x="5514974" y="4062413"/>
                </a:cubicBezTo>
                <a:cubicBezTo>
                  <a:pt x="5514974" y="4062413"/>
                  <a:pt x="5514974" y="4062413"/>
                  <a:pt x="5514974" y="4165332"/>
                </a:cubicBezTo>
                <a:cubicBezTo>
                  <a:pt x="5514974" y="4165332"/>
                  <a:pt x="5514974" y="4165332"/>
                  <a:pt x="5957463" y="4165332"/>
                </a:cubicBezTo>
                <a:cubicBezTo>
                  <a:pt x="5984874" y="4165332"/>
                  <a:pt x="6007586" y="4185604"/>
                  <a:pt x="6007586" y="4216012"/>
                </a:cubicBezTo>
                <a:cubicBezTo>
                  <a:pt x="6007586" y="4216012"/>
                  <a:pt x="6007586" y="4216012"/>
                  <a:pt x="6007586" y="4700198"/>
                </a:cubicBezTo>
                <a:cubicBezTo>
                  <a:pt x="6007586" y="4730606"/>
                  <a:pt x="5984874" y="4753996"/>
                  <a:pt x="5957463" y="4753996"/>
                </a:cubicBezTo>
                <a:cubicBezTo>
                  <a:pt x="5957463" y="4753996"/>
                  <a:pt x="5957463" y="4753996"/>
                  <a:pt x="5514974" y="4753996"/>
                </a:cubicBezTo>
                <a:cubicBezTo>
                  <a:pt x="5514974" y="4753996"/>
                  <a:pt x="5514974" y="4753996"/>
                  <a:pt x="5514974" y="4854576"/>
                </a:cubicBezTo>
                <a:cubicBezTo>
                  <a:pt x="5514974" y="4854576"/>
                  <a:pt x="5514974" y="4854576"/>
                  <a:pt x="5939450" y="4854576"/>
                </a:cubicBezTo>
                <a:cubicBezTo>
                  <a:pt x="6039304" y="4854576"/>
                  <a:pt x="6081008" y="4809403"/>
                  <a:pt x="6095619" y="4731556"/>
                </a:cubicBezTo>
                <a:lnTo>
                  <a:pt x="6095999" y="4726568"/>
                </a:lnTo>
                <a:lnTo>
                  <a:pt x="6095999" y="5106988"/>
                </a:lnTo>
                <a:lnTo>
                  <a:pt x="6007099" y="5106988"/>
                </a:lnTo>
                <a:lnTo>
                  <a:pt x="6007099" y="5749926"/>
                </a:lnTo>
                <a:lnTo>
                  <a:pt x="5848349" y="5749926"/>
                </a:lnTo>
                <a:lnTo>
                  <a:pt x="5848349" y="5178426"/>
                </a:lnTo>
                <a:lnTo>
                  <a:pt x="5753099" y="5178426"/>
                </a:lnTo>
                <a:lnTo>
                  <a:pt x="5753099" y="5749926"/>
                </a:lnTo>
                <a:lnTo>
                  <a:pt x="5610224" y="5749926"/>
                </a:lnTo>
                <a:lnTo>
                  <a:pt x="5610224" y="5106988"/>
                </a:lnTo>
                <a:lnTo>
                  <a:pt x="5514974" y="5106988"/>
                </a:lnTo>
                <a:lnTo>
                  <a:pt x="5514974" y="5849938"/>
                </a:lnTo>
                <a:lnTo>
                  <a:pt x="6095999" y="5849938"/>
                </a:lnTo>
                <a:lnTo>
                  <a:pt x="6095999" y="6756699"/>
                </a:lnTo>
                <a:lnTo>
                  <a:pt x="6042376" y="6756699"/>
                </a:lnTo>
                <a:cubicBezTo>
                  <a:pt x="5920654" y="6756699"/>
                  <a:pt x="5920654" y="6756699"/>
                  <a:pt x="5920654" y="6756699"/>
                </a:cubicBezTo>
                <a:cubicBezTo>
                  <a:pt x="5920654" y="6264858"/>
                  <a:pt x="5920654" y="6264858"/>
                  <a:pt x="5920654" y="6264858"/>
                </a:cubicBezTo>
                <a:cubicBezTo>
                  <a:pt x="5920654" y="6146379"/>
                  <a:pt x="5876797" y="6080125"/>
                  <a:pt x="5753840" y="6080125"/>
                </a:cubicBezTo>
                <a:cubicBezTo>
                  <a:pt x="5688054" y="6080125"/>
                  <a:pt x="5688054" y="6080125"/>
                  <a:pt x="5688054" y="6080125"/>
                </a:cubicBezTo>
                <a:cubicBezTo>
                  <a:pt x="5567446" y="6080125"/>
                  <a:pt x="5514974" y="6146379"/>
                  <a:pt x="5514974" y="6264858"/>
                </a:cubicBezTo>
                <a:cubicBezTo>
                  <a:pt x="5514974" y="6710906"/>
                  <a:pt x="5514974" y="6822418"/>
                  <a:pt x="5514974" y="6850296"/>
                </a:cubicBezTo>
                <a:lnTo>
                  <a:pt x="5514974" y="6858000"/>
                </a:lnTo>
                <a:lnTo>
                  <a:pt x="0" y="6858000"/>
                </a:lnTo>
                <a:close/>
                <a:moveTo>
                  <a:pt x="5514974" y="0"/>
                </a:moveTo>
                <a:lnTo>
                  <a:pt x="5610224" y="0"/>
                </a:lnTo>
                <a:lnTo>
                  <a:pt x="5610224" y="1"/>
                </a:lnTo>
                <a:lnTo>
                  <a:pt x="5514974" y="1"/>
                </a:lnTo>
                <a:close/>
              </a:path>
            </a:pathLst>
          </a:custGeom>
          <a:solidFill>
            <a:schemeClr val="tx2"/>
          </a:solidFill>
          <a:ln>
            <a:noFill/>
          </a:ln>
        </p:spPr>
        <p:txBody>
          <a:bodyPr wrap="square" anchor="ctr">
            <a:noAutofit/>
          </a:bodyPr>
          <a:lstStyle>
            <a:lvl1pPr algn="ctr">
              <a:defRPr sz="1600">
                <a:solidFill>
                  <a:schemeClr val="bg1"/>
                </a:solidFill>
              </a:defRPr>
            </a:lvl1pPr>
          </a:lstStyle>
          <a:p>
            <a:endParaRPr lang="fr-FR"/>
          </a:p>
        </p:txBody>
      </p:sp>
      <p:pic>
        <p:nvPicPr>
          <p:cNvPr id="14" name="Imag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6334" y="572582"/>
            <a:ext cx="1223332" cy="1259496"/>
          </a:xfrm>
          <a:prstGeom prst="rect">
            <a:avLst/>
          </a:prstGeom>
        </p:spPr>
      </p:pic>
      <p:sp>
        <p:nvSpPr>
          <p:cNvPr id="2" name="ZoneTexte 1"/>
          <p:cNvSpPr txBox="1"/>
          <p:nvPr userDrawn="1"/>
        </p:nvSpPr>
        <p:spPr>
          <a:xfrm>
            <a:off x="274834" y="3828014"/>
            <a:ext cx="5038878" cy="338554"/>
          </a:xfrm>
          <a:prstGeom prst="rect">
            <a:avLst/>
          </a:prstGeom>
          <a:noFill/>
        </p:spPr>
        <p:txBody>
          <a:bodyPr wrap="square" rtlCol="0">
            <a:spAutoFit/>
          </a:bodyPr>
          <a:lstStyle/>
          <a:p>
            <a:r>
              <a:rPr lang="fr-FR" sz="1600" b="0">
                <a:latin typeface="+mj-lt"/>
              </a:rPr>
              <a:t>Tarif VCG</a:t>
            </a:r>
            <a:endParaRPr lang="fr-FR" sz="1600">
              <a:latin typeface="+mj-lt"/>
            </a:endParaRPr>
          </a:p>
        </p:txBody>
      </p:sp>
      <p:sp>
        <p:nvSpPr>
          <p:cNvPr id="4" name="Espace réservé du texte 3"/>
          <p:cNvSpPr>
            <a:spLocks noGrp="1"/>
          </p:cNvSpPr>
          <p:nvPr>
            <p:ph type="body" sz="quarter" idx="15" hasCustomPrompt="1"/>
          </p:nvPr>
        </p:nvSpPr>
        <p:spPr>
          <a:xfrm>
            <a:off x="274834" y="3084490"/>
            <a:ext cx="5529066" cy="478383"/>
          </a:xfrm>
          <a:prstGeom prst="rect">
            <a:avLst/>
          </a:prstGeom>
        </p:spPr>
        <p:txBody>
          <a:bodyPr>
            <a:noAutofit/>
          </a:bodyPr>
          <a:lstStyle>
            <a:lvl1pPr marL="0" indent="0">
              <a:buNone/>
              <a:defRPr sz="3400" b="1" baseline="0"/>
            </a:lvl1pPr>
          </a:lstStyle>
          <a:p>
            <a:pPr lvl="0"/>
            <a:r>
              <a:rPr lang="fr-FR"/>
              <a:t>NOM DU VÉHICULE</a:t>
            </a:r>
          </a:p>
        </p:txBody>
      </p:sp>
    </p:spTree>
    <p:extLst>
      <p:ext uri="{BB962C8B-B14F-4D97-AF65-F5344CB8AC3E}">
        <p14:creationId xmlns:p14="http://schemas.microsoft.com/office/powerpoint/2010/main" val="2806401928"/>
      </p:ext>
    </p:extLst>
  </p:cSld>
  <p:clrMapOvr>
    <a:masterClrMapping/>
  </p:clrMapOvr>
  <p:transition spd="slow">
    <p:cover dir="r"/>
  </p:transition>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1207">
          <p15:clr>
            <a:srgbClr val="FBAE40"/>
          </p15:clr>
        </p15:guide>
        <p15:guide id="14" orient="horz" pos="3113">
          <p15:clr>
            <a:srgbClr val="FBAE40"/>
          </p15:clr>
        </p15:guide>
        <p15:guide id="15" pos="3341">
          <p15:clr>
            <a:srgbClr val="FBAE40"/>
          </p15:clr>
        </p15:guide>
        <p15:guide id="16" pos="43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arème">
    <p:spTree>
      <p:nvGrpSpPr>
        <p:cNvPr id="1" name=""/>
        <p:cNvGrpSpPr/>
        <p:nvPr/>
      </p:nvGrpSpPr>
      <p:grpSpPr>
        <a:xfrm>
          <a:off x="0" y="0"/>
          <a:ext cx="0" cy="0"/>
          <a:chOff x="0" y="0"/>
          <a:chExt cx="0" cy="0"/>
        </a:xfrm>
      </p:grpSpPr>
      <p:sp>
        <p:nvSpPr>
          <p:cNvPr id="3" name="ZoneTexte 2"/>
          <p:cNvSpPr txBox="1"/>
          <p:nvPr userDrawn="1"/>
        </p:nvSpPr>
        <p:spPr>
          <a:xfrm>
            <a:off x="274834" y="6333581"/>
            <a:ext cx="5038878" cy="230832"/>
          </a:xfrm>
          <a:prstGeom prst="rect">
            <a:avLst/>
          </a:prstGeom>
          <a:noFill/>
        </p:spPr>
        <p:txBody>
          <a:bodyPr wrap="square" rtlCol="0">
            <a:spAutoFit/>
          </a:bodyPr>
          <a:lstStyle/>
          <a:p>
            <a:r>
              <a:rPr lang="fr-FR" sz="900">
                <a:latin typeface="+mj-lt"/>
              </a:rPr>
              <a:t>Tarif VP applicable au 1 février</a:t>
            </a:r>
            <a:r>
              <a:rPr kumimoji="0" lang="fr-FR" sz="900" b="0" i="0" u="none" strike="noStrike" kern="1200" cap="none" spc="0" normalizeH="0" baseline="0" noProof="0">
                <a:ln>
                  <a:noFill/>
                </a:ln>
                <a:solidFill>
                  <a:srgbClr val="000000"/>
                </a:solidFill>
                <a:effectLst/>
                <a:uLnTx/>
                <a:uFillTx/>
                <a:latin typeface="Peugeot New"/>
                <a:ea typeface="+mn-ea"/>
                <a:cs typeface="+mn-cs"/>
              </a:rPr>
              <a:t> 2023</a:t>
            </a:r>
            <a:endParaRPr kumimoji="0" lang="fr-FR" sz="900" b="0" i="0" u="none" strike="noStrike" kern="1200" cap="none" spc="0" normalizeH="0" baseline="0">
              <a:ln>
                <a:noFill/>
              </a:ln>
              <a:solidFill>
                <a:srgbClr val="000000"/>
              </a:solidFill>
              <a:effectLst/>
              <a:uLnTx/>
              <a:uFillTx/>
              <a:latin typeface="Peugeot New"/>
              <a:ea typeface="+mn-ea"/>
              <a:cs typeface="+mn-cs"/>
            </a:endParaRPr>
          </a:p>
        </p:txBody>
      </p:sp>
      <p:sp>
        <p:nvSpPr>
          <p:cNvPr id="26" name="Espace réservé pour une image  25"/>
          <p:cNvSpPr>
            <a:spLocks noGrp="1"/>
          </p:cNvSpPr>
          <p:nvPr>
            <p:ph type="pic" sz="quarter" idx="11"/>
          </p:nvPr>
        </p:nvSpPr>
        <p:spPr>
          <a:xfrm>
            <a:off x="6089651" y="0"/>
            <a:ext cx="6102349" cy="6859588"/>
          </a:xfrm>
          <a:custGeom>
            <a:avLst/>
            <a:gdLst>
              <a:gd name="connsiteX0" fmla="*/ 6095999 w 6102349"/>
              <a:gd name="connsiteY0" fmla="*/ 6756699 h 6859588"/>
              <a:gd name="connsiteX1" fmla="*/ 6102349 w 6102349"/>
              <a:gd name="connsiteY1" fmla="*/ 6756699 h 6859588"/>
              <a:gd name="connsiteX2" fmla="*/ 6102349 w 6102349"/>
              <a:gd name="connsiteY2" fmla="*/ 6859588 h 6859588"/>
              <a:gd name="connsiteX3" fmla="*/ 5514974 w 6102349"/>
              <a:gd name="connsiteY3" fmla="*/ 6859588 h 6859588"/>
              <a:gd name="connsiteX4" fmla="*/ 5514974 w 6102349"/>
              <a:gd name="connsiteY4" fmla="*/ 6858427 h 6859588"/>
              <a:gd name="connsiteX5" fmla="*/ 5514974 w 6102349"/>
              <a:gd name="connsiteY5" fmla="*/ 6858000 h 6859588"/>
              <a:gd name="connsiteX6" fmla="*/ 6095999 w 6102349"/>
              <a:gd name="connsiteY6" fmla="*/ 6858000 h 6859588"/>
              <a:gd name="connsiteX7" fmla="*/ 5660044 w 6102349"/>
              <a:gd name="connsiteY7" fmla="*/ 6184900 h 6859588"/>
              <a:gd name="connsiteX8" fmla="*/ 5777982 w 6102349"/>
              <a:gd name="connsiteY8" fmla="*/ 6184900 h 6859588"/>
              <a:gd name="connsiteX9" fmla="*/ 5824536 w 6102349"/>
              <a:gd name="connsiteY9" fmla="*/ 6238416 h 6859588"/>
              <a:gd name="connsiteX10" fmla="*/ 5824536 w 6102349"/>
              <a:gd name="connsiteY10" fmla="*/ 6758065 h 6859588"/>
              <a:gd name="connsiteX11" fmla="*/ 5610386 w 6102349"/>
              <a:gd name="connsiteY11" fmla="*/ 6758065 h 6859588"/>
              <a:gd name="connsiteX12" fmla="*/ 5610386 w 6102349"/>
              <a:gd name="connsiteY12" fmla="*/ 6238416 h 6859588"/>
              <a:gd name="connsiteX13" fmla="*/ 5660044 w 6102349"/>
              <a:gd name="connsiteY13" fmla="*/ 6184900 h 6859588"/>
              <a:gd name="connsiteX14" fmla="*/ 6095999 w 6102349"/>
              <a:gd name="connsiteY14" fmla="*/ 5106988 h 6859588"/>
              <a:gd name="connsiteX15" fmla="*/ 6102349 w 6102349"/>
              <a:gd name="connsiteY15" fmla="*/ 5106988 h 6859588"/>
              <a:gd name="connsiteX16" fmla="*/ 6102349 w 6102349"/>
              <a:gd name="connsiteY16" fmla="*/ 5849938 h 6859588"/>
              <a:gd name="connsiteX17" fmla="*/ 6095999 w 6102349"/>
              <a:gd name="connsiteY17" fmla="*/ 5849938 h 6859588"/>
              <a:gd name="connsiteX18" fmla="*/ 6095999 w 6102349"/>
              <a:gd name="connsiteY18" fmla="*/ 4183432 h 6859588"/>
              <a:gd name="connsiteX19" fmla="*/ 6102349 w 6102349"/>
              <a:gd name="connsiteY19" fmla="*/ 4273709 h 6859588"/>
              <a:gd name="connsiteX20" fmla="*/ 6102349 w 6102349"/>
              <a:gd name="connsiteY20" fmla="*/ 4643281 h 6859588"/>
              <a:gd name="connsiteX21" fmla="*/ 6095999 w 6102349"/>
              <a:gd name="connsiteY21" fmla="*/ 4726568 h 6859588"/>
              <a:gd name="connsiteX22" fmla="*/ 6095999 w 6102349"/>
              <a:gd name="connsiteY22" fmla="*/ 3025775 h 6859588"/>
              <a:gd name="connsiteX23" fmla="*/ 6096904 w 6102349"/>
              <a:gd name="connsiteY23" fmla="*/ 3025775 h 6859588"/>
              <a:gd name="connsiteX24" fmla="*/ 6102349 w 6102349"/>
              <a:gd name="connsiteY24" fmla="*/ 3025775 h 6859588"/>
              <a:gd name="connsiteX25" fmla="*/ 6102349 w 6102349"/>
              <a:gd name="connsiteY25" fmla="*/ 3598953 h 6859588"/>
              <a:gd name="connsiteX26" fmla="*/ 6096169 w 6102349"/>
              <a:gd name="connsiteY26" fmla="*/ 3691067 h 6859588"/>
              <a:gd name="connsiteX27" fmla="*/ 6095999 w 6102349"/>
              <a:gd name="connsiteY27" fmla="*/ 3691538 h 6859588"/>
              <a:gd name="connsiteX28" fmla="*/ 6095999 w 6102349"/>
              <a:gd name="connsiteY28" fmla="*/ 2030413 h 6859588"/>
              <a:gd name="connsiteX29" fmla="*/ 6102349 w 6102349"/>
              <a:gd name="connsiteY29" fmla="*/ 2030413 h 6859588"/>
              <a:gd name="connsiteX30" fmla="*/ 6102349 w 6102349"/>
              <a:gd name="connsiteY30" fmla="*/ 2773363 h 6859588"/>
              <a:gd name="connsiteX31" fmla="*/ 6095999 w 6102349"/>
              <a:gd name="connsiteY31" fmla="*/ 2773363 h 6859588"/>
              <a:gd name="connsiteX32" fmla="*/ 6095999 w 6102349"/>
              <a:gd name="connsiteY32" fmla="*/ 1096059 h 6859588"/>
              <a:gd name="connsiteX33" fmla="*/ 6102349 w 6102349"/>
              <a:gd name="connsiteY33" fmla="*/ 1180924 h 6859588"/>
              <a:gd name="connsiteX34" fmla="*/ 6102349 w 6102349"/>
              <a:gd name="connsiteY34" fmla="*/ 1566260 h 6859588"/>
              <a:gd name="connsiteX35" fmla="*/ 6096500 w 6102349"/>
              <a:gd name="connsiteY35" fmla="*/ 1658459 h 6859588"/>
              <a:gd name="connsiteX36" fmla="*/ 6095999 w 6102349"/>
              <a:gd name="connsiteY36" fmla="*/ 1659880 h 6859588"/>
              <a:gd name="connsiteX37" fmla="*/ 5664130 w 6102349"/>
              <a:gd name="connsiteY37" fmla="*/ 1069975 h 6859588"/>
              <a:gd name="connsiteX38" fmla="*/ 5953193 w 6102349"/>
              <a:gd name="connsiteY38" fmla="*/ 1069975 h 6859588"/>
              <a:gd name="connsiteX39" fmla="*/ 6007099 w 6102349"/>
              <a:gd name="connsiteY39" fmla="*/ 1123830 h 6859588"/>
              <a:gd name="connsiteX40" fmla="*/ 6007099 w 6102349"/>
              <a:gd name="connsiteY40" fmla="*/ 1624914 h 6859588"/>
              <a:gd name="connsiteX41" fmla="*/ 5953193 w 6102349"/>
              <a:gd name="connsiteY41" fmla="*/ 1677988 h 6859588"/>
              <a:gd name="connsiteX42" fmla="*/ 5664130 w 6102349"/>
              <a:gd name="connsiteY42" fmla="*/ 1677988 h 6859588"/>
              <a:gd name="connsiteX43" fmla="*/ 5610224 w 6102349"/>
              <a:gd name="connsiteY43" fmla="*/ 1624914 h 6859588"/>
              <a:gd name="connsiteX44" fmla="*/ 5610224 w 6102349"/>
              <a:gd name="connsiteY44" fmla="*/ 1123830 h 6859588"/>
              <a:gd name="connsiteX45" fmla="*/ 5664130 w 6102349"/>
              <a:gd name="connsiteY45" fmla="*/ 1069975 h 6859588"/>
              <a:gd name="connsiteX46" fmla="*/ 6095999 w 6102349"/>
              <a:gd name="connsiteY46" fmla="*/ 339725 h 6859588"/>
              <a:gd name="connsiteX47" fmla="*/ 6102349 w 6102349"/>
              <a:gd name="connsiteY47" fmla="*/ 339725 h 6859588"/>
              <a:gd name="connsiteX48" fmla="*/ 6102349 w 6102349"/>
              <a:gd name="connsiteY48" fmla="*/ 441326 h 6859588"/>
              <a:gd name="connsiteX49" fmla="*/ 6095999 w 6102349"/>
              <a:gd name="connsiteY49" fmla="*/ 441326 h 6859588"/>
              <a:gd name="connsiteX50" fmla="*/ 5610224 w 6102349"/>
              <a:gd name="connsiteY50" fmla="*/ 1 h 6859588"/>
              <a:gd name="connsiteX51" fmla="*/ 6095999 w 6102349"/>
              <a:gd name="connsiteY51" fmla="*/ 1 h 6859588"/>
              <a:gd name="connsiteX52" fmla="*/ 6095999 w 6102349"/>
              <a:gd name="connsiteY52" fmla="*/ 339725 h 6859588"/>
              <a:gd name="connsiteX53" fmla="*/ 5610224 w 6102349"/>
              <a:gd name="connsiteY53" fmla="*/ 339725 h 6859588"/>
              <a:gd name="connsiteX54" fmla="*/ 0 w 6102349"/>
              <a:gd name="connsiteY54" fmla="*/ 1 h 6859588"/>
              <a:gd name="connsiteX55" fmla="*/ 5514974 w 6102349"/>
              <a:gd name="connsiteY55" fmla="*/ 1 h 6859588"/>
              <a:gd name="connsiteX56" fmla="*/ 5514974 w 6102349"/>
              <a:gd name="connsiteY56" fmla="*/ 782638 h 6859588"/>
              <a:gd name="connsiteX57" fmla="*/ 5610224 w 6102349"/>
              <a:gd name="connsiteY57" fmla="*/ 782638 h 6859588"/>
              <a:gd name="connsiteX58" fmla="*/ 5610224 w 6102349"/>
              <a:gd name="connsiteY58" fmla="*/ 441326 h 6859588"/>
              <a:gd name="connsiteX59" fmla="*/ 6095999 w 6102349"/>
              <a:gd name="connsiteY59" fmla="*/ 441326 h 6859588"/>
              <a:gd name="connsiteX60" fmla="*/ 6095999 w 6102349"/>
              <a:gd name="connsiteY60" fmla="*/ 1096059 h 6859588"/>
              <a:gd name="connsiteX61" fmla="*/ 6095508 w 6102349"/>
              <a:gd name="connsiteY61" fmla="*/ 1089504 h 6859588"/>
              <a:gd name="connsiteX62" fmla="*/ 5939450 w 6102349"/>
              <a:gd name="connsiteY62" fmla="*/ 969962 h 6859588"/>
              <a:gd name="connsiteX63" fmla="*/ 5677089 w 6102349"/>
              <a:gd name="connsiteY63" fmla="*/ 969962 h 6859588"/>
              <a:gd name="connsiteX64" fmla="*/ 5514974 w 6102349"/>
              <a:gd name="connsiteY64" fmla="*/ 1180924 h 6859588"/>
              <a:gd name="connsiteX65" fmla="*/ 5514974 w 6102349"/>
              <a:gd name="connsiteY65" fmla="*/ 1566260 h 6859588"/>
              <a:gd name="connsiteX66" fmla="*/ 5677089 w 6102349"/>
              <a:gd name="connsiteY66" fmla="*/ 1778000 h 6859588"/>
              <a:gd name="connsiteX67" fmla="*/ 5939450 w 6102349"/>
              <a:gd name="connsiteY67" fmla="*/ 1778000 h 6859588"/>
              <a:gd name="connsiteX68" fmla="*/ 6073176 w 6102349"/>
              <a:gd name="connsiteY68" fmla="*/ 1724676 h 6859588"/>
              <a:gd name="connsiteX69" fmla="*/ 6095999 w 6102349"/>
              <a:gd name="connsiteY69" fmla="*/ 1659880 h 6859588"/>
              <a:gd name="connsiteX70" fmla="*/ 6095999 w 6102349"/>
              <a:gd name="connsiteY70" fmla="*/ 2030413 h 6859588"/>
              <a:gd name="connsiteX71" fmla="*/ 6007099 w 6102349"/>
              <a:gd name="connsiteY71" fmla="*/ 2030413 h 6859588"/>
              <a:gd name="connsiteX72" fmla="*/ 6007099 w 6102349"/>
              <a:gd name="connsiteY72" fmla="*/ 2673351 h 6859588"/>
              <a:gd name="connsiteX73" fmla="*/ 5848349 w 6102349"/>
              <a:gd name="connsiteY73" fmla="*/ 2673351 h 6859588"/>
              <a:gd name="connsiteX74" fmla="*/ 5848349 w 6102349"/>
              <a:gd name="connsiteY74" fmla="*/ 2101851 h 6859588"/>
              <a:gd name="connsiteX75" fmla="*/ 5753099 w 6102349"/>
              <a:gd name="connsiteY75" fmla="*/ 2101851 h 6859588"/>
              <a:gd name="connsiteX76" fmla="*/ 5753099 w 6102349"/>
              <a:gd name="connsiteY76" fmla="*/ 2673351 h 6859588"/>
              <a:gd name="connsiteX77" fmla="*/ 5610224 w 6102349"/>
              <a:gd name="connsiteY77" fmla="*/ 2673351 h 6859588"/>
              <a:gd name="connsiteX78" fmla="*/ 5610224 w 6102349"/>
              <a:gd name="connsiteY78" fmla="*/ 2030413 h 6859588"/>
              <a:gd name="connsiteX79" fmla="*/ 5514974 w 6102349"/>
              <a:gd name="connsiteY79" fmla="*/ 2030413 h 6859588"/>
              <a:gd name="connsiteX80" fmla="*/ 5514974 w 6102349"/>
              <a:gd name="connsiteY80" fmla="*/ 2773363 h 6859588"/>
              <a:gd name="connsiteX81" fmla="*/ 6095999 w 6102349"/>
              <a:gd name="connsiteY81" fmla="*/ 2773363 h 6859588"/>
              <a:gd name="connsiteX82" fmla="*/ 6095999 w 6102349"/>
              <a:gd name="connsiteY82" fmla="*/ 3025775 h 6859588"/>
              <a:gd name="connsiteX83" fmla="*/ 6083971 w 6102349"/>
              <a:gd name="connsiteY83" fmla="*/ 3025775 h 6859588"/>
              <a:gd name="connsiteX84" fmla="*/ 5753840 w 6102349"/>
              <a:gd name="connsiteY84" fmla="*/ 3025775 h 6859588"/>
              <a:gd name="connsiteX85" fmla="*/ 5753840 w 6102349"/>
              <a:gd name="connsiteY85" fmla="*/ 3433852 h 6859588"/>
              <a:gd name="connsiteX86" fmla="*/ 5848603 w 6102349"/>
              <a:gd name="connsiteY86" fmla="*/ 3433852 h 6859588"/>
              <a:gd name="connsiteX87" fmla="*/ 5848603 w 6102349"/>
              <a:gd name="connsiteY87" fmla="*/ 3126237 h 6859588"/>
              <a:gd name="connsiteX88" fmla="*/ 6007586 w 6102349"/>
              <a:gd name="connsiteY88" fmla="*/ 3126237 h 6859588"/>
              <a:gd name="connsiteX89" fmla="*/ 6007586 w 6102349"/>
              <a:gd name="connsiteY89" fmla="*/ 3656582 h 6859588"/>
              <a:gd name="connsiteX90" fmla="*/ 5953547 w 6102349"/>
              <a:gd name="connsiteY90" fmla="*/ 3709538 h 6859588"/>
              <a:gd name="connsiteX91" fmla="*/ 5659860 w 6102349"/>
              <a:gd name="connsiteY91" fmla="*/ 3709538 h 6859588"/>
              <a:gd name="connsiteX92" fmla="*/ 5609737 w 6102349"/>
              <a:gd name="connsiteY92" fmla="*/ 3656582 h 6859588"/>
              <a:gd name="connsiteX93" fmla="*/ 5609737 w 6102349"/>
              <a:gd name="connsiteY93" fmla="*/ 3064714 h 6859588"/>
              <a:gd name="connsiteX94" fmla="*/ 5514974 w 6102349"/>
              <a:gd name="connsiteY94" fmla="*/ 3064714 h 6859588"/>
              <a:gd name="connsiteX95" fmla="*/ 5514974 w 6102349"/>
              <a:gd name="connsiteY95" fmla="*/ 3618422 h 6859588"/>
              <a:gd name="connsiteX96" fmla="*/ 5684138 w 6102349"/>
              <a:gd name="connsiteY96" fmla="*/ 3810000 h 6859588"/>
              <a:gd name="connsiteX97" fmla="*/ 5939450 w 6102349"/>
              <a:gd name="connsiteY97" fmla="*/ 3810000 h 6859588"/>
              <a:gd name="connsiteX98" fmla="*/ 6072295 w 6102349"/>
              <a:gd name="connsiteY98" fmla="*/ 3757044 h 6859588"/>
              <a:gd name="connsiteX99" fmla="*/ 6095999 w 6102349"/>
              <a:gd name="connsiteY99" fmla="*/ 3691538 h 6859588"/>
              <a:gd name="connsiteX100" fmla="*/ 6095999 w 6102349"/>
              <a:gd name="connsiteY100" fmla="*/ 4183432 h 6859588"/>
              <a:gd name="connsiteX101" fmla="*/ 6095839 w 6102349"/>
              <a:gd name="connsiteY101" fmla="*/ 4181157 h 6859588"/>
              <a:gd name="connsiteX102" fmla="*/ 5939450 w 6102349"/>
              <a:gd name="connsiteY102" fmla="*/ 4062413 h 6859588"/>
              <a:gd name="connsiteX103" fmla="*/ 5514974 w 6102349"/>
              <a:gd name="connsiteY103" fmla="*/ 4062413 h 6859588"/>
              <a:gd name="connsiteX104" fmla="*/ 5514974 w 6102349"/>
              <a:gd name="connsiteY104" fmla="*/ 4165332 h 6859588"/>
              <a:gd name="connsiteX105" fmla="*/ 5957463 w 6102349"/>
              <a:gd name="connsiteY105" fmla="*/ 4165332 h 6859588"/>
              <a:gd name="connsiteX106" fmla="*/ 6007586 w 6102349"/>
              <a:gd name="connsiteY106" fmla="*/ 4216012 h 6859588"/>
              <a:gd name="connsiteX107" fmla="*/ 6007586 w 6102349"/>
              <a:gd name="connsiteY107" fmla="*/ 4700198 h 6859588"/>
              <a:gd name="connsiteX108" fmla="*/ 5957463 w 6102349"/>
              <a:gd name="connsiteY108" fmla="*/ 4753996 h 6859588"/>
              <a:gd name="connsiteX109" fmla="*/ 5514974 w 6102349"/>
              <a:gd name="connsiteY109" fmla="*/ 4753996 h 6859588"/>
              <a:gd name="connsiteX110" fmla="*/ 5514974 w 6102349"/>
              <a:gd name="connsiteY110" fmla="*/ 4854576 h 6859588"/>
              <a:gd name="connsiteX111" fmla="*/ 5939450 w 6102349"/>
              <a:gd name="connsiteY111" fmla="*/ 4854576 h 6859588"/>
              <a:gd name="connsiteX112" fmla="*/ 6095619 w 6102349"/>
              <a:gd name="connsiteY112" fmla="*/ 4731556 h 6859588"/>
              <a:gd name="connsiteX113" fmla="*/ 6095999 w 6102349"/>
              <a:gd name="connsiteY113" fmla="*/ 4726568 h 6859588"/>
              <a:gd name="connsiteX114" fmla="*/ 6095999 w 6102349"/>
              <a:gd name="connsiteY114" fmla="*/ 5106988 h 6859588"/>
              <a:gd name="connsiteX115" fmla="*/ 6007099 w 6102349"/>
              <a:gd name="connsiteY115" fmla="*/ 5106988 h 6859588"/>
              <a:gd name="connsiteX116" fmla="*/ 6007099 w 6102349"/>
              <a:gd name="connsiteY116" fmla="*/ 5749926 h 6859588"/>
              <a:gd name="connsiteX117" fmla="*/ 5848349 w 6102349"/>
              <a:gd name="connsiteY117" fmla="*/ 5749926 h 6859588"/>
              <a:gd name="connsiteX118" fmla="*/ 5848349 w 6102349"/>
              <a:gd name="connsiteY118" fmla="*/ 5178426 h 6859588"/>
              <a:gd name="connsiteX119" fmla="*/ 5753099 w 6102349"/>
              <a:gd name="connsiteY119" fmla="*/ 5178426 h 6859588"/>
              <a:gd name="connsiteX120" fmla="*/ 5753099 w 6102349"/>
              <a:gd name="connsiteY120" fmla="*/ 5749926 h 6859588"/>
              <a:gd name="connsiteX121" fmla="*/ 5610224 w 6102349"/>
              <a:gd name="connsiteY121" fmla="*/ 5749926 h 6859588"/>
              <a:gd name="connsiteX122" fmla="*/ 5610224 w 6102349"/>
              <a:gd name="connsiteY122" fmla="*/ 5106988 h 6859588"/>
              <a:gd name="connsiteX123" fmla="*/ 5514974 w 6102349"/>
              <a:gd name="connsiteY123" fmla="*/ 5106988 h 6859588"/>
              <a:gd name="connsiteX124" fmla="*/ 5514974 w 6102349"/>
              <a:gd name="connsiteY124" fmla="*/ 5849938 h 6859588"/>
              <a:gd name="connsiteX125" fmla="*/ 6095999 w 6102349"/>
              <a:gd name="connsiteY125" fmla="*/ 5849938 h 6859588"/>
              <a:gd name="connsiteX126" fmla="*/ 6095999 w 6102349"/>
              <a:gd name="connsiteY126" fmla="*/ 6756699 h 6859588"/>
              <a:gd name="connsiteX127" fmla="*/ 6042376 w 6102349"/>
              <a:gd name="connsiteY127" fmla="*/ 6756699 h 6859588"/>
              <a:gd name="connsiteX128" fmla="*/ 5920654 w 6102349"/>
              <a:gd name="connsiteY128" fmla="*/ 6756699 h 6859588"/>
              <a:gd name="connsiteX129" fmla="*/ 5920654 w 6102349"/>
              <a:gd name="connsiteY129" fmla="*/ 6264858 h 6859588"/>
              <a:gd name="connsiteX130" fmla="*/ 5753840 w 6102349"/>
              <a:gd name="connsiteY130" fmla="*/ 6080125 h 6859588"/>
              <a:gd name="connsiteX131" fmla="*/ 5688054 w 6102349"/>
              <a:gd name="connsiteY131" fmla="*/ 6080125 h 6859588"/>
              <a:gd name="connsiteX132" fmla="*/ 5514974 w 6102349"/>
              <a:gd name="connsiteY132" fmla="*/ 6264858 h 6859588"/>
              <a:gd name="connsiteX133" fmla="*/ 5514974 w 6102349"/>
              <a:gd name="connsiteY133" fmla="*/ 6850296 h 6859588"/>
              <a:gd name="connsiteX134" fmla="*/ 5514974 w 6102349"/>
              <a:gd name="connsiteY134" fmla="*/ 6858000 h 6859588"/>
              <a:gd name="connsiteX135" fmla="*/ 0 w 6102349"/>
              <a:gd name="connsiteY135" fmla="*/ 6858000 h 6859588"/>
              <a:gd name="connsiteX136" fmla="*/ 5514974 w 6102349"/>
              <a:gd name="connsiteY136" fmla="*/ 0 h 6859588"/>
              <a:gd name="connsiteX137" fmla="*/ 5610224 w 6102349"/>
              <a:gd name="connsiteY137" fmla="*/ 0 h 6859588"/>
              <a:gd name="connsiteX138" fmla="*/ 5610224 w 6102349"/>
              <a:gd name="connsiteY138" fmla="*/ 1 h 6859588"/>
              <a:gd name="connsiteX139" fmla="*/ 5514974 w 6102349"/>
              <a:gd name="connsiteY139" fmla="*/ 1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102349" h="6859588">
                <a:moveTo>
                  <a:pt x="6095999" y="6756699"/>
                </a:moveTo>
                <a:lnTo>
                  <a:pt x="6102349" y="6756699"/>
                </a:lnTo>
                <a:cubicBezTo>
                  <a:pt x="6102349" y="6756699"/>
                  <a:pt x="6102349" y="6756699"/>
                  <a:pt x="6102349" y="6859588"/>
                </a:cubicBezTo>
                <a:cubicBezTo>
                  <a:pt x="6102349" y="6859588"/>
                  <a:pt x="6102349" y="6859588"/>
                  <a:pt x="5514974" y="6859588"/>
                </a:cubicBezTo>
                <a:cubicBezTo>
                  <a:pt x="5514974" y="6859588"/>
                  <a:pt x="5514974" y="6859588"/>
                  <a:pt x="5514974" y="6858427"/>
                </a:cubicBezTo>
                <a:lnTo>
                  <a:pt x="5514974" y="6858000"/>
                </a:lnTo>
                <a:lnTo>
                  <a:pt x="6095999" y="6858000"/>
                </a:lnTo>
                <a:close/>
                <a:moveTo>
                  <a:pt x="5660044" y="6184900"/>
                </a:moveTo>
                <a:lnTo>
                  <a:pt x="5777982" y="6184900"/>
                </a:lnTo>
                <a:cubicBezTo>
                  <a:pt x="5802811" y="6184900"/>
                  <a:pt x="5824536" y="6212046"/>
                  <a:pt x="5824536" y="6238416"/>
                </a:cubicBezTo>
                <a:cubicBezTo>
                  <a:pt x="5824536" y="6758065"/>
                  <a:pt x="5824536" y="6758065"/>
                  <a:pt x="5824536" y="6758065"/>
                </a:cubicBezTo>
                <a:cubicBezTo>
                  <a:pt x="5610386" y="6758065"/>
                  <a:pt x="5610386" y="6758065"/>
                  <a:pt x="5610386" y="6758065"/>
                </a:cubicBezTo>
                <a:cubicBezTo>
                  <a:pt x="5610386" y="6238416"/>
                  <a:pt x="5610386" y="6238416"/>
                  <a:pt x="5610386" y="6238416"/>
                </a:cubicBezTo>
                <a:cubicBezTo>
                  <a:pt x="5610386" y="6212046"/>
                  <a:pt x="5632887" y="6184900"/>
                  <a:pt x="5660044" y="6184900"/>
                </a:cubicBezTo>
                <a:close/>
                <a:moveTo>
                  <a:pt x="6095999" y="5106988"/>
                </a:moveTo>
                <a:lnTo>
                  <a:pt x="6102349" y="5106988"/>
                </a:lnTo>
                <a:lnTo>
                  <a:pt x="6102349" y="5849938"/>
                </a:lnTo>
                <a:lnTo>
                  <a:pt x="6095999" y="5849938"/>
                </a:lnTo>
                <a:close/>
                <a:moveTo>
                  <a:pt x="6095999" y="4183432"/>
                </a:moveTo>
                <a:lnTo>
                  <a:pt x="6102349" y="4273709"/>
                </a:lnTo>
                <a:lnTo>
                  <a:pt x="6102349" y="4643281"/>
                </a:lnTo>
                <a:lnTo>
                  <a:pt x="6095999" y="4726568"/>
                </a:lnTo>
                <a:close/>
                <a:moveTo>
                  <a:pt x="6095999" y="3025775"/>
                </a:moveTo>
                <a:lnTo>
                  <a:pt x="6096904" y="3025775"/>
                </a:lnTo>
                <a:cubicBezTo>
                  <a:pt x="6102349" y="3025775"/>
                  <a:pt x="6102349" y="3025775"/>
                  <a:pt x="6102349" y="3025775"/>
                </a:cubicBezTo>
                <a:lnTo>
                  <a:pt x="6102349" y="3598953"/>
                </a:lnTo>
                <a:cubicBezTo>
                  <a:pt x="6102349" y="3633997"/>
                  <a:pt x="6100734" y="3664710"/>
                  <a:pt x="6096169" y="3691067"/>
                </a:cubicBezTo>
                <a:lnTo>
                  <a:pt x="6095999" y="3691538"/>
                </a:lnTo>
                <a:close/>
                <a:moveTo>
                  <a:pt x="6095999" y="2030413"/>
                </a:moveTo>
                <a:lnTo>
                  <a:pt x="6102349" y="2030413"/>
                </a:lnTo>
                <a:lnTo>
                  <a:pt x="6102349" y="2773363"/>
                </a:lnTo>
                <a:lnTo>
                  <a:pt x="6095999" y="2773363"/>
                </a:lnTo>
                <a:close/>
                <a:moveTo>
                  <a:pt x="6095999" y="1096059"/>
                </a:moveTo>
                <a:lnTo>
                  <a:pt x="6102349" y="1180924"/>
                </a:lnTo>
                <a:lnTo>
                  <a:pt x="6102349" y="1566260"/>
                </a:lnTo>
                <a:cubicBezTo>
                  <a:pt x="6102349" y="1601291"/>
                  <a:pt x="6100881" y="1632040"/>
                  <a:pt x="6096500" y="1658459"/>
                </a:cubicBezTo>
                <a:lnTo>
                  <a:pt x="6095999" y="1659880"/>
                </a:lnTo>
                <a:close/>
                <a:moveTo>
                  <a:pt x="5664130" y="1069975"/>
                </a:moveTo>
                <a:cubicBezTo>
                  <a:pt x="5664130" y="1069975"/>
                  <a:pt x="5664130" y="1069975"/>
                  <a:pt x="5953193" y="1069975"/>
                </a:cubicBezTo>
                <a:cubicBezTo>
                  <a:pt x="5980537" y="1069975"/>
                  <a:pt x="6007099" y="1097293"/>
                  <a:pt x="6007099" y="1123830"/>
                </a:cubicBezTo>
                <a:cubicBezTo>
                  <a:pt x="6007099" y="1123830"/>
                  <a:pt x="6007099" y="1123830"/>
                  <a:pt x="6007099" y="1624914"/>
                </a:cubicBezTo>
                <a:cubicBezTo>
                  <a:pt x="6007099" y="1655353"/>
                  <a:pt x="5980537" y="1677988"/>
                  <a:pt x="5953193" y="1677988"/>
                </a:cubicBezTo>
                <a:cubicBezTo>
                  <a:pt x="5953193" y="1677988"/>
                  <a:pt x="5953193" y="1677988"/>
                  <a:pt x="5664130" y="1677988"/>
                </a:cubicBezTo>
                <a:cubicBezTo>
                  <a:pt x="5632880" y="1677988"/>
                  <a:pt x="5610224" y="1655353"/>
                  <a:pt x="5610224" y="1624914"/>
                </a:cubicBezTo>
                <a:lnTo>
                  <a:pt x="5610224" y="1123830"/>
                </a:lnTo>
                <a:cubicBezTo>
                  <a:pt x="5610224" y="1097293"/>
                  <a:pt x="5632880" y="1069975"/>
                  <a:pt x="5664130" y="1069975"/>
                </a:cubicBezTo>
                <a:close/>
                <a:moveTo>
                  <a:pt x="6095999" y="339725"/>
                </a:moveTo>
                <a:lnTo>
                  <a:pt x="6102349" y="339725"/>
                </a:lnTo>
                <a:lnTo>
                  <a:pt x="6102349" y="441326"/>
                </a:lnTo>
                <a:lnTo>
                  <a:pt x="6095999" y="441326"/>
                </a:lnTo>
                <a:close/>
                <a:moveTo>
                  <a:pt x="5610224" y="1"/>
                </a:moveTo>
                <a:lnTo>
                  <a:pt x="6095999" y="1"/>
                </a:lnTo>
                <a:lnTo>
                  <a:pt x="6095999" y="339725"/>
                </a:lnTo>
                <a:lnTo>
                  <a:pt x="5610224" y="339725"/>
                </a:lnTo>
                <a:close/>
                <a:moveTo>
                  <a:pt x="0" y="1"/>
                </a:moveTo>
                <a:lnTo>
                  <a:pt x="5514974" y="1"/>
                </a:lnTo>
                <a:lnTo>
                  <a:pt x="5514974" y="782638"/>
                </a:lnTo>
                <a:lnTo>
                  <a:pt x="5610224" y="782638"/>
                </a:lnTo>
                <a:lnTo>
                  <a:pt x="5610224" y="441326"/>
                </a:lnTo>
                <a:lnTo>
                  <a:pt x="6095999" y="441326"/>
                </a:lnTo>
                <a:lnTo>
                  <a:pt x="6095999" y="1096059"/>
                </a:lnTo>
                <a:lnTo>
                  <a:pt x="6095508" y="1089504"/>
                </a:lnTo>
                <a:cubicBezTo>
                  <a:pt x="6080714" y="1010685"/>
                  <a:pt x="6038716" y="969962"/>
                  <a:pt x="5939450" y="969962"/>
                </a:cubicBezTo>
                <a:cubicBezTo>
                  <a:pt x="5939450" y="969962"/>
                  <a:pt x="5939450" y="969962"/>
                  <a:pt x="5677089" y="969962"/>
                </a:cubicBezTo>
                <a:cubicBezTo>
                  <a:pt x="5543168" y="969962"/>
                  <a:pt x="5514974" y="1054035"/>
                  <a:pt x="5514974" y="1180924"/>
                </a:cubicBezTo>
                <a:cubicBezTo>
                  <a:pt x="5514974" y="1180924"/>
                  <a:pt x="5514974" y="1180924"/>
                  <a:pt x="5514974" y="1566260"/>
                </a:cubicBezTo>
                <a:cubicBezTo>
                  <a:pt x="5514974" y="1712610"/>
                  <a:pt x="5545517" y="1778000"/>
                  <a:pt x="5677089" y="1778000"/>
                </a:cubicBezTo>
                <a:cubicBezTo>
                  <a:pt x="5677089" y="1778000"/>
                  <a:pt x="5677089" y="1778000"/>
                  <a:pt x="5939450" y="1778000"/>
                </a:cubicBezTo>
                <a:cubicBezTo>
                  <a:pt x="6009152" y="1778000"/>
                  <a:pt x="6049877" y="1760096"/>
                  <a:pt x="6073176" y="1724676"/>
                </a:cubicBezTo>
                <a:lnTo>
                  <a:pt x="6095999" y="1659880"/>
                </a:lnTo>
                <a:lnTo>
                  <a:pt x="6095999" y="2030413"/>
                </a:lnTo>
                <a:lnTo>
                  <a:pt x="6007099" y="2030413"/>
                </a:lnTo>
                <a:lnTo>
                  <a:pt x="6007099" y="2673351"/>
                </a:lnTo>
                <a:lnTo>
                  <a:pt x="5848349" y="2673351"/>
                </a:lnTo>
                <a:lnTo>
                  <a:pt x="5848349" y="2101851"/>
                </a:lnTo>
                <a:lnTo>
                  <a:pt x="5753099" y="2101851"/>
                </a:lnTo>
                <a:lnTo>
                  <a:pt x="5753099" y="2673351"/>
                </a:lnTo>
                <a:lnTo>
                  <a:pt x="5610224" y="2673351"/>
                </a:lnTo>
                <a:lnTo>
                  <a:pt x="5610224" y="2030413"/>
                </a:lnTo>
                <a:lnTo>
                  <a:pt x="5514974" y="2030413"/>
                </a:lnTo>
                <a:lnTo>
                  <a:pt x="5514974" y="2773363"/>
                </a:lnTo>
                <a:lnTo>
                  <a:pt x="6095999" y="2773363"/>
                </a:lnTo>
                <a:lnTo>
                  <a:pt x="6095999" y="3025775"/>
                </a:lnTo>
                <a:lnTo>
                  <a:pt x="6083971" y="3025775"/>
                </a:lnTo>
                <a:cubicBezTo>
                  <a:pt x="6053340" y="3025775"/>
                  <a:pt x="5971658" y="3025775"/>
                  <a:pt x="5753840" y="3025775"/>
                </a:cubicBezTo>
                <a:cubicBezTo>
                  <a:pt x="5753840" y="3025775"/>
                  <a:pt x="5753840" y="3025775"/>
                  <a:pt x="5753840" y="3433852"/>
                </a:cubicBezTo>
                <a:cubicBezTo>
                  <a:pt x="5753840" y="3433852"/>
                  <a:pt x="5753840" y="3433852"/>
                  <a:pt x="5848603" y="3433852"/>
                </a:cubicBezTo>
                <a:cubicBezTo>
                  <a:pt x="5848603" y="3433852"/>
                  <a:pt x="5848603" y="3433852"/>
                  <a:pt x="5848603" y="3126237"/>
                </a:cubicBezTo>
                <a:cubicBezTo>
                  <a:pt x="5848603" y="3126237"/>
                  <a:pt x="5848603" y="3126237"/>
                  <a:pt x="6007586" y="3126237"/>
                </a:cubicBezTo>
                <a:cubicBezTo>
                  <a:pt x="6007586" y="3126237"/>
                  <a:pt x="6007586" y="3126237"/>
                  <a:pt x="6007586" y="3656582"/>
                </a:cubicBezTo>
                <a:cubicBezTo>
                  <a:pt x="6007586" y="3683060"/>
                  <a:pt x="5980958" y="3709538"/>
                  <a:pt x="5953547" y="3709538"/>
                </a:cubicBezTo>
                <a:cubicBezTo>
                  <a:pt x="5953547" y="3709538"/>
                  <a:pt x="5953547" y="3709538"/>
                  <a:pt x="5659860" y="3709538"/>
                </a:cubicBezTo>
                <a:cubicBezTo>
                  <a:pt x="5632449" y="3709538"/>
                  <a:pt x="5609737" y="3683060"/>
                  <a:pt x="5609737" y="3656582"/>
                </a:cubicBezTo>
                <a:cubicBezTo>
                  <a:pt x="5609737" y="3656582"/>
                  <a:pt x="5609737" y="3656582"/>
                  <a:pt x="5609737" y="3064714"/>
                </a:cubicBezTo>
                <a:cubicBezTo>
                  <a:pt x="5609737" y="3064714"/>
                  <a:pt x="5609737" y="3064714"/>
                  <a:pt x="5514974" y="3064714"/>
                </a:cubicBezTo>
                <a:cubicBezTo>
                  <a:pt x="5514974" y="3064714"/>
                  <a:pt x="5514974" y="3064714"/>
                  <a:pt x="5514974" y="3618422"/>
                </a:cubicBezTo>
                <a:cubicBezTo>
                  <a:pt x="5514974" y="3746919"/>
                  <a:pt x="5555699" y="3810000"/>
                  <a:pt x="5684138" y="3810000"/>
                </a:cubicBezTo>
                <a:cubicBezTo>
                  <a:pt x="5684138" y="3810000"/>
                  <a:pt x="5684138" y="3810000"/>
                  <a:pt x="5939450" y="3810000"/>
                </a:cubicBezTo>
                <a:cubicBezTo>
                  <a:pt x="6007978" y="3810000"/>
                  <a:pt x="6048702" y="3792283"/>
                  <a:pt x="6072295" y="3757044"/>
                </a:cubicBezTo>
                <a:lnTo>
                  <a:pt x="6095999" y="3691538"/>
                </a:lnTo>
                <a:lnTo>
                  <a:pt x="6095999" y="4183432"/>
                </a:lnTo>
                <a:lnTo>
                  <a:pt x="6095839" y="4181157"/>
                </a:lnTo>
                <a:cubicBezTo>
                  <a:pt x="6081595" y="4101885"/>
                  <a:pt x="6040479" y="4062413"/>
                  <a:pt x="5939450" y="4062413"/>
                </a:cubicBezTo>
                <a:cubicBezTo>
                  <a:pt x="5939450" y="4062413"/>
                  <a:pt x="5939450" y="4062413"/>
                  <a:pt x="5514974" y="4062413"/>
                </a:cubicBezTo>
                <a:cubicBezTo>
                  <a:pt x="5514974" y="4062413"/>
                  <a:pt x="5514974" y="4062413"/>
                  <a:pt x="5514974" y="4165332"/>
                </a:cubicBezTo>
                <a:cubicBezTo>
                  <a:pt x="5514974" y="4165332"/>
                  <a:pt x="5514974" y="4165332"/>
                  <a:pt x="5957463" y="4165332"/>
                </a:cubicBezTo>
                <a:cubicBezTo>
                  <a:pt x="5984874" y="4165332"/>
                  <a:pt x="6007586" y="4185604"/>
                  <a:pt x="6007586" y="4216012"/>
                </a:cubicBezTo>
                <a:cubicBezTo>
                  <a:pt x="6007586" y="4216012"/>
                  <a:pt x="6007586" y="4216012"/>
                  <a:pt x="6007586" y="4700198"/>
                </a:cubicBezTo>
                <a:cubicBezTo>
                  <a:pt x="6007586" y="4730606"/>
                  <a:pt x="5984874" y="4753996"/>
                  <a:pt x="5957463" y="4753996"/>
                </a:cubicBezTo>
                <a:cubicBezTo>
                  <a:pt x="5957463" y="4753996"/>
                  <a:pt x="5957463" y="4753996"/>
                  <a:pt x="5514974" y="4753996"/>
                </a:cubicBezTo>
                <a:cubicBezTo>
                  <a:pt x="5514974" y="4753996"/>
                  <a:pt x="5514974" y="4753996"/>
                  <a:pt x="5514974" y="4854576"/>
                </a:cubicBezTo>
                <a:cubicBezTo>
                  <a:pt x="5514974" y="4854576"/>
                  <a:pt x="5514974" y="4854576"/>
                  <a:pt x="5939450" y="4854576"/>
                </a:cubicBezTo>
                <a:cubicBezTo>
                  <a:pt x="6039304" y="4854576"/>
                  <a:pt x="6081008" y="4809403"/>
                  <a:pt x="6095619" y="4731556"/>
                </a:cubicBezTo>
                <a:lnTo>
                  <a:pt x="6095999" y="4726568"/>
                </a:lnTo>
                <a:lnTo>
                  <a:pt x="6095999" y="5106988"/>
                </a:lnTo>
                <a:lnTo>
                  <a:pt x="6007099" y="5106988"/>
                </a:lnTo>
                <a:lnTo>
                  <a:pt x="6007099" y="5749926"/>
                </a:lnTo>
                <a:lnTo>
                  <a:pt x="5848349" y="5749926"/>
                </a:lnTo>
                <a:lnTo>
                  <a:pt x="5848349" y="5178426"/>
                </a:lnTo>
                <a:lnTo>
                  <a:pt x="5753099" y="5178426"/>
                </a:lnTo>
                <a:lnTo>
                  <a:pt x="5753099" y="5749926"/>
                </a:lnTo>
                <a:lnTo>
                  <a:pt x="5610224" y="5749926"/>
                </a:lnTo>
                <a:lnTo>
                  <a:pt x="5610224" y="5106988"/>
                </a:lnTo>
                <a:lnTo>
                  <a:pt x="5514974" y="5106988"/>
                </a:lnTo>
                <a:lnTo>
                  <a:pt x="5514974" y="5849938"/>
                </a:lnTo>
                <a:lnTo>
                  <a:pt x="6095999" y="5849938"/>
                </a:lnTo>
                <a:lnTo>
                  <a:pt x="6095999" y="6756699"/>
                </a:lnTo>
                <a:lnTo>
                  <a:pt x="6042376" y="6756699"/>
                </a:lnTo>
                <a:cubicBezTo>
                  <a:pt x="5920654" y="6756699"/>
                  <a:pt x="5920654" y="6756699"/>
                  <a:pt x="5920654" y="6756699"/>
                </a:cubicBezTo>
                <a:cubicBezTo>
                  <a:pt x="5920654" y="6264858"/>
                  <a:pt x="5920654" y="6264858"/>
                  <a:pt x="5920654" y="6264858"/>
                </a:cubicBezTo>
                <a:cubicBezTo>
                  <a:pt x="5920654" y="6146379"/>
                  <a:pt x="5876797" y="6080125"/>
                  <a:pt x="5753840" y="6080125"/>
                </a:cubicBezTo>
                <a:cubicBezTo>
                  <a:pt x="5688054" y="6080125"/>
                  <a:pt x="5688054" y="6080125"/>
                  <a:pt x="5688054" y="6080125"/>
                </a:cubicBezTo>
                <a:cubicBezTo>
                  <a:pt x="5567446" y="6080125"/>
                  <a:pt x="5514974" y="6146379"/>
                  <a:pt x="5514974" y="6264858"/>
                </a:cubicBezTo>
                <a:cubicBezTo>
                  <a:pt x="5514974" y="6710906"/>
                  <a:pt x="5514974" y="6822418"/>
                  <a:pt x="5514974" y="6850296"/>
                </a:cubicBezTo>
                <a:lnTo>
                  <a:pt x="5514974" y="6858000"/>
                </a:lnTo>
                <a:lnTo>
                  <a:pt x="0" y="6858000"/>
                </a:lnTo>
                <a:close/>
                <a:moveTo>
                  <a:pt x="5514974" y="0"/>
                </a:moveTo>
                <a:lnTo>
                  <a:pt x="5610224" y="0"/>
                </a:lnTo>
                <a:lnTo>
                  <a:pt x="5610224" y="1"/>
                </a:lnTo>
                <a:lnTo>
                  <a:pt x="5514974" y="1"/>
                </a:lnTo>
                <a:close/>
              </a:path>
            </a:pathLst>
          </a:custGeom>
          <a:solidFill>
            <a:schemeClr val="tx2"/>
          </a:solidFill>
          <a:ln>
            <a:noFill/>
          </a:ln>
        </p:spPr>
        <p:txBody>
          <a:bodyPr wrap="square" anchor="ctr">
            <a:noAutofit/>
          </a:bodyPr>
          <a:lstStyle>
            <a:lvl1pPr algn="ctr">
              <a:defRPr sz="1600">
                <a:solidFill>
                  <a:schemeClr val="bg1"/>
                </a:solidFill>
              </a:defRPr>
            </a:lvl1pPr>
          </a:lstStyle>
          <a:p>
            <a:endParaRPr lang="fr-FR"/>
          </a:p>
        </p:txBody>
      </p:sp>
      <p:pic>
        <p:nvPicPr>
          <p:cNvPr id="14" name="Imag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6334" y="572582"/>
            <a:ext cx="1223332" cy="1259496"/>
          </a:xfrm>
          <a:prstGeom prst="rect">
            <a:avLst/>
          </a:prstGeom>
        </p:spPr>
      </p:pic>
      <p:sp>
        <p:nvSpPr>
          <p:cNvPr id="2" name="ZoneTexte 1"/>
          <p:cNvSpPr txBox="1"/>
          <p:nvPr userDrawn="1"/>
        </p:nvSpPr>
        <p:spPr>
          <a:xfrm>
            <a:off x="274834" y="3828014"/>
            <a:ext cx="5038878" cy="338554"/>
          </a:xfrm>
          <a:prstGeom prst="rect">
            <a:avLst/>
          </a:prstGeom>
          <a:noFill/>
        </p:spPr>
        <p:txBody>
          <a:bodyPr wrap="square" rtlCol="0">
            <a:spAutoFit/>
          </a:bodyPr>
          <a:lstStyle/>
          <a:p>
            <a:r>
              <a:rPr lang="fr-FR" sz="1600" b="0">
                <a:latin typeface="+mj-lt"/>
              </a:rPr>
              <a:t>Barème</a:t>
            </a:r>
            <a:endParaRPr lang="fr-FR" sz="1600">
              <a:latin typeface="+mj-lt"/>
            </a:endParaRPr>
          </a:p>
        </p:txBody>
      </p:sp>
      <p:sp>
        <p:nvSpPr>
          <p:cNvPr id="4" name="Espace réservé du texte 3"/>
          <p:cNvSpPr>
            <a:spLocks noGrp="1"/>
          </p:cNvSpPr>
          <p:nvPr>
            <p:ph type="body" sz="quarter" idx="15" hasCustomPrompt="1"/>
          </p:nvPr>
        </p:nvSpPr>
        <p:spPr>
          <a:xfrm>
            <a:off x="274834" y="3084490"/>
            <a:ext cx="5529066" cy="478383"/>
          </a:xfrm>
          <a:prstGeom prst="rect">
            <a:avLst/>
          </a:prstGeom>
        </p:spPr>
        <p:txBody>
          <a:bodyPr>
            <a:noAutofit/>
          </a:bodyPr>
          <a:lstStyle>
            <a:lvl1pPr marL="0" indent="0">
              <a:buNone/>
              <a:defRPr sz="3400" b="1" baseline="0"/>
            </a:lvl1pPr>
          </a:lstStyle>
          <a:p>
            <a:pPr lvl="0"/>
            <a:r>
              <a:rPr lang="fr-FR"/>
              <a:t>NOM DU VÉHICULE</a:t>
            </a:r>
          </a:p>
        </p:txBody>
      </p:sp>
    </p:spTree>
    <p:extLst>
      <p:ext uri="{BB962C8B-B14F-4D97-AF65-F5344CB8AC3E}">
        <p14:creationId xmlns:p14="http://schemas.microsoft.com/office/powerpoint/2010/main" val="2599519608"/>
      </p:ext>
    </p:extLst>
  </p:cSld>
  <p:clrMapOvr>
    <a:masterClrMapping/>
  </p:clrMapOvr>
  <p:transition spd="slow">
    <p:cover dir="r"/>
  </p:transition>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1207">
          <p15:clr>
            <a:srgbClr val="FBAE40"/>
          </p15:clr>
        </p15:guide>
        <p15:guide id="14" orient="horz" pos="3113">
          <p15:clr>
            <a:srgbClr val="FBAE40"/>
          </p15:clr>
        </p15:guide>
        <p15:guide id="15" pos="3341">
          <p15:clr>
            <a:srgbClr val="FBAE40"/>
          </p15:clr>
        </p15:guide>
        <p15:guide id="16" pos="43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TARIFS">
    <p:spTree>
      <p:nvGrpSpPr>
        <p:cNvPr id="1" name=""/>
        <p:cNvGrpSpPr/>
        <p:nvPr/>
      </p:nvGrpSpPr>
      <p:grpSpPr>
        <a:xfrm>
          <a:off x="0" y="0"/>
          <a:ext cx="0" cy="0"/>
          <a:chOff x="0" y="0"/>
          <a:chExt cx="0" cy="0"/>
        </a:xfrm>
      </p:grpSpPr>
      <p:sp>
        <p:nvSpPr>
          <p:cNvPr id="4" name="Rectangle 3"/>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92862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935614"/>
      </p:ext>
    </p:extLst>
  </p:cSld>
  <p:clrMap bg1="lt1" tx1="dk1" bg2="lt2" tx2="dk2" accent1="accent1" accent2="accent2" accent3="accent3" accent4="accent4" accent5="accent5" accent6="accent6" hlink="hlink" folHlink="folHlink"/>
  <p:sldLayoutIdLst>
    <p:sldLayoutId id="2147483884" r:id="rId1"/>
    <p:sldLayoutId id="2147483883" r:id="rId2"/>
    <p:sldLayoutId id="2147483874" r:id="rId3"/>
    <p:sldLayoutId id="2147483748" r:id="rId4"/>
    <p:sldLayoutId id="2147483850" r:id="rId5"/>
    <p:sldLayoutId id="2147483810" r:id="rId6"/>
    <p:sldLayoutId id="2147483851" r:id="rId7"/>
    <p:sldLayoutId id="2147483854" r:id="rId8"/>
    <p:sldLayoutId id="2147483887" r:id="rId9"/>
    <p:sldLayoutId id="2147483888" r:id="rId10"/>
    <p:sldLayoutId id="2147483890" r:id="rId11"/>
    <p:sldLayoutId id="2147483891" r:id="rId12"/>
  </p:sldLayoutIdLst>
  <p:hf hdr="0" ftr="0" dt="0"/>
  <p:txStyles>
    <p:title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Peugeot New"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ZoneTexte 15"/>
          <p:cNvSpPr txBox="1"/>
          <p:nvPr userDrawn="1"/>
        </p:nvSpPr>
        <p:spPr>
          <a:xfrm>
            <a:off x="7884161" y="55911"/>
            <a:ext cx="4253776" cy="215444"/>
          </a:xfrm>
          <a:prstGeom prst="rect">
            <a:avLst/>
          </a:prstGeom>
          <a:noFill/>
        </p:spPr>
        <p:txBody>
          <a:bodyPr wrap="square" rtlCol="0">
            <a:spAutoFit/>
          </a:bodyPr>
          <a:lstStyle/>
          <a:p>
            <a:pPr algn="r"/>
            <a:r>
              <a:rPr lang="fr-FR" sz="800" b="1">
                <a:solidFill>
                  <a:schemeClr val="bg1">
                    <a:lumMod val="50000"/>
                  </a:schemeClr>
                </a:solidFill>
                <a:latin typeface="Peugeot New Light" panose="02000000000000000000" pitchFamily="2" charset="0"/>
              </a:rPr>
              <a:t>NOUVEAU PEUGEOT SUV 2008 - Tarif  applicable au xx/06/2023</a:t>
            </a:r>
            <a:endParaRPr lang="fr-FR" sz="800" b="1">
              <a:solidFill>
                <a:srgbClr val="FF0000"/>
              </a:solidFill>
              <a:latin typeface="Peugeot New Light" panose="02000000000000000000" pitchFamily="2" charset="0"/>
            </a:endParaRPr>
          </a:p>
        </p:txBody>
      </p:sp>
      <p:sp>
        <p:nvSpPr>
          <p:cNvPr id="17" name="ZoneTexte 16"/>
          <p:cNvSpPr txBox="1"/>
          <p:nvPr userDrawn="1"/>
        </p:nvSpPr>
        <p:spPr>
          <a:xfrm>
            <a:off x="9179409" y="6672667"/>
            <a:ext cx="3015544" cy="184666"/>
          </a:xfrm>
          <a:prstGeom prst="rect">
            <a:avLst/>
          </a:prstGeom>
          <a:noFill/>
        </p:spPr>
        <p:txBody>
          <a:bodyPr wrap="square" rtlCol="0">
            <a:spAutoFit/>
          </a:bodyPr>
          <a:lstStyle/>
          <a:p>
            <a:pPr algn="r"/>
            <a:r>
              <a:rPr lang="fr-FR" sz="600">
                <a:solidFill>
                  <a:schemeClr val="bg1">
                    <a:lumMod val="50000"/>
                  </a:schemeClr>
                </a:solidFill>
                <a:latin typeface="Peugeot New Light" panose="02000000000000000000" pitchFamily="2" charset="0"/>
              </a:rPr>
              <a:t>Visuels non contractuels</a:t>
            </a:r>
            <a:endParaRPr lang="fr-FR" sz="600" b="1">
              <a:solidFill>
                <a:srgbClr val="FF0000"/>
              </a:solidFill>
              <a:latin typeface="Peugeot New Light" panose="02000000000000000000" pitchFamily="2" charset="0"/>
            </a:endParaRPr>
          </a:p>
        </p:txBody>
      </p:sp>
    </p:spTree>
    <p:extLst>
      <p:ext uri="{BB962C8B-B14F-4D97-AF65-F5344CB8AC3E}">
        <p14:creationId xmlns:p14="http://schemas.microsoft.com/office/powerpoint/2010/main" val="1285587424"/>
      </p:ext>
    </p:extLst>
  </p:cSld>
  <p:clrMap bg1="lt1" tx1="dk1" bg2="lt2" tx2="dk2" accent1="accent1" accent2="accent2" accent3="accent3" accent4="accent4" accent5="accent5" accent6="accent6" hlink="hlink" folHlink="folHlink"/>
  <p:sldLayoutIdLst>
    <p:sldLayoutId id="2147483816" r:id="rId1"/>
    <p:sldLayoutId id="2147483827" r:id="rId2"/>
    <p:sldLayoutId id="2147483857" r:id="rId3"/>
    <p:sldLayoutId id="2147483828" r:id="rId4"/>
    <p:sldLayoutId id="2147483841" r:id="rId5"/>
    <p:sldLayoutId id="2147483673" r:id="rId6"/>
    <p:sldLayoutId id="2147483829" r:id="rId7"/>
    <p:sldLayoutId id="2147483831" r:id="rId8"/>
    <p:sldLayoutId id="2147483832" r:id="rId9"/>
    <p:sldLayoutId id="2147483834" r:id="rId10"/>
    <p:sldLayoutId id="2147483835" r:id="rId11"/>
    <p:sldLayoutId id="2147483842" r:id="rId12"/>
    <p:sldLayoutId id="2147483837" r:id="rId13"/>
    <p:sldLayoutId id="2147483845" r:id="rId14"/>
    <p:sldLayoutId id="2147483846" r:id="rId15"/>
    <p:sldLayoutId id="2147483844" r:id="rId16"/>
    <p:sldLayoutId id="2147483852" r:id="rId17"/>
    <p:sldLayoutId id="2147483853" r:id="rId18"/>
    <p:sldLayoutId id="2147483855" r:id="rId19"/>
    <p:sldLayoutId id="2147483856" r:id="rId20"/>
    <p:sldLayoutId id="2147483843" r:id="rId21"/>
    <p:sldLayoutId id="2147483847" r:id="rId22"/>
    <p:sldLayoutId id="2147483848" r:id="rId23"/>
    <p:sldLayoutId id="214748384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587424"/>
      </p:ext>
    </p:extLst>
  </p:cSld>
  <p:clrMap bg1="lt1" tx1="dk1" bg2="lt2" tx2="dk2" accent1="accent1" accent2="accent2" accent3="accent3" accent4="accent4" accent5="accent5" accent6="accent6" hlink="hlink" folHlink="folHlink"/>
  <p:sldLayoutIdLst>
    <p:sldLayoutId id="2147483882" r:id="rId1"/>
    <p:sldLayoutId id="2147483881" r:id="rId2"/>
    <p:sldLayoutId id="2147483880" r:id="rId3"/>
    <p:sldLayoutId id="2147483879" r:id="rId4"/>
    <p:sldLayoutId id="2147483876" r:id="rId5"/>
    <p:sldLayoutId id="2147483892" r:id="rId6"/>
    <p:sldLayoutId id="21474838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hyperlink" Target="http://www.peugeot.hr/" TargetMode="Externa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hyperlink" Target="http://www.peugeot.hr/" TargetMode="Externa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hyperlink" Target="http://www.peugeot.hr/" TargetMode="Externa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hyperlink" Target="http://www.peugeot.hr/" TargetMode="Externa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hyperlink" Target="http://www.peugeot.hr/" TargetMode="Externa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hyperlink" Target="http://www.peugeot.hr/" TargetMode="External"/><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8.xm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slide" Target="slide13.xml"/><Relationship Id="rId4" Type="http://schemas.openxmlformats.org/officeDocument/2006/relationships/slide" Target="slide16.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9">
            <a:extLst>
              <a:ext uri="{FF2B5EF4-FFF2-40B4-BE49-F238E27FC236}">
                <a16:creationId xmlns:a16="http://schemas.microsoft.com/office/drawing/2014/main" id="{949A4729-233C-20D3-D6EE-276EFAC51C9F}"/>
              </a:ext>
            </a:extLst>
          </p:cNvPr>
          <p:cNvPicPr>
            <a:picLocks noChangeAspect="1"/>
          </p:cNvPicPr>
          <p:nvPr/>
        </p:nvPicPr>
        <p:blipFill>
          <a:blip r:embed="rId2" cstate="print">
            <a:extLst>
              <a:ext uri="{28A0092B-C50C-407E-A947-70E740481C1C}">
                <a14:useLocalDpi xmlns:a14="http://schemas.microsoft.com/office/drawing/2010/main" val="0"/>
              </a:ext>
            </a:extLst>
          </a:blip>
          <a:srcRect l="9004" r="9004"/>
          <a:stretch>
            <a:fillRect/>
          </a:stretch>
        </p:blipFill>
        <p:spPr>
          <a:xfrm>
            <a:off x="6089651" y="-1588"/>
            <a:ext cx="6102349" cy="6859588"/>
          </a:xfrm>
          <a:custGeom>
            <a:avLst/>
            <a:gdLst>
              <a:gd name="connsiteX0" fmla="*/ 6095999 w 6102349"/>
              <a:gd name="connsiteY0" fmla="*/ 6756699 h 6859588"/>
              <a:gd name="connsiteX1" fmla="*/ 6102349 w 6102349"/>
              <a:gd name="connsiteY1" fmla="*/ 6756699 h 6859588"/>
              <a:gd name="connsiteX2" fmla="*/ 6102349 w 6102349"/>
              <a:gd name="connsiteY2" fmla="*/ 6859588 h 6859588"/>
              <a:gd name="connsiteX3" fmla="*/ 5514974 w 6102349"/>
              <a:gd name="connsiteY3" fmla="*/ 6859588 h 6859588"/>
              <a:gd name="connsiteX4" fmla="*/ 5514974 w 6102349"/>
              <a:gd name="connsiteY4" fmla="*/ 6858427 h 6859588"/>
              <a:gd name="connsiteX5" fmla="*/ 5514974 w 6102349"/>
              <a:gd name="connsiteY5" fmla="*/ 6858000 h 6859588"/>
              <a:gd name="connsiteX6" fmla="*/ 6095999 w 6102349"/>
              <a:gd name="connsiteY6" fmla="*/ 6858000 h 6859588"/>
              <a:gd name="connsiteX7" fmla="*/ 5660044 w 6102349"/>
              <a:gd name="connsiteY7" fmla="*/ 6184900 h 6859588"/>
              <a:gd name="connsiteX8" fmla="*/ 5777982 w 6102349"/>
              <a:gd name="connsiteY8" fmla="*/ 6184900 h 6859588"/>
              <a:gd name="connsiteX9" fmla="*/ 5824536 w 6102349"/>
              <a:gd name="connsiteY9" fmla="*/ 6238416 h 6859588"/>
              <a:gd name="connsiteX10" fmla="*/ 5824536 w 6102349"/>
              <a:gd name="connsiteY10" fmla="*/ 6758065 h 6859588"/>
              <a:gd name="connsiteX11" fmla="*/ 5610386 w 6102349"/>
              <a:gd name="connsiteY11" fmla="*/ 6758065 h 6859588"/>
              <a:gd name="connsiteX12" fmla="*/ 5610386 w 6102349"/>
              <a:gd name="connsiteY12" fmla="*/ 6238416 h 6859588"/>
              <a:gd name="connsiteX13" fmla="*/ 5660044 w 6102349"/>
              <a:gd name="connsiteY13" fmla="*/ 6184900 h 6859588"/>
              <a:gd name="connsiteX14" fmla="*/ 6095999 w 6102349"/>
              <a:gd name="connsiteY14" fmla="*/ 5106988 h 6859588"/>
              <a:gd name="connsiteX15" fmla="*/ 6102349 w 6102349"/>
              <a:gd name="connsiteY15" fmla="*/ 5106988 h 6859588"/>
              <a:gd name="connsiteX16" fmla="*/ 6102349 w 6102349"/>
              <a:gd name="connsiteY16" fmla="*/ 5849938 h 6859588"/>
              <a:gd name="connsiteX17" fmla="*/ 6095999 w 6102349"/>
              <a:gd name="connsiteY17" fmla="*/ 5849938 h 6859588"/>
              <a:gd name="connsiteX18" fmla="*/ 6095999 w 6102349"/>
              <a:gd name="connsiteY18" fmla="*/ 4183432 h 6859588"/>
              <a:gd name="connsiteX19" fmla="*/ 6102349 w 6102349"/>
              <a:gd name="connsiteY19" fmla="*/ 4273709 h 6859588"/>
              <a:gd name="connsiteX20" fmla="*/ 6102349 w 6102349"/>
              <a:gd name="connsiteY20" fmla="*/ 4643281 h 6859588"/>
              <a:gd name="connsiteX21" fmla="*/ 6095999 w 6102349"/>
              <a:gd name="connsiteY21" fmla="*/ 4726568 h 6859588"/>
              <a:gd name="connsiteX22" fmla="*/ 6095999 w 6102349"/>
              <a:gd name="connsiteY22" fmla="*/ 3025775 h 6859588"/>
              <a:gd name="connsiteX23" fmla="*/ 6096904 w 6102349"/>
              <a:gd name="connsiteY23" fmla="*/ 3025775 h 6859588"/>
              <a:gd name="connsiteX24" fmla="*/ 6102349 w 6102349"/>
              <a:gd name="connsiteY24" fmla="*/ 3025775 h 6859588"/>
              <a:gd name="connsiteX25" fmla="*/ 6102349 w 6102349"/>
              <a:gd name="connsiteY25" fmla="*/ 3598953 h 6859588"/>
              <a:gd name="connsiteX26" fmla="*/ 6096169 w 6102349"/>
              <a:gd name="connsiteY26" fmla="*/ 3691067 h 6859588"/>
              <a:gd name="connsiteX27" fmla="*/ 6095999 w 6102349"/>
              <a:gd name="connsiteY27" fmla="*/ 3691538 h 6859588"/>
              <a:gd name="connsiteX28" fmla="*/ 6095999 w 6102349"/>
              <a:gd name="connsiteY28" fmla="*/ 2030413 h 6859588"/>
              <a:gd name="connsiteX29" fmla="*/ 6102349 w 6102349"/>
              <a:gd name="connsiteY29" fmla="*/ 2030413 h 6859588"/>
              <a:gd name="connsiteX30" fmla="*/ 6102349 w 6102349"/>
              <a:gd name="connsiteY30" fmla="*/ 2773363 h 6859588"/>
              <a:gd name="connsiteX31" fmla="*/ 6095999 w 6102349"/>
              <a:gd name="connsiteY31" fmla="*/ 2773363 h 6859588"/>
              <a:gd name="connsiteX32" fmla="*/ 6095999 w 6102349"/>
              <a:gd name="connsiteY32" fmla="*/ 1096059 h 6859588"/>
              <a:gd name="connsiteX33" fmla="*/ 6102349 w 6102349"/>
              <a:gd name="connsiteY33" fmla="*/ 1180924 h 6859588"/>
              <a:gd name="connsiteX34" fmla="*/ 6102349 w 6102349"/>
              <a:gd name="connsiteY34" fmla="*/ 1566260 h 6859588"/>
              <a:gd name="connsiteX35" fmla="*/ 6096500 w 6102349"/>
              <a:gd name="connsiteY35" fmla="*/ 1658459 h 6859588"/>
              <a:gd name="connsiteX36" fmla="*/ 6095999 w 6102349"/>
              <a:gd name="connsiteY36" fmla="*/ 1659880 h 6859588"/>
              <a:gd name="connsiteX37" fmla="*/ 5664130 w 6102349"/>
              <a:gd name="connsiteY37" fmla="*/ 1069975 h 6859588"/>
              <a:gd name="connsiteX38" fmla="*/ 5953193 w 6102349"/>
              <a:gd name="connsiteY38" fmla="*/ 1069975 h 6859588"/>
              <a:gd name="connsiteX39" fmla="*/ 6007099 w 6102349"/>
              <a:gd name="connsiteY39" fmla="*/ 1123830 h 6859588"/>
              <a:gd name="connsiteX40" fmla="*/ 6007099 w 6102349"/>
              <a:gd name="connsiteY40" fmla="*/ 1624914 h 6859588"/>
              <a:gd name="connsiteX41" fmla="*/ 5953193 w 6102349"/>
              <a:gd name="connsiteY41" fmla="*/ 1677988 h 6859588"/>
              <a:gd name="connsiteX42" fmla="*/ 5664130 w 6102349"/>
              <a:gd name="connsiteY42" fmla="*/ 1677988 h 6859588"/>
              <a:gd name="connsiteX43" fmla="*/ 5610224 w 6102349"/>
              <a:gd name="connsiteY43" fmla="*/ 1624914 h 6859588"/>
              <a:gd name="connsiteX44" fmla="*/ 5610224 w 6102349"/>
              <a:gd name="connsiteY44" fmla="*/ 1123830 h 6859588"/>
              <a:gd name="connsiteX45" fmla="*/ 5664130 w 6102349"/>
              <a:gd name="connsiteY45" fmla="*/ 1069975 h 6859588"/>
              <a:gd name="connsiteX46" fmla="*/ 6095999 w 6102349"/>
              <a:gd name="connsiteY46" fmla="*/ 339725 h 6859588"/>
              <a:gd name="connsiteX47" fmla="*/ 6102349 w 6102349"/>
              <a:gd name="connsiteY47" fmla="*/ 339725 h 6859588"/>
              <a:gd name="connsiteX48" fmla="*/ 6102349 w 6102349"/>
              <a:gd name="connsiteY48" fmla="*/ 441326 h 6859588"/>
              <a:gd name="connsiteX49" fmla="*/ 6095999 w 6102349"/>
              <a:gd name="connsiteY49" fmla="*/ 441326 h 6859588"/>
              <a:gd name="connsiteX50" fmla="*/ 5610224 w 6102349"/>
              <a:gd name="connsiteY50" fmla="*/ 1 h 6859588"/>
              <a:gd name="connsiteX51" fmla="*/ 6095999 w 6102349"/>
              <a:gd name="connsiteY51" fmla="*/ 1 h 6859588"/>
              <a:gd name="connsiteX52" fmla="*/ 6095999 w 6102349"/>
              <a:gd name="connsiteY52" fmla="*/ 339725 h 6859588"/>
              <a:gd name="connsiteX53" fmla="*/ 5610224 w 6102349"/>
              <a:gd name="connsiteY53" fmla="*/ 339725 h 6859588"/>
              <a:gd name="connsiteX54" fmla="*/ 0 w 6102349"/>
              <a:gd name="connsiteY54" fmla="*/ 1 h 6859588"/>
              <a:gd name="connsiteX55" fmla="*/ 5514974 w 6102349"/>
              <a:gd name="connsiteY55" fmla="*/ 1 h 6859588"/>
              <a:gd name="connsiteX56" fmla="*/ 5514974 w 6102349"/>
              <a:gd name="connsiteY56" fmla="*/ 782638 h 6859588"/>
              <a:gd name="connsiteX57" fmla="*/ 5610224 w 6102349"/>
              <a:gd name="connsiteY57" fmla="*/ 782638 h 6859588"/>
              <a:gd name="connsiteX58" fmla="*/ 5610224 w 6102349"/>
              <a:gd name="connsiteY58" fmla="*/ 441326 h 6859588"/>
              <a:gd name="connsiteX59" fmla="*/ 6095999 w 6102349"/>
              <a:gd name="connsiteY59" fmla="*/ 441326 h 6859588"/>
              <a:gd name="connsiteX60" fmla="*/ 6095999 w 6102349"/>
              <a:gd name="connsiteY60" fmla="*/ 1096059 h 6859588"/>
              <a:gd name="connsiteX61" fmla="*/ 6095508 w 6102349"/>
              <a:gd name="connsiteY61" fmla="*/ 1089504 h 6859588"/>
              <a:gd name="connsiteX62" fmla="*/ 5939450 w 6102349"/>
              <a:gd name="connsiteY62" fmla="*/ 969962 h 6859588"/>
              <a:gd name="connsiteX63" fmla="*/ 5677089 w 6102349"/>
              <a:gd name="connsiteY63" fmla="*/ 969962 h 6859588"/>
              <a:gd name="connsiteX64" fmla="*/ 5514974 w 6102349"/>
              <a:gd name="connsiteY64" fmla="*/ 1180924 h 6859588"/>
              <a:gd name="connsiteX65" fmla="*/ 5514974 w 6102349"/>
              <a:gd name="connsiteY65" fmla="*/ 1566260 h 6859588"/>
              <a:gd name="connsiteX66" fmla="*/ 5677089 w 6102349"/>
              <a:gd name="connsiteY66" fmla="*/ 1778000 h 6859588"/>
              <a:gd name="connsiteX67" fmla="*/ 5939450 w 6102349"/>
              <a:gd name="connsiteY67" fmla="*/ 1778000 h 6859588"/>
              <a:gd name="connsiteX68" fmla="*/ 6073176 w 6102349"/>
              <a:gd name="connsiteY68" fmla="*/ 1724676 h 6859588"/>
              <a:gd name="connsiteX69" fmla="*/ 6095999 w 6102349"/>
              <a:gd name="connsiteY69" fmla="*/ 1659880 h 6859588"/>
              <a:gd name="connsiteX70" fmla="*/ 6095999 w 6102349"/>
              <a:gd name="connsiteY70" fmla="*/ 2030413 h 6859588"/>
              <a:gd name="connsiteX71" fmla="*/ 6007099 w 6102349"/>
              <a:gd name="connsiteY71" fmla="*/ 2030413 h 6859588"/>
              <a:gd name="connsiteX72" fmla="*/ 6007099 w 6102349"/>
              <a:gd name="connsiteY72" fmla="*/ 2673351 h 6859588"/>
              <a:gd name="connsiteX73" fmla="*/ 5848349 w 6102349"/>
              <a:gd name="connsiteY73" fmla="*/ 2673351 h 6859588"/>
              <a:gd name="connsiteX74" fmla="*/ 5848349 w 6102349"/>
              <a:gd name="connsiteY74" fmla="*/ 2101851 h 6859588"/>
              <a:gd name="connsiteX75" fmla="*/ 5753099 w 6102349"/>
              <a:gd name="connsiteY75" fmla="*/ 2101851 h 6859588"/>
              <a:gd name="connsiteX76" fmla="*/ 5753099 w 6102349"/>
              <a:gd name="connsiteY76" fmla="*/ 2673351 h 6859588"/>
              <a:gd name="connsiteX77" fmla="*/ 5610224 w 6102349"/>
              <a:gd name="connsiteY77" fmla="*/ 2673351 h 6859588"/>
              <a:gd name="connsiteX78" fmla="*/ 5610224 w 6102349"/>
              <a:gd name="connsiteY78" fmla="*/ 2030413 h 6859588"/>
              <a:gd name="connsiteX79" fmla="*/ 5514974 w 6102349"/>
              <a:gd name="connsiteY79" fmla="*/ 2030413 h 6859588"/>
              <a:gd name="connsiteX80" fmla="*/ 5514974 w 6102349"/>
              <a:gd name="connsiteY80" fmla="*/ 2773363 h 6859588"/>
              <a:gd name="connsiteX81" fmla="*/ 6095999 w 6102349"/>
              <a:gd name="connsiteY81" fmla="*/ 2773363 h 6859588"/>
              <a:gd name="connsiteX82" fmla="*/ 6095999 w 6102349"/>
              <a:gd name="connsiteY82" fmla="*/ 3025775 h 6859588"/>
              <a:gd name="connsiteX83" fmla="*/ 6083971 w 6102349"/>
              <a:gd name="connsiteY83" fmla="*/ 3025775 h 6859588"/>
              <a:gd name="connsiteX84" fmla="*/ 5753840 w 6102349"/>
              <a:gd name="connsiteY84" fmla="*/ 3025775 h 6859588"/>
              <a:gd name="connsiteX85" fmla="*/ 5753840 w 6102349"/>
              <a:gd name="connsiteY85" fmla="*/ 3433852 h 6859588"/>
              <a:gd name="connsiteX86" fmla="*/ 5848603 w 6102349"/>
              <a:gd name="connsiteY86" fmla="*/ 3433852 h 6859588"/>
              <a:gd name="connsiteX87" fmla="*/ 5848603 w 6102349"/>
              <a:gd name="connsiteY87" fmla="*/ 3126237 h 6859588"/>
              <a:gd name="connsiteX88" fmla="*/ 6007586 w 6102349"/>
              <a:gd name="connsiteY88" fmla="*/ 3126237 h 6859588"/>
              <a:gd name="connsiteX89" fmla="*/ 6007586 w 6102349"/>
              <a:gd name="connsiteY89" fmla="*/ 3656582 h 6859588"/>
              <a:gd name="connsiteX90" fmla="*/ 5953547 w 6102349"/>
              <a:gd name="connsiteY90" fmla="*/ 3709538 h 6859588"/>
              <a:gd name="connsiteX91" fmla="*/ 5659860 w 6102349"/>
              <a:gd name="connsiteY91" fmla="*/ 3709538 h 6859588"/>
              <a:gd name="connsiteX92" fmla="*/ 5609737 w 6102349"/>
              <a:gd name="connsiteY92" fmla="*/ 3656582 h 6859588"/>
              <a:gd name="connsiteX93" fmla="*/ 5609737 w 6102349"/>
              <a:gd name="connsiteY93" fmla="*/ 3064714 h 6859588"/>
              <a:gd name="connsiteX94" fmla="*/ 5514974 w 6102349"/>
              <a:gd name="connsiteY94" fmla="*/ 3064714 h 6859588"/>
              <a:gd name="connsiteX95" fmla="*/ 5514974 w 6102349"/>
              <a:gd name="connsiteY95" fmla="*/ 3618422 h 6859588"/>
              <a:gd name="connsiteX96" fmla="*/ 5684138 w 6102349"/>
              <a:gd name="connsiteY96" fmla="*/ 3810000 h 6859588"/>
              <a:gd name="connsiteX97" fmla="*/ 5939450 w 6102349"/>
              <a:gd name="connsiteY97" fmla="*/ 3810000 h 6859588"/>
              <a:gd name="connsiteX98" fmla="*/ 6072295 w 6102349"/>
              <a:gd name="connsiteY98" fmla="*/ 3757044 h 6859588"/>
              <a:gd name="connsiteX99" fmla="*/ 6095999 w 6102349"/>
              <a:gd name="connsiteY99" fmla="*/ 3691538 h 6859588"/>
              <a:gd name="connsiteX100" fmla="*/ 6095999 w 6102349"/>
              <a:gd name="connsiteY100" fmla="*/ 4183432 h 6859588"/>
              <a:gd name="connsiteX101" fmla="*/ 6095839 w 6102349"/>
              <a:gd name="connsiteY101" fmla="*/ 4181157 h 6859588"/>
              <a:gd name="connsiteX102" fmla="*/ 5939450 w 6102349"/>
              <a:gd name="connsiteY102" fmla="*/ 4062413 h 6859588"/>
              <a:gd name="connsiteX103" fmla="*/ 5514974 w 6102349"/>
              <a:gd name="connsiteY103" fmla="*/ 4062413 h 6859588"/>
              <a:gd name="connsiteX104" fmla="*/ 5514974 w 6102349"/>
              <a:gd name="connsiteY104" fmla="*/ 4165332 h 6859588"/>
              <a:gd name="connsiteX105" fmla="*/ 5957463 w 6102349"/>
              <a:gd name="connsiteY105" fmla="*/ 4165332 h 6859588"/>
              <a:gd name="connsiteX106" fmla="*/ 6007586 w 6102349"/>
              <a:gd name="connsiteY106" fmla="*/ 4216012 h 6859588"/>
              <a:gd name="connsiteX107" fmla="*/ 6007586 w 6102349"/>
              <a:gd name="connsiteY107" fmla="*/ 4700198 h 6859588"/>
              <a:gd name="connsiteX108" fmla="*/ 5957463 w 6102349"/>
              <a:gd name="connsiteY108" fmla="*/ 4753996 h 6859588"/>
              <a:gd name="connsiteX109" fmla="*/ 5514974 w 6102349"/>
              <a:gd name="connsiteY109" fmla="*/ 4753996 h 6859588"/>
              <a:gd name="connsiteX110" fmla="*/ 5514974 w 6102349"/>
              <a:gd name="connsiteY110" fmla="*/ 4854576 h 6859588"/>
              <a:gd name="connsiteX111" fmla="*/ 5939450 w 6102349"/>
              <a:gd name="connsiteY111" fmla="*/ 4854576 h 6859588"/>
              <a:gd name="connsiteX112" fmla="*/ 6095619 w 6102349"/>
              <a:gd name="connsiteY112" fmla="*/ 4731556 h 6859588"/>
              <a:gd name="connsiteX113" fmla="*/ 6095999 w 6102349"/>
              <a:gd name="connsiteY113" fmla="*/ 4726568 h 6859588"/>
              <a:gd name="connsiteX114" fmla="*/ 6095999 w 6102349"/>
              <a:gd name="connsiteY114" fmla="*/ 5106988 h 6859588"/>
              <a:gd name="connsiteX115" fmla="*/ 6007099 w 6102349"/>
              <a:gd name="connsiteY115" fmla="*/ 5106988 h 6859588"/>
              <a:gd name="connsiteX116" fmla="*/ 6007099 w 6102349"/>
              <a:gd name="connsiteY116" fmla="*/ 5749926 h 6859588"/>
              <a:gd name="connsiteX117" fmla="*/ 5848349 w 6102349"/>
              <a:gd name="connsiteY117" fmla="*/ 5749926 h 6859588"/>
              <a:gd name="connsiteX118" fmla="*/ 5848349 w 6102349"/>
              <a:gd name="connsiteY118" fmla="*/ 5178426 h 6859588"/>
              <a:gd name="connsiteX119" fmla="*/ 5753099 w 6102349"/>
              <a:gd name="connsiteY119" fmla="*/ 5178426 h 6859588"/>
              <a:gd name="connsiteX120" fmla="*/ 5753099 w 6102349"/>
              <a:gd name="connsiteY120" fmla="*/ 5749926 h 6859588"/>
              <a:gd name="connsiteX121" fmla="*/ 5610224 w 6102349"/>
              <a:gd name="connsiteY121" fmla="*/ 5749926 h 6859588"/>
              <a:gd name="connsiteX122" fmla="*/ 5610224 w 6102349"/>
              <a:gd name="connsiteY122" fmla="*/ 5106988 h 6859588"/>
              <a:gd name="connsiteX123" fmla="*/ 5514974 w 6102349"/>
              <a:gd name="connsiteY123" fmla="*/ 5106988 h 6859588"/>
              <a:gd name="connsiteX124" fmla="*/ 5514974 w 6102349"/>
              <a:gd name="connsiteY124" fmla="*/ 5849938 h 6859588"/>
              <a:gd name="connsiteX125" fmla="*/ 6095999 w 6102349"/>
              <a:gd name="connsiteY125" fmla="*/ 5849938 h 6859588"/>
              <a:gd name="connsiteX126" fmla="*/ 6095999 w 6102349"/>
              <a:gd name="connsiteY126" fmla="*/ 6756699 h 6859588"/>
              <a:gd name="connsiteX127" fmla="*/ 6042376 w 6102349"/>
              <a:gd name="connsiteY127" fmla="*/ 6756699 h 6859588"/>
              <a:gd name="connsiteX128" fmla="*/ 5920654 w 6102349"/>
              <a:gd name="connsiteY128" fmla="*/ 6756699 h 6859588"/>
              <a:gd name="connsiteX129" fmla="*/ 5920654 w 6102349"/>
              <a:gd name="connsiteY129" fmla="*/ 6264858 h 6859588"/>
              <a:gd name="connsiteX130" fmla="*/ 5753840 w 6102349"/>
              <a:gd name="connsiteY130" fmla="*/ 6080125 h 6859588"/>
              <a:gd name="connsiteX131" fmla="*/ 5688054 w 6102349"/>
              <a:gd name="connsiteY131" fmla="*/ 6080125 h 6859588"/>
              <a:gd name="connsiteX132" fmla="*/ 5514974 w 6102349"/>
              <a:gd name="connsiteY132" fmla="*/ 6264858 h 6859588"/>
              <a:gd name="connsiteX133" fmla="*/ 5514974 w 6102349"/>
              <a:gd name="connsiteY133" fmla="*/ 6850296 h 6859588"/>
              <a:gd name="connsiteX134" fmla="*/ 5514974 w 6102349"/>
              <a:gd name="connsiteY134" fmla="*/ 6858000 h 6859588"/>
              <a:gd name="connsiteX135" fmla="*/ 0 w 6102349"/>
              <a:gd name="connsiteY135" fmla="*/ 6858000 h 6859588"/>
              <a:gd name="connsiteX136" fmla="*/ 5514974 w 6102349"/>
              <a:gd name="connsiteY136" fmla="*/ 0 h 6859588"/>
              <a:gd name="connsiteX137" fmla="*/ 5610224 w 6102349"/>
              <a:gd name="connsiteY137" fmla="*/ 0 h 6859588"/>
              <a:gd name="connsiteX138" fmla="*/ 5610224 w 6102349"/>
              <a:gd name="connsiteY138" fmla="*/ 1 h 6859588"/>
              <a:gd name="connsiteX139" fmla="*/ 5514974 w 6102349"/>
              <a:gd name="connsiteY139" fmla="*/ 1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102349" h="6859588">
                <a:moveTo>
                  <a:pt x="6095999" y="6756699"/>
                </a:moveTo>
                <a:lnTo>
                  <a:pt x="6102349" y="6756699"/>
                </a:lnTo>
                <a:cubicBezTo>
                  <a:pt x="6102349" y="6756699"/>
                  <a:pt x="6102349" y="6756699"/>
                  <a:pt x="6102349" y="6859588"/>
                </a:cubicBezTo>
                <a:cubicBezTo>
                  <a:pt x="6102349" y="6859588"/>
                  <a:pt x="6102349" y="6859588"/>
                  <a:pt x="5514974" y="6859588"/>
                </a:cubicBezTo>
                <a:cubicBezTo>
                  <a:pt x="5514974" y="6859588"/>
                  <a:pt x="5514974" y="6859588"/>
                  <a:pt x="5514974" y="6858427"/>
                </a:cubicBezTo>
                <a:lnTo>
                  <a:pt x="5514974" y="6858000"/>
                </a:lnTo>
                <a:lnTo>
                  <a:pt x="6095999" y="6858000"/>
                </a:lnTo>
                <a:close/>
                <a:moveTo>
                  <a:pt x="5660044" y="6184900"/>
                </a:moveTo>
                <a:lnTo>
                  <a:pt x="5777982" y="6184900"/>
                </a:lnTo>
                <a:cubicBezTo>
                  <a:pt x="5802811" y="6184900"/>
                  <a:pt x="5824536" y="6212046"/>
                  <a:pt x="5824536" y="6238416"/>
                </a:cubicBezTo>
                <a:cubicBezTo>
                  <a:pt x="5824536" y="6758065"/>
                  <a:pt x="5824536" y="6758065"/>
                  <a:pt x="5824536" y="6758065"/>
                </a:cubicBezTo>
                <a:cubicBezTo>
                  <a:pt x="5610386" y="6758065"/>
                  <a:pt x="5610386" y="6758065"/>
                  <a:pt x="5610386" y="6758065"/>
                </a:cubicBezTo>
                <a:cubicBezTo>
                  <a:pt x="5610386" y="6238416"/>
                  <a:pt x="5610386" y="6238416"/>
                  <a:pt x="5610386" y="6238416"/>
                </a:cubicBezTo>
                <a:cubicBezTo>
                  <a:pt x="5610386" y="6212046"/>
                  <a:pt x="5632887" y="6184900"/>
                  <a:pt x="5660044" y="6184900"/>
                </a:cubicBezTo>
                <a:close/>
                <a:moveTo>
                  <a:pt x="6095999" y="5106988"/>
                </a:moveTo>
                <a:lnTo>
                  <a:pt x="6102349" y="5106988"/>
                </a:lnTo>
                <a:lnTo>
                  <a:pt x="6102349" y="5849938"/>
                </a:lnTo>
                <a:lnTo>
                  <a:pt x="6095999" y="5849938"/>
                </a:lnTo>
                <a:close/>
                <a:moveTo>
                  <a:pt x="6095999" y="4183432"/>
                </a:moveTo>
                <a:lnTo>
                  <a:pt x="6102349" y="4273709"/>
                </a:lnTo>
                <a:lnTo>
                  <a:pt x="6102349" y="4643281"/>
                </a:lnTo>
                <a:lnTo>
                  <a:pt x="6095999" y="4726568"/>
                </a:lnTo>
                <a:close/>
                <a:moveTo>
                  <a:pt x="6095999" y="3025775"/>
                </a:moveTo>
                <a:lnTo>
                  <a:pt x="6096904" y="3025775"/>
                </a:lnTo>
                <a:cubicBezTo>
                  <a:pt x="6102349" y="3025775"/>
                  <a:pt x="6102349" y="3025775"/>
                  <a:pt x="6102349" y="3025775"/>
                </a:cubicBezTo>
                <a:lnTo>
                  <a:pt x="6102349" y="3598953"/>
                </a:lnTo>
                <a:cubicBezTo>
                  <a:pt x="6102349" y="3633997"/>
                  <a:pt x="6100734" y="3664710"/>
                  <a:pt x="6096169" y="3691067"/>
                </a:cubicBezTo>
                <a:lnTo>
                  <a:pt x="6095999" y="3691538"/>
                </a:lnTo>
                <a:close/>
                <a:moveTo>
                  <a:pt x="6095999" y="2030413"/>
                </a:moveTo>
                <a:lnTo>
                  <a:pt x="6102349" y="2030413"/>
                </a:lnTo>
                <a:lnTo>
                  <a:pt x="6102349" y="2773363"/>
                </a:lnTo>
                <a:lnTo>
                  <a:pt x="6095999" y="2773363"/>
                </a:lnTo>
                <a:close/>
                <a:moveTo>
                  <a:pt x="6095999" y="1096059"/>
                </a:moveTo>
                <a:lnTo>
                  <a:pt x="6102349" y="1180924"/>
                </a:lnTo>
                <a:lnTo>
                  <a:pt x="6102349" y="1566260"/>
                </a:lnTo>
                <a:cubicBezTo>
                  <a:pt x="6102349" y="1601291"/>
                  <a:pt x="6100881" y="1632040"/>
                  <a:pt x="6096500" y="1658459"/>
                </a:cubicBezTo>
                <a:lnTo>
                  <a:pt x="6095999" y="1659880"/>
                </a:lnTo>
                <a:close/>
                <a:moveTo>
                  <a:pt x="5664130" y="1069975"/>
                </a:moveTo>
                <a:cubicBezTo>
                  <a:pt x="5664130" y="1069975"/>
                  <a:pt x="5664130" y="1069975"/>
                  <a:pt x="5953193" y="1069975"/>
                </a:cubicBezTo>
                <a:cubicBezTo>
                  <a:pt x="5980537" y="1069975"/>
                  <a:pt x="6007099" y="1097293"/>
                  <a:pt x="6007099" y="1123830"/>
                </a:cubicBezTo>
                <a:cubicBezTo>
                  <a:pt x="6007099" y="1123830"/>
                  <a:pt x="6007099" y="1123830"/>
                  <a:pt x="6007099" y="1624914"/>
                </a:cubicBezTo>
                <a:cubicBezTo>
                  <a:pt x="6007099" y="1655353"/>
                  <a:pt x="5980537" y="1677988"/>
                  <a:pt x="5953193" y="1677988"/>
                </a:cubicBezTo>
                <a:cubicBezTo>
                  <a:pt x="5953193" y="1677988"/>
                  <a:pt x="5953193" y="1677988"/>
                  <a:pt x="5664130" y="1677988"/>
                </a:cubicBezTo>
                <a:cubicBezTo>
                  <a:pt x="5632880" y="1677988"/>
                  <a:pt x="5610224" y="1655353"/>
                  <a:pt x="5610224" y="1624914"/>
                </a:cubicBezTo>
                <a:lnTo>
                  <a:pt x="5610224" y="1123830"/>
                </a:lnTo>
                <a:cubicBezTo>
                  <a:pt x="5610224" y="1097293"/>
                  <a:pt x="5632880" y="1069975"/>
                  <a:pt x="5664130" y="1069975"/>
                </a:cubicBezTo>
                <a:close/>
                <a:moveTo>
                  <a:pt x="6095999" y="339725"/>
                </a:moveTo>
                <a:lnTo>
                  <a:pt x="6102349" y="339725"/>
                </a:lnTo>
                <a:lnTo>
                  <a:pt x="6102349" y="441326"/>
                </a:lnTo>
                <a:lnTo>
                  <a:pt x="6095999" y="441326"/>
                </a:lnTo>
                <a:close/>
                <a:moveTo>
                  <a:pt x="5610224" y="1"/>
                </a:moveTo>
                <a:lnTo>
                  <a:pt x="6095999" y="1"/>
                </a:lnTo>
                <a:lnTo>
                  <a:pt x="6095999" y="339725"/>
                </a:lnTo>
                <a:lnTo>
                  <a:pt x="5610224" y="339725"/>
                </a:lnTo>
                <a:close/>
                <a:moveTo>
                  <a:pt x="0" y="1"/>
                </a:moveTo>
                <a:lnTo>
                  <a:pt x="5514974" y="1"/>
                </a:lnTo>
                <a:lnTo>
                  <a:pt x="5514974" y="782638"/>
                </a:lnTo>
                <a:lnTo>
                  <a:pt x="5610224" y="782638"/>
                </a:lnTo>
                <a:lnTo>
                  <a:pt x="5610224" y="441326"/>
                </a:lnTo>
                <a:lnTo>
                  <a:pt x="6095999" y="441326"/>
                </a:lnTo>
                <a:lnTo>
                  <a:pt x="6095999" y="1096059"/>
                </a:lnTo>
                <a:lnTo>
                  <a:pt x="6095508" y="1089504"/>
                </a:lnTo>
                <a:cubicBezTo>
                  <a:pt x="6080714" y="1010685"/>
                  <a:pt x="6038716" y="969962"/>
                  <a:pt x="5939450" y="969962"/>
                </a:cubicBezTo>
                <a:cubicBezTo>
                  <a:pt x="5939450" y="969962"/>
                  <a:pt x="5939450" y="969962"/>
                  <a:pt x="5677089" y="969962"/>
                </a:cubicBezTo>
                <a:cubicBezTo>
                  <a:pt x="5543168" y="969962"/>
                  <a:pt x="5514974" y="1054035"/>
                  <a:pt x="5514974" y="1180924"/>
                </a:cubicBezTo>
                <a:cubicBezTo>
                  <a:pt x="5514974" y="1180924"/>
                  <a:pt x="5514974" y="1180924"/>
                  <a:pt x="5514974" y="1566260"/>
                </a:cubicBezTo>
                <a:cubicBezTo>
                  <a:pt x="5514974" y="1712610"/>
                  <a:pt x="5545517" y="1778000"/>
                  <a:pt x="5677089" y="1778000"/>
                </a:cubicBezTo>
                <a:cubicBezTo>
                  <a:pt x="5677089" y="1778000"/>
                  <a:pt x="5677089" y="1778000"/>
                  <a:pt x="5939450" y="1778000"/>
                </a:cubicBezTo>
                <a:cubicBezTo>
                  <a:pt x="6009152" y="1778000"/>
                  <a:pt x="6049877" y="1760096"/>
                  <a:pt x="6073176" y="1724676"/>
                </a:cubicBezTo>
                <a:lnTo>
                  <a:pt x="6095999" y="1659880"/>
                </a:lnTo>
                <a:lnTo>
                  <a:pt x="6095999" y="2030413"/>
                </a:lnTo>
                <a:lnTo>
                  <a:pt x="6007099" y="2030413"/>
                </a:lnTo>
                <a:lnTo>
                  <a:pt x="6007099" y="2673351"/>
                </a:lnTo>
                <a:lnTo>
                  <a:pt x="5848349" y="2673351"/>
                </a:lnTo>
                <a:lnTo>
                  <a:pt x="5848349" y="2101851"/>
                </a:lnTo>
                <a:lnTo>
                  <a:pt x="5753099" y="2101851"/>
                </a:lnTo>
                <a:lnTo>
                  <a:pt x="5753099" y="2673351"/>
                </a:lnTo>
                <a:lnTo>
                  <a:pt x="5610224" y="2673351"/>
                </a:lnTo>
                <a:lnTo>
                  <a:pt x="5610224" y="2030413"/>
                </a:lnTo>
                <a:lnTo>
                  <a:pt x="5514974" y="2030413"/>
                </a:lnTo>
                <a:lnTo>
                  <a:pt x="5514974" y="2773363"/>
                </a:lnTo>
                <a:lnTo>
                  <a:pt x="6095999" y="2773363"/>
                </a:lnTo>
                <a:lnTo>
                  <a:pt x="6095999" y="3025775"/>
                </a:lnTo>
                <a:lnTo>
                  <a:pt x="6083971" y="3025775"/>
                </a:lnTo>
                <a:cubicBezTo>
                  <a:pt x="6053340" y="3025775"/>
                  <a:pt x="5971658" y="3025775"/>
                  <a:pt x="5753840" y="3025775"/>
                </a:cubicBezTo>
                <a:cubicBezTo>
                  <a:pt x="5753840" y="3025775"/>
                  <a:pt x="5753840" y="3025775"/>
                  <a:pt x="5753840" y="3433852"/>
                </a:cubicBezTo>
                <a:cubicBezTo>
                  <a:pt x="5753840" y="3433852"/>
                  <a:pt x="5753840" y="3433852"/>
                  <a:pt x="5848603" y="3433852"/>
                </a:cubicBezTo>
                <a:cubicBezTo>
                  <a:pt x="5848603" y="3433852"/>
                  <a:pt x="5848603" y="3433852"/>
                  <a:pt x="5848603" y="3126237"/>
                </a:cubicBezTo>
                <a:cubicBezTo>
                  <a:pt x="5848603" y="3126237"/>
                  <a:pt x="5848603" y="3126237"/>
                  <a:pt x="6007586" y="3126237"/>
                </a:cubicBezTo>
                <a:cubicBezTo>
                  <a:pt x="6007586" y="3126237"/>
                  <a:pt x="6007586" y="3126237"/>
                  <a:pt x="6007586" y="3656582"/>
                </a:cubicBezTo>
                <a:cubicBezTo>
                  <a:pt x="6007586" y="3683060"/>
                  <a:pt x="5980958" y="3709538"/>
                  <a:pt x="5953547" y="3709538"/>
                </a:cubicBezTo>
                <a:cubicBezTo>
                  <a:pt x="5953547" y="3709538"/>
                  <a:pt x="5953547" y="3709538"/>
                  <a:pt x="5659860" y="3709538"/>
                </a:cubicBezTo>
                <a:cubicBezTo>
                  <a:pt x="5632449" y="3709538"/>
                  <a:pt x="5609737" y="3683060"/>
                  <a:pt x="5609737" y="3656582"/>
                </a:cubicBezTo>
                <a:cubicBezTo>
                  <a:pt x="5609737" y="3656582"/>
                  <a:pt x="5609737" y="3656582"/>
                  <a:pt x="5609737" y="3064714"/>
                </a:cubicBezTo>
                <a:cubicBezTo>
                  <a:pt x="5609737" y="3064714"/>
                  <a:pt x="5609737" y="3064714"/>
                  <a:pt x="5514974" y="3064714"/>
                </a:cubicBezTo>
                <a:cubicBezTo>
                  <a:pt x="5514974" y="3064714"/>
                  <a:pt x="5514974" y="3064714"/>
                  <a:pt x="5514974" y="3618422"/>
                </a:cubicBezTo>
                <a:cubicBezTo>
                  <a:pt x="5514974" y="3746919"/>
                  <a:pt x="5555699" y="3810000"/>
                  <a:pt x="5684138" y="3810000"/>
                </a:cubicBezTo>
                <a:cubicBezTo>
                  <a:pt x="5684138" y="3810000"/>
                  <a:pt x="5684138" y="3810000"/>
                  <a:pt x="5939450" y="3810000"/>
                </a:cubicBezTo>
                <a:cubicBezTo>
                  <a:pt x="6007978" y="3810000"/>
                  <a:pt x="6048702" y="3792283"/>
                  <a:pt x="6072295" y="3757044"/>
                </a:cubicBezTo>
                <a:lnTo>
                  <a:pt x="6095999" y="3691538"/>
                </a:lnTo>
                <a:lnTo>
                  <a:pt x="6095999" y="4183432"/>
                </a:lnTo>
                <a:lnTo>
                  <a:pt x="6095839" y="4181157"/>
                </a:lnTo>
                <a:cubicBezTo>
                  <a:pt x="6081595" y="4101885"/>
                  <a:pt x="6040479" y="4062413"/>
                  <a:pt x="5939450" y="4062413"/>
                </a:cubicBezTo>
                <a:cubicBezTo>
                  <a:pt x="5939450" y="4062413"/>
                  <a:pt x="5939450" y="4062413"/>
                  <a:pt x="5514974" y="4062413"/>
                </a:cubicBezTo>
                <a:cubicBezTo>
                  <a:pt x="5514974" y="4062413"/>
                  <a:pt x="5514974" y="4062413"/>
                  <a:pt x="5514974" y="4165332"/>
                </a:cubicBezTo>
                <a:cubicBezTo>
                  <a:pt x="5514974" y="4165332"/>
                  <a:pt x="5514974" y="4165332"/>
                  <a:pt x="5957463" y="4165332"/>
                </a:cubicBezTo>
                <a:cubicBezTo>
                  <a:pt x="5984874" y="4165332"/>
                  <a:pt x="6007586" y="4185604"/>
                  <a:pt x="6007586" y="4216012"/>
                </a:cubicBezTo>
                <a:cubicBezTo>
                  <a:pt x="6007586" y="4216012"/>
                  <a:pt x="6007586" y="4216012"/>
                  <a:pt x="6007586" y="4700198"/>
                </a:cubicBezTo>
                <a:cubicBezTo>
                  <a:pt x="6007586" y="4730606"/>
                  <a:pt x="5984874" y="4753996"/>
                  <a:pt x="5957463" y="4753996"/>
                </a:cubicBezTo>
                <a:cubicBezTo>
                  <a:pt x="5957463" y="4753996"/>
                  <a:pt x="5957463" y="4753996"/>
                  <a:pt x="5514974" y="4753996"/>
                </a:cubicBezTo>
                <a:cubicBezTo>
                  <a:pt x="5514974" y="4753996"/>
                  <a:pt x="5514974" y="4753996"/>
                  <a:pt x="5514974" y="4854576"/>
                </a:cubicBezTo>
                <a:cubicBezTo>
                  <a:pt x="5514974" y="4854576"/>
                  <a:pt x="5514974" y="4854576"/>
                  <a:pt x="5939450" y="4854576"/>
                </a:cubicBezTo>
                <a:cubicBezTo>
                  <a:pt x="6039304" y="4854576"/>
                  <a:pt x="6081008" y="4809403"/>
                  <a:pt x="6095619" y="4731556"/>
                </a:cubicBezTo>
                <a:lnTo>
                  <a:pt x="6095999" y="4726568"/>
                </a:lnTo>
                <a:lnTo>
                  <a:pt x="6095999" y="5106988"/>
                </a:lnTo>
                <a:lnTo>
                  <a:pt x="6007099" y="5106988"/>
                </a:lnTo>
                <a:lnTo>
                  <a:pt x="6007099" y="5749926"/>
                </a:lnTo>
                <a:lnTo>
                  <a:pt x="5848349" y="5749926"/>
                </a:lnTo>
                <a:lnTo>
                  <a:pt x="5848349" y="5178426"/>
                </a:lnTo>
                <a:lnTo>
                  <a:pt x="5753099" y="5178426"/>
                </a:lnTo>
                <a:lnTo>
                  <a:pt x="5753099" y="5749926"/>
                </a:lnTo>
                <a:lnTo>
                  <a:pt x="5610224" y="5749926"/>
                </a:lnTo>
                <a:lnTo>
                  <a:pt x="5610224" y="5106988"/>
                </a:lnTo>
                <a:lnTo>
                  <a:pt x="5514974" y="5106988"/>
                </a:lnTo>
                <a:lnTo>
                  <a:pt x="5514974" y="5849938"/>
                </a:lnTo>
                <a:lnTo>
                  <a:pt x="6095999" y="5849938"/>
                </a:lnTo>
                <a:lnTo>
                  <a:pt x="6095999" y="6756699"/>
                </a:lnTo>
                <a:lnTo>
                  <a:pt x="6042376" y="6756699"/>
                </a:lnTo>
                <a:cubicBezTo>
                  <a:pt x="5920654" y="6756699"/>
                  <a:pt x="5920654" y="6756699"/>
                  <a:pt x="5920654" y="6756699"/>
                </a:cubicBezTo>
                <a:cubicBezTo>
                  <a:pt x="5920654" y="6264858"/>
                  <a:pt x="5920654" y="6264858"/>
                  <a:pt x="5920654" y="6264858"/>
                </a:cubicBezTo>
                <a:cubicBezTo>
                  <a:pt x="5920654" y="6146379"/>
                  <a:pt x="5876797" y="6080125"/>
                  <a:pt x="5753840" y="6080125"/>
                </a:cubicBezTo>
                <a:cubicBezTo>
                  <a:pt x="5688054" y="6080125"/>
                  <a:pt x="5688054" y="6080125"/>
                  <a:pt x="5688054" y="6080125"/>
                </a:cubicBezTo>
                <a:cubicBezTo>
                  <a:pt x="5567446" y="6080125"/>
                  <a:pt x="5514974" y="6146379"/>
                  <a:pt x="5514974" y="6264858"/>
                </a:cubicBezTo>
                <a:cubicBezTo>
                  <a:pt x="5514974" y="6710906"/>
                  <a:pt x="5514974" y="6822418"/>
                  <a:pt x="5514974" y="6850296"/>
                </a:cubicBezTo>
                <a:lnTo>
                  <a:pt x="5514974" y="6858000"/>
                </a:lnTo>
                <a:lnTo>
                  <a:pt x="0" y="6858000"/>
                </a:lnTo>
                <a:close/>
                <a:moveTo>
                  <a:pt x="5514974" y="0"/>
                </a:moveTo>
                <a:lnTo>
                  <a:pt x="5610224" y="0"/>
                </a:lnTo>
                <a:lnTo>
                  <a:pt x="5610224" y="1"/>
                </a:lnTo>
                <a:lnTo>
                  <a:pt x="5514974" y="1"/>
                </a:lnTo>
                <a:close/>
              </a:path>
            </a:pathLst>
          </a:custGeom>
        </p:spPr>
      </p:pic>
      <p:sp>
        <p:nvSpPr>
          <p:cNvPr id="3" name="Rectangle 2">
            <a:extLst>
              <a:ext uri="{FF2B5EF4-FFF2-40B4-BE49-F238E27FC236}">
                <a16:creationId xmlns:a16="http://schemas.microsoft.com/office/drawing/2014/main" id="{500084E1-C473-13DF-B70B-0B5EB144E7EF}"/>
              </a:ext>
            </a:extLst>
          </p:cNvPr>
          <p:cNvSpPr/>
          <p:nvPr/>
        </p:nvSpPr>
        <p:spPr>
          <a:xfrm>
            <a:off x="271517" y="3302757"/>
            <a:ext cx="4887338" cy="174323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space réservé du texte 2">
            <a:extLst>
              <a:ext uri="{FF2B5EF4-FFF2-40B4-BE49-F238E27FC236}">
                <a16:creationId xmlns:a16="http://schemas.microsoft.com/office/drawing/2014/main" id="{A2667293-9640-E794-C249-2D0912F5EB42}"/>
              </a:ext>
            </a:extLst>
          </p:cNvPr>
          <p:cNvSpPr txBox="1">
            <a:spLocks/>
          </p:cNvSpPr>
          <p:nvPr/>
        </p:nvSpPr>
        <p:spPr>
          <a:xfrm>
            <a:off x="-1" y="3084490"/>
            <a:ext cx="6096001" cy="47838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400" b="1" kern="1200" baseline="0">
                <a:solidFill>
                  <a:schemeClr val="tx1"/>
                </a:solidFill>
                <a:latin typeface="Peugeot New"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NOVI SUV 2008</a:t>
            </a:r>
          </a:p>
        </p:txBody>
      </p:sp>
      <p:sp>
        <p:nvSpPr>
          <p:cNvPr id="6" name="ZoneTexte 6">
            <a:extLst>
              <a:ext uri="{FF2B5EF4-FFF2-40B4-BE49-F238E27FC236}">
                <a16:creationId xmlns:a16="http://schemas.microsoft.com/office/drawing/2014/main" id="{9DCB7775-70D5-DC9D-C043-A792A0DDAFF6}"/>
              </a:ext>
            </a:extLst>
          </p:cNvPr>
          <p:cNvSpPr txBox="1"/>
          <p:nvPr/>
        </p:nvSpPr>
        <p:spPr>
          <a:xfrm>
            <a:off x="438957" y="3562873"/>
            <a:ext cx="5038878" cy="641714"/>
          </a:xfrm>
          <a:prstGeom prst="rect">
            <a:avLst/>
          </a:prstGeom>
          <a:noFill/>
        </p:spPr>
        <p:txBody>
          <a:bodyPr wrap="square" rtlCol="0">
            <a:spAutoFit/>
          </a:bodyPr>
          <a:lstStyle/>
          <a:p>
            <a:pPr algn="ctr">
              <a:lnSpc>
                <a:spcPct val="107000"/>
              </a:lnSpc>
              <a:spcAft>
                <a:spcPts val="800"/>
              </a:spcAft>
            </a:pPr>
            <a:r>
              <a:rPr lang="hr-HR" sz="1400" kern="100" dirty="0">
                <a:effectLst/>
                <a:latin typeface="+mj-lt"/>
                <a:ea typeface="Calibri" panose="020F0502020204030204" pitchFamily="34" charset="0"/>
                <a:cs typeface="Times New Roman" panose="02020603050405020304" pitchFamily="18" charset="0"/>
              </a:rPr>
              <a:t>Cijene, oprema </a:t>
            </a:r>
          </a:p>
          <a:p>
            <a:pPr algn="ctr">
              <a:lnSpc>
                <a:spcPct val="107000"/>
              </a:lnSpc>
              <a:spcAft>
                <a:spcPts val="800"/>
              </a:spcAft>
            </a:pPr>
            <a:r>
              <a:rPr lang="hr-HR" sz="1400" kern="100" dirty="0">
                <a:effectLst/>
                <a:latin typeface="+mj-lt"/>
                <a:ea typeface="Calibri" panose="020F0502020204030204" pitchFamily="34" charset="0"/>
                <a:cs typeface="Times New Roman" panose="02020603050405020304" pitchFamily="18" charset="0"/>
              </a:rPr>
              <a:t>i tehničke karakteristike</a:t>
            </a:r>
          </a:p>
        </p:txBody>
      </p:sp>
      <p:sp>
        <p:nvSpPr>
          <p:cNvPr id="8" name="ZoneTexte 7">
            <a:extLst>
              <a:ext uri="{FF2B5EF4-FFF2-40B4-BE49-F238E27FC236}">
                <a16:creationId xmlns:a16="http://schemas.microsoft.com/office/drawing/2014/main" id="{57E0EA20-79CB-1537-37AF-C2BD75C0C12A}"/>
              </a:ext>
            </a:extLst>
          </p:cNvPr>
          <p:cNvSpPr txBox="1"/>
          <p:nvPr/>
        </p:nvSpPr>
        <p:spPr>
          <a:xfrm>
            <a:off x="519928" y="6450812"/>
            <a:ext cx="5038878" cy="215444"/>
          </a:xfrm>
          <a:prstGeom prst="rect">
            <a:avLst/>
          </a:prstGeom>
          <a:noFill/>
        </p:spPr>
        <p:txBody>
          <a:bodyPr wrap="square" lIns="91440" tIns="45720" rIns="91440" bIns="45720" rtlCol="0" anchor="t">
            <a:spAutoFit/>
          </a:bodyPr>
          <a:lstStyle/>
          <a:p>
            <a:pPr algn="ctr"/>
            <a:r>
              <a:rPr lang="hr-HR" sz="800" kern="100" dirty="0">
                <a:ea typeface="Calibri" panose="020F0502020204030204" pitchFamily="34" charset="0"/>
                <a:cs typeface="Times New Roman" panose="02020603050405020304" pitchFamily="18" charset="0"/>
              </a:rPr>
              <a:t>1</a:t>
            </a:r>
            <a:r>
              <a:rPr lang="en-US" sz="800" kern="100" dirty="0">
                <a:effectLst/>
                <a:ea typeface="Calibri" panose="020F0502020204030204" pitchFamily="34" charset="0"/>
                <a:cs typeface="Times New Roman" panose="02020603050405020304" pitchFamily="18" charset="0"/>
              </a:rPr>
              <a:t>. </a:t>
            </a:r>
            <a:r>
              <a:rPr lang="hr-HR" sz="800" kern="100" dirty="0">
                <a:effectLst/>
                <a:ea typeface="Calibri" panose="020F0502020204030204" pitchFamily="34" charset="0"/>
                <a:cs typeface="Times New Roman" panose="02020603050405020304" pitchFamily="18" charset="0"/>
              </a:rPr>
              <a:t>veljač</a:t>
            </a:r>
            <a:r>
              <a:rPr lang="hr-HR" sz="800" kern="100" dirty="0">
                <a:ea typeface="Calibri" panose="020F0502020204030204" pitchFamily="34" charset="0"/>
                <a:cs typeface="Times New Roman" panose="02020603050405020304" pitchFamily="18" charset="0"/>
              </a:rPr>
              <a:t>e</a:t>
            </a:r>
            <a:r>
              <a:rPr lang="en-US" sz="800" kern="100" dirty="0">
                <a:effectLst/>
                <a:ea typeface="Calibri" panose="020F0502020204030204" pitchFamily="34" charset="0"/>
                <a:cs typeface="Times New Roman" panose="02020603050405020304" pitchFamily="18" charset="0"/>
              </a:rPr>
              <a:t> 202</a:t>
            </a:r>
            <a:r>
              <a:rPr lang="hr-HR" sz="800" kern="100" dirty="0">
                <a:effectLst/>
                <a:ea typeface="Calibri" panose="020F0502020204030204" pitchFamily="34" charset="0"/>
                <a:cs typeface="Times New Roman" panose="02020603050405020304" pitchFamily="18" charset="0"/>
              </a:rPr>
              <a:t>4</a:t>
            </a:r>
            <a:r>
              <a:rPr lang="en-US" sz="800" kern="100" dirty="0">
                <a:effectLst/>
                <a:ea typeface="Calibri" panose="020F0502020204030204" pitchFamily="34" charset="0"/>
                <a:cs typeface="Times New Roman" panose="02020603050405020304" pitchFamily="18" charset="0"/>
              </a:rPr>
              <a:t>.</a:t>
            </a:r>
            <a:endParaRPr lang="fr-FR" sz="800" dirty="0"/>
          </a:p>
        </p:txBody>
      </p:sp>
      <p:pic>
        <p:nvPicPr>
          <p:cNvPr id="9" name="Picture 2" descr="Peugeot Logo and symbol, meaning, history, PNG, brand">
            <a:extLst>
              <a:ext uri="{FF2B5EF4-FFF2-40B4-BE49-F238E27FC236}">
                <a16:creationId xmlns:a16="http://schemas.microsoft.com/office/drawing/2014/main" id="{5E6EC886-AB6B-DCDC-82FB-A371A0DAA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5109" y="688578"/>
            <a:ext cx="1654119" cy="110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7219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au 16">
            <a:extLst>
              <a:ext uri="{FF2B5EF4-FFF2-40B4-BE49-F238E27FC236}">
                <a16:creationId xmlns:a16="http://schemas.microsoft.com/office/drawing/2014/main" id="{38641193-AC14-52DD-B297-964527673980}"/>
              </a:ext>
            </a:extLst>
          </p:cNvPr>
          <p:cNvGraphicFramePr>
            <a:graphicFrameLocks noGrp="1"/>
          </p:cNvGraphicFramePr>
          <p:nvPr>
            <p:extLst>
              <p:ext uri="{D42A27DB-BD31-4B8C-83A1-F6EECF244321}">
                <p14:modId xmlns:p14="http://schemas.microsoft.com/office/powerpoint/2010/main" val="636676063"/>
              </p:ext>
            </p:extLst>
          </p:nvPr>
        </p:nvGraphicFramePr>
        <p:xfrm>
          <a:off x="757836" y="1100929"/>
          <a:ext cx="10515600" cy="1557915"/>
        </p:xfrm>
        <a:graphic>
          <a:graphicData uri="http://schemas.openxmlformats.org/drawingml/2006/table">
            <a:tbl>
              <a:tblPr/>
              <a:tblGrid>
                <a:gridCol w="3976642">
                  <a:extLst>
                    <a:ext uri="{9D8B030D-6E8A-4147-A177-3AD203B41FA5}">
                      <a16:colId xmlns:a16="http://schemas.microsoft.com/office/drawing/2014/main" val="2076475324"/>
                    </a:ext>
                  </a:extLst>
                </a:gridCol>
                <a:gridCol w="2498029">
                  <a:extLst>
                    <a:ext uri="{9D8B030D-6E8A-4147-A177-3AD203B41FA5}">
                      <a16:colId xmlns:a16="http://schemas.microsoft.com/office/drawing/2014/main" val="217993329"/>
                    </a:ext>
                  </a:extLst>
                </a:gridCol>
                <a:gridCol w="615323">
                  <a:extLst>
                    <a:ext uri="{9D8B030D-6E8A-4147-A177-3AD203B41FA5}">
                      <a16:colId xmlns:a16="http://schemas.microsoft.com/office/drawing/2014/main" val="3172151963"/>
                    </a:ext>
                  </a:extLst>
                </a:gridCol>
                <a:gridCol w="615323">
                  <a:extLst>
                    <a:ext uri="{9D8B030D-6E8A-4147-A177-3AD203B41FA5}">
                      <a16:colId xmlns:a16="http://schemas.microsoft.com/office/drawing/2014/main" val="1353068924"/>
                    </a:ext>
                  </a:extLst>
                </a:gridCol>
                <a:gridCol w="936761">
                  <a:extLst>
                    <a:ext uri="{9D8B030D-6E8A-4147-A177-3AD203B41FA5}">
                      <a16:colId xmlns:a16="http://schemas.microsoft.com/office/drawing/2014/main" val="1905166964"/>
                    </a:ext>
                  </a:extLst>
                </a:gridCol>
                <a:gridCol w="936761">
                  <a:extLst>
                    <a:ext uri="{9D8B030D-6E8A-4147-A177-3AD203B41FA5}">
                      <a16:colId xmlns:a16="http://schemas.microsoft.com/office/drawing/2014/main" val="3897945894"/>
                    </a:ext>
                  </a:extLst>
                </a:gridCol>
                <a:gridCol w="936761">
                  <a:extLst>
                    <a:ext uri="{9D8B030D-6E8A-4147-A177-3AD203B41FA5}">
                      <a16:colId xmlns:a16="http://schemas.microsoft.com/office/drawing/2014/main" val="1189611756"/>
                    </a:ext>
                  </a:extLst>
                </a:gridCol>
              </a:tblGrid>
              <a:tr h="302747">
                <a:tc>
                  <a:txBody>
                    <a:bodyPr/>
                    <a:lstStyle/>
                    <a:p>
                      <a:pPr algn="ctr" fontAlgn="ctr"/>
                      <a:endParaRPr lang="fr-FR" sz="700" b="0" i="0" u="none" strike="noStrike">
                        <a:solidFill>
                          <a:srgbClr val="000000"/>
                        </a:solidFill>
                        <a:effectLst/>
                        <a:latin typeface="Peugeot New Light" panose="02000000000000000000" pitchFamily="2" charset="0"/>
                      </a:endParaRPr>
                    </a:p>
                  </a:txBody>
                  <a:tcPr marL="6888" marR="6888" marT="6888" marB="0" anchor="ctr">
                    <a:lnL>
                      <a:noFill/>
                    </a:lnL>
                    <a:lnR>
                      <a:noFill/>
                    </a:lnR>
                    <a:lnT>
                      <a:noFill/>
                    </a:lnT>
                    <a:lnB>
                      <a:noFill/>
                    </a:lnB>
                  </a:tcPr>
                </a:tc>
                <a:tc>
                  <a:txBody>
                    <a:bodyPr/>
                    <a:lstStyle/>
                    <a:p>
                      <a:pPr algn="ctr" fontAlgn="ctr"/>
                      <a:endParaRPr lang="fr-FR" sz="800" b="0" i="0" u="none" strike="noStrike" dirty="0">
                        <a:solidFill>
                          <a:srgbClr val="000000"/>
                        </a:solidFill>
                        <a:effectLst/>
                        <a:latin typeface="Peugeot New" panose="02000000000000000000" pitchFamily="2" charset="0"/>
                      </a:endParaRPr>
                    </a:p>
                  </a:txBody>
                  <a:tcPr marL="6888" marR="6888" marT="6888" marB="0" anchor="ctr">
                    <a:lnL>
                      <a:noFill/>
                    </a:lnL>
                    <a:lnR>
                      <a:noFill/>
                    </a:lnR>
                    <a:lnT>
                      <a:noFill/>
                    </a:lnT>
                    <a:lnB>
                      <a:noFill/>
                    </a:lnB>
                  </a:tcPr>
                </a:tc>
                <a:tc>
                  <a:txBody>
                    <a:bodyPr/>
                    <a:lstStyle/>
                    <a:p>
                      <a:pPr algn="ctr" fontAlgn="ctr"/>
                      <a:endParaRPr lang="fr-FR" sz="800" b="0" i="0" u="none" strike="noStrike">
                        <a:solidFill>
                          <a:srgbClr val="000000"/>
                        </a:solidFill>
                        <a:effectLst/>
                        <a:latin typeface="Peugeot New Light" panose="02000000000000000000" pitchFamily="2" charset="0"/>
                      </a:endParaRPr>
                    </a:p>
                  </a:txBody>
                  <a:tcPr marL="6888" marR="6888" marT="6888" marB="0" anchor="ctr">
                    <a:lnL>
                      <a:noFill/>
                    </a:lnL>
                    <a:lnR>
                      <a:noFill/>
                    </a:lnR>
                    <a:lnT>
                      <a:noFill/>
                    </a:lnT>
                    <a:lnB>
                      <a:noFill/>
                    </a:lnB>
                  </a:tcPr>
                </a:tc>
                <a:tc>
                  <a:txBody>
                    <a:bodyPr/>
                    <a:lstStyle/>
                    <a:p>
                      <a:pPr algn="ctr" fontAlgn="ctr"/>
                      <a:endParaRPr lang="fr-FR" sz="700" b="0" i="0" u="none" strike="noStrike">
                        <a:solidFill>
                          <a:srgbClr val="000000"/>
                        </a:solidFill>
                        <a:effectLst/>
                        <a:latin typeface="Peugeot New" panose="02000000000000000000" pitchFamily="2" charset="0"/>
                      </a:endParaRPr>
                    </a:p>
                  </a:txBody>
                  <a:tcPr marL="6888" marR="6888" marT="6888" marB="0" anchor="ctr">
                    <a:lnL>
                      <a:noFill/>
                    </a:lnL>
                    <a:lnR>
                      <a:noFill/>
                    </a:lnR>
                    <a:lnT>
                      <a:noFill/>
                    </a:lnT>
                    <a:lnB>
                      <a:noFill/>
                    </a:lnB>
                  </a:tcPr>
                </a:tc>
                <a:tc>
                  <a:txBody>
                    <a:bodyPr/>
                    <a:lstStyle/>
                    <a:p>
                      <a:pPr algn="ctr" rtl="0" fontAlgn="t"/>
                      <a:r>
                        <a:rPr lang="fr-FR" sz="900" b="1" i="0" u="none" strike="noStrike">
                          <a:solidFill>
                            <a:srgbClr val="000000"/>
                          </a:solidFill>
                          <a:effectLst/>
                          <a:latin typeface="Peugeot New" panose="02000000000000000000" pitchFamily="2" charset="0"/>
                        </a:rPr>
                        <a:t>ACTIVE</a:t>
                      </a:r>
                    </a:p>
                  </a:txBody>
                  <a:tcPr marL="6888" marR="6888" marT="6888" marB="0">
                    <a:lnL>
                      <a:noFill/>
                    </a:lnL>
                    <a:lnR>
                      <a:noFill/>
                    </a:lnR>
                    <a:lnT>
                      <a:noFill/>
                    </a:lnT>
                    <a:lnB>
                      <a:noFill/>
                    </a:lnB>
                  </a:tcPr>
                </a:tc>
                <a:tc>
                  <a:txBody>
                    <a:bodyPr/>
                    <a:lstStyle/>
                    <a:p>
                      <a:pPr algn="ctr" rtl="0" fontAlgn="t"/>
                      <a:r>
                        <a:rPr lang="fr-FR" sz="900" b="1" i="0" u="none" strike="noStrike">
                          <a:solidFill>
                            <a:srgbClr val="000000"/>
                          </a:solidFill>
                          <a:effectLst/>
                          <a:latin typeface="Peugeot New" panose="02000000000000000000" pitchFamily="2" charset="0"/>
                        </a:rPr>
                        <a:t>ALLURE</a:t>
                      </a:r>
                    </a:p>
                  </a:txBody>
                  <a:tcPr marL="6888" marR="6888" marT="6888" marB="0">
                    <a:lnL>
                      <a:noFill/>
                    </a:lnL>
                    <a:lnR>
                      <a:noFill/>
                    </a:lnR>
                    <a:lnT>
                      <a:noFill/>
                    </a:lnT>
                    <a:lnB>
                      <a:noFill/>
                    </a:lnB>
                    <a:solidFill>
                      <a:srgbClr val="E7E6E6"/>
                    </a:solidFill>
                  </a:tcPr>
                </a:tc>
                <a:tc>
                  <a:txBody>
                    <a:bodyPr/>
                    <a:lstStyle/>
                    <a:p>
                      <a:pPr algn="ctr" rtl="0" fontAlgn="t"/>
                      <a:r>
                        <a:rPr lang="fr-FR" sz="900" b="1" i="0" u="none" strike="noStrike">
                          <a:solidFill>
                            <a:srgbClr val="000000"/>
                          </a:solidFill>
                          <a:effectLst/>
                          <a:latin typeface="Peugeot New" panose="02000000000000000000" pitchFamily="2" charset="0"/>
                        </a:rPr>
                        <a:t>GT</a:t>
                      </a:r>
                    </a:p>
                  </a:txBody>
                  <a:tcPr marL="6888" marR="6888" marT="6888" marB="0">
                    <a:lnL>
                      <a:noFill/>
                    </a:lnL>
                    <a:lnR>
                      <a:noFill/>
                    </a:lnR>
                    <a:lnT>
                      <a:noFill/>
                    </a:lnT>
                    <a:lnB>
                      <a:noFill/>
                    </a:lnB>
                  </a:tcPr>
                </a:tc>
                <a:extLst>
                  <a:ext uri="{0D108BD9-81ED-4DB2-BD59-A6C34878D82A}">
                    <a16:rowId xmlns:a16="http://schemas.microsoft.com/office/drawing/2014/main" val="1186530541"/>
                  </a:ext>
                </a:extLst>
              </a:tr>
              <a:tr h="256417">
                <a:tc>
                  <a:txBody>
                    <a:bodyPr/>
                    <a:lstStyle/>
                    <a:p>
                      <a:pPr algn="l" fontAlgn="b"/>
                      <a:r>
                        <a:rPr lang="hr-HR" sz="1000" b="1" i="0" u="none" strike="noStrike" dirty="0">
                          <a:solidFill>
                            <a:srgbClr val="000000"/>
                          </a:solidFill>
                          <a:effectLst/>
                          <a:latin typeface="Peugeot New" panose="02000000000000000000" pitchFamily="2" charset="0"/>
                        </a:rPr>
                        <a:t>NAPLATCI</a:t>
                      </a:r>
                      <a:endParaRPr lang="fr-FR" sz="1000" b="1" i="0" u="none" strike="noStrike" dirty="0">
                        <a:solidFill>
                          <a:srgbClr val="000000"/>
                        </a:solidFill>
                        <a:effectLst/>
                        <a:latin typeface="Peugeot New" panose="02000000000000000000" pitchFamily="2" charset="0"/>
                      </a:endParaRPr>
                    </a:p>
                  </a:txBody>
                  <a:tcPr marL="6888" marR="6888" marT="68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Peugeot New Light"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8546093"/>
                  </a:ext>
                </a:extLst>
              </a:tr>
              <a:tr h="165135">
                <a:tc>
                  <a:txBody>
                    <a:bodyPr/>
                    <a:lstStyle/>
                    <a:p>
                      <a:pPr lvl="0" algn="l">
                        <a:buNone/>
                      </a:pPr>
                      <a:r>
                        <a:rPr lang="en-US" sz="700" b="0" i="0" u="none" strike="noStrike" noProof="0" dirty="0">
                          <a:solidFill>
                            <a:srgbClr val="000000"/>
                          </a:solidFill>
                          <a:effectLst/>
                          <a:latin typeface="Peugeot New"/>
                        </a:rPr>
                        <a:t>18" </a:t>
                      </a:r>
                      <a:r>
                        <a:rPr lang="hr-HR" sz="700" b="0" i="0" u="none" strike="noStrike" noProof="0" dirty="0">
                          <a:solidFill>
                            <a:srgbClr val="000000"/>
                          </a:solidFill>
                          <a:effectLst/>
                          <a:latin typeface="Peugeot New"/>
                        </a:rPr>
                        <a:t>naplatci EVISSA ONYX crni, s mat crnim umetcima</a:t>
                      </a:r>
                      <a:endParaRPr lang="en-US" sz="700" b="0" i="0" u="none" strike="noStrike" kern="1200" noProof="0" dirty="0">
                        <a:solidFill>
                          <a:srgbClr val="000000"/>
                        </a:solidFill>
                        <a:effectLst/>
                        <a:latin typeface="Peugeot New"/>
                        <a:ea typeface="+mn-ea"/>
                        <a:cs typeface="+mn-cs"/>
                      </a:endParaRPr>
                    </a:p>
                  </a:txBody>
                  <a:tcPr marL="6888" marR="6888" marT="6888"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marL="0" algn="ctr" defTabSz="914400" rtl="0" eaLnBrk="1" fontAlgn="b" latinLnBrk="0" hangingPunct="1"/>
                      <a:r>
                        <a:rPr lang="pl-PL" sz="700" b="0" i="0" u="none" strike="noStrike" kern="1200" dirty="0" err="1">
                          <a:solidFill>
                            <a:srgbClr val="000000"/>
                          </a:solidFill>
                          <a:effectLst/>
                          <a:latin typeface="Peugeot New Light" panose="02000000000000000000" pitchFamily="2" charset="0"/>
                          <a:ea typeface="+mn-ea"/>
                          <a:cs typeface="+mn-cs"/>
                        </a:rPr>
                        <a:t>Nije</a:t>
                      </a:r>
                      <a:r>
                        <a:rPr lang="pl-PL" sz="700" b="0" i="0" u="none" strike="noStrike" kern="1200" dirty="0">
                          <a:solidFill>
                            <a:srgbClr val="000000"/>
                          </a:solidFill>
                          <a:effectLst/>
                          <a:latin typeface="Peugeot New Light" panose="02000000000000000000" pitchFamily="2" charset="0"/>
                          <a:ea typeface="+mn-ea"/>
                          <a:cs typeface="+mn-cs"/>
                        </a:rPr>
                        <a:t> </a:t>
                      </a:r>
                      <a:r>
                        <a:rPr lang="pl-PL" sz="700" b="0" i="0" u="none" strike="noStrike" kern="1200" dirty="0" err="1">
                          <a:solidFill>
                            <a:srgbClr val="000000"/>
                          </a:solidFill>
                          <a:effectLst/>
                          <a:latin typeface="Peugeot New Light" panose="02000000000000000000" pitchFamily="2" charset="0"/>
                          <a:ea typeface="+mn-ea"/>
                          <a:cs typeface="+mn-cs"/>
                        </a:rPr>
                        <a:t>dostupno</a:t>
                      </a:r>
                      <a:r>
                        <a:rPr lang="pl-PL" sz="700" b="0" i="0" u="none" strike="noStrike" kern="1200" dirty="0">
                          <a:solidFill>
                            <a:srgbClr val="000000"/>
                          </a:solidFill>
                          <a:effectLst/>
                          <a:latin typeface="Peugeot New Light" panose="02000000000000000000" pitchFamily="2" charset="0"/>
                          <a:ea typeface="+mn-ea"/>
                          <a:cs typeface="+mn-cs"/>
                        </a:rPr>
                        <a:t> </a:t>
                      </a:r>
                      <a:r>
                        <a:rPr lang="pl-PL" sz="700" b="0" i="0" u="none" strike="noStrike" kern="1200" dirty="0" err="1">
                          <a:solidFill>
                            <a:srgbClr val="000000"/>
                          </a:solidFill>
                          <a:effectLst/>
                          <a:latin typeface="Peugeot New Light" panose="02000000000000000000" pitchFamily="2" charset="0"/>
                          <a:ea typeface="+mn-ea"/>
                          <a:cs typeface="+mn-cs"/>
                        </a:rPr>
                        <a:t>uz</a:t>
                      </a:r>
                      <a:r>
                        <a:rPr lang="pl-PL" sz="700" b="0" i="0" u="none" strike="noStrike" kern="1200" dirty="0">
                          <a:solidFill>
                            <a:srgbClr val="000000"/>
                          </a:solidFill>
                          <a:effectLst/>
                          <a:latin typeface="Peugeot New Light" panose="02000000000000000000" pitchFamily="2" charset="0"/>
                          <a:ea typeface="+mn-ea"/>
                          <a:cs typeface="+mn-cs"/>
                        </a:rPr>
                        <a:t> </a:t>
                      </a:r>
                      <a:r>
                        <a:rPr lang="pl-PL" sz="700" b="0" i="0" u="none" strike="noStrike" kern="1200" dirty="0" err="1">
                          <a:solidFill>
                            <a:srgbClr val="000000"/>
                          </a:solidFill>
                          <a:effectLst/>
                          <a:latin typeface="Peugeot New Light" panose="02000000000000000000" pitchFamily="2" charset="0"/>
                          <a:ea typeface="+mn-ea"/>
                          <a:cs typeface="+mn-cs"/>
                        </a:rPr>
                        <a:t>Grip</a:t>
                      </a:r>
                      <a:r>
                        <a:rPr lang="pl-PL" sz="700" b="0" i="0" u="none" strike="noStrike" kern="1200" dirty="0">
                          <a:solidFill>
                            <a:srgbClr val="000000"/>
                          </a:solidFill>
                          <a:effectLst/>
                          <a:latin typeface="Peugeot New Light" panose="02000000000000000000" pitchFamily="2" charset="0"/>
                          <a:ea typeface="+mn-ea"/>
                          <a:cs typeface="+mn-cs"/>
                        </a:rPr>
                        <a:t> Control</a:t>
                      </a:r>
                      <a:endParaRPr lang="fr-FR" sz="700" b="0" i="0" u="none" strike="noStrike" kern="1200" dirty="0">
                        <a:solidFill>
                          <a:srgbClr val="000000"/>
                        </a:solidFill>
                        <a:effectLst/>
                        <a:latin typeface="Peugeot New Light" panose="02000000000000000000" pitchFamily="2" charset="0"/>
                        <a:ea typeface="+mn-ea"/>
                        <a:cs typeface="+mn-cs"/>
                      </a:endParaRPr>
                    </a:p>
                  </a:txBody>
                  <a:tcPr marL="6888" marR="6888" marT="6888"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700" b="0" i="0" u="none" strike="noStrike" dirty="0">
                          <a:solidFill>
                            <a:srgbClr val="000000"/>
                          </a:solidFill>
                          <a:effectLst/>
                          <a:latin typeface="Peugeot New Light" panose="02000000000000000000" pitchFamily="2" charset="0"/>
                        </a:rPr>
                        <a:t>ZHKP</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hr-HR" sz="700" b="1" i="0" u="none" strike="noStrike" dirty="0">
                          <a:solidFill>
                            <a:srgbClr val="000000"/>
                          </a:solidFill>
                          <a:effectLst/>
                          <a:latin typeface="Peugeot New Light" panose="02000000000000000000" pitchFamily="2" charset="0"/>
                        </a:rPr>
                        <a:t>375</a:t>
                      </a:r>
                      <a:r>
                        <a:rPr lang="fr-FR" sz="700" b="1" i="0" u="none" strike="noStrike" dirty="0">
                          <a:solidFill>
                            <a:srgbClr val="000000"/>
                          </a:solidFill>
                          <a:effectLst/>
                          <a:latin typeface="Peugeot New Light" panose="02000000000000000000" pitchFamily="2" charset="0"/>
                        </a:rPr>
                        <a:t> €</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a:solidFill>
                            <a:srgbClr val="000000"/>
                          </a:solidFill>
                          <a:effectLst/>
                          <a:latin typeface="Peugeot New Light" panose="02000000000000000000" pitchFamily="2" charset="0"/>
                        </a:rPr>
                        <a:t>-</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a:solidFill>
                            <a:srgbClr val="000000"/>
                          </a:solidFill>
                          <a:effectLst/>
                          <a:latin typeface="Peugeot New Light" panose="02000000000000000000" pitchFamily="2" charset="0"/>
                        </a:rPr>
                        <a:t>-</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b"/>
                      <a:r>
                        <a:rPr lang="fr-FR" sz="800" b="0" i="0" u="none" strike="noStrike">
                          <a:solidFill>
                            <a:srgbClr val="000000"/>
                          </a:solidFill>
                          <a:effectLst/>
                          <a:latin typeface="Wingdings" panose="05000000000000000000" pitchFamily="2" charset="2"/>
                        </a:rPr>
                        <a:t>m</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24095004"/>
                  </a:ext>
                </a:extLst>
              </a:tr>
              <a:tr h="128670">
                <a:tc>
                  <a:txBody>
                    <a:bodyPr/>
                    <a:lstStyle/>
                    <a:p>
                      <a:pPr algn="l" fontAlgn="t"/>
                      <a:endParaRPr lang="fr-FR" sz="700" b="0" i="0" u="none" strike="noStrike" dirty="0">
                        <a:solidFill>
                          <a:srgbClr val="000000"/>
                        </a:solidFill>
                        <a:effectLst/>
                        <a:latin typeface="Peugeot New Light" panose="02000000000000000000" pitchFamily="2" charset="0"/>
                      </a:endParaRPr>
                    </a:p>
                  </a:txBody>
                  <a:tcPr marL="61992" marR="6888" marT="6888" marB="0">
                    <a:lnL>
                      <a:noFill/>
                    </a:lnL>
                    <a:lnR>
                      <a:noFill/>
                    </a:lnR>
                    <a:lnT>
                      <a:noFill/>
                    </a:lnT>
                    <a:lnB>
                      <a:noFill/>
                    </a:lnB>
                    <a:noFill/>
                  </a:tcPr>
                </a:tc>
                <a:tc>
                  <a:txBody>
                    <a:bodyPr/>
                    <a:lstStyle/>
                    <a:p>
                      <a:pPr algn="l" fontAlgn="t"/>
                      <a:endParaRPr lang="fr-FR" sz="6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endParaRPr lang="fr-FR" sz="700" b="1"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800" b="0" i="0" u="none" strike="noStrike">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r>
                        <a:rPr lang="fr-FR" sz="800" b="0" i="0" u="none" strike="noStrike">
                          <a:solidFill>
                            <a:srgbClr val="000000"/>
                          </a:solidFill>
                          <a:effectLst/>
                          <a:latin typeface="Peugeot New Light" panose="02000000000000000000" pitchFamily="2" charset="0"/>
                        </a:rPr>
                        <a:t> </a:t>
                      </a:r>
                    </a:p>
                  </a:txBody>
                  <a:tcPr marL="6888" marR="6888" marT="6888" marB="0">
                    <a:lnL>
                      <a:noFill/>
                    </a:lnL>
                    <a:lnR>
                      <a:noFill/>
                    </a:lnR>
                    <a:lnT>
                      <a:noFill/>
                    </a:lnT>
                    <a:lnB>
                      <a:noFill/>
                    </a:lnB>
                    <a:solidFill>
                      <a:srgbClr val="E7E6E6"/>
                    </a:solidFill>
                  </a:tcPr>
                </a:tc>
                <a:tc>
                  <a:txBody>
                    <a:bodyPr/>
                    <a:lstStyle/>
                    <a:p>
                      <a:pPr algn="ctr" fontAlgn="t"/>
                      <a:endParaRPr lang="fr-FR" sz="800" b="0" i="0" u="none" strike="noStrike">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extLst>
                  <a:ext uri="{0D108BD9-81ED-4DB2-BD59-A6C34878D82A}">
                    <a16:rowId xmlns:a16="http://schemas.microsoft.com/office/drawing/2014/main" val="1350959390"/>
                  </a:ext>
                </a:extLst>
              </a:tr>
              <a:tr h="288000">
                <a:tc>
                  <a:txBody>
                    <a:bodyPr/>
                    <a:lstStyle/>
                    <a:p>
                      <a:pPr marL="0" lvl="0" algn="l" defTabSz="914400" rtl="0" eaLnBrk="1" fontAlgn="b" latinLnBrk="0" hangingPunct="1">
                        <a:buNone/>
                      </a:pPr>
                      <a:r>
                        <a:rPr lang="en-US" sz="700" b="0" i="0" u="none" strike="noStrike" kern="1200" dirty="0">
                          <a:solidFill>
                            <a:srgbClr val="000000"/>
                          </a:solidFill>
                          <a:effectLst/>
                          <a:latin typeface="Peugeot New"/>
                          <a:ea typeface="+mn-ea"/>
                          <a:cs typeface="+mn-cs"/>
                        </a:rPr>
                        <a:t>18'' </a:t>
                      </a:r>
                      <a:r>
                        <a:rPr lang="hr-HR" sz="700" b="0" i="0" u="none" strike="noStrike" kern="1200" noProof="0" dirty="0">
                          <a:solidFill>
                            <a:srgbClr val="000000"/>
                          </a:solidFill>
                          <a:effectLst/>
                          <a:latin typeface="Peugeot New"/>
                          <a:ea typeface="+mn-ea"/>
                          <a:cs typeface="+mn-cs"/>
                        </a:rPr>
                        <a:t>naplatci EVISSA ONYX crni dvobojni, s mat crnim umetcima</a:t>
                      </a:r>
                      <a:endParaRPr lang="fr-FR" sz="700" b="0" i="0" u="none" strike="noStrike" kern="1200" dirty="0">
                        <a:solidFill>
                          <a:srgbClr val="000000"/>
                        </a:solidFill>
                        <a:effectLst/>
                        <a:latin typeface="Peugeot New"/>
                        <a:ea typeface="+mn-ea"/>
                        <a:cs typeface="+mn-cs"/>
                      </a:endParaRPr>
                    </a:p>
                  </a:txBody>
                  <a:tcPr marL="6888" marR="6888" marT="6888" marB="0" anchor="ctr">
                    <a:lnL>
                      <a:noFill/>
                    </a:lnL>
                    <a:lnR>
                      <a:noFill/>
                    </a:lnR>
                    <a:lnT>
                      <a:noFill/>
                    </a:lnT>
                    <a:lnB>
                      <a:noFill/>
                    </a:lnB>
                    <a:noFill/>
                  </a:tcPr>
                </a:tc>
                <a:tc>
                  <a:txBody>
                    <a:bodyPr/>
                    <a:lstStyle/>
                    <a:p>
                      <a:pPr marL="0" algn="ctr" defTabSz="914400" rtl="0" eaLnBrk="1" fontAlgn="b" latinLnBrk="0" hangingPunct="1"/>
                      <a:r>
                        <a:rPr lang="pl-PL" sz="700" b="0" i="0" u="none" strike="noStrike" kern="1200" dirty="0">
                          <a:solidFill>
                            <a:srgbClr val="000000"/>
                          </a:solidFill>
                          <a:effectLst/>
                          <a:latin typeface="Peugeot New Light" panose="02000000000000000000" pitchFamily="2" charset="0"/>
                          <a:ea typeface="+mn-ea"/>
                          <a:cs typeface="+mn-cs"/>
                        </a:rPr>
                        <a:t>Nije </a:t>
                      </a:r>
                      <a:r>
                        <a:rPr lang="pl-PL" sz="700" b="0" i="0" u="none" strike="noStrike" kern="1200" dirty="0" err="1">
                          <a:solidFill>
                            <a:srgbClr val="000000"/>
                          </a:solidFill>
                          <a:effectLst/>
                          <a:latin typeface="Peugeot New Light" panose="02000000000000000000" pitchFamily="2" charset="0"/>
                          <a:ea typeface="+mn-ea"/>
                          <a:cs typeface="+mn-cs"/>
                        </a:rPr>
                        <a:t>dostupno</a:t>
                      </a:r>
                      <a:r>
                        <a:rPr lang="pl-PL" sz="700" b="0" i="0" u="none" strike="noStrike" kern="1200" dirty="0">
                          <a:solidFill>
                            <a:srgbClr val="000000"/>
                          </a:solidFill>
                          <a:effectLst/>
                          <a:latin typeface="Peugeot New Light" panose="02000000000000000000" pitchFamily="2" charset="0"/>
                          <a:ea typeface="+mn-ea"/>
                          <a:cs typeface="+mn-cs"/>
                        </a:rPr>
                        <a:t> </a:t>
                      </a:r>
                      <a:r>
                        <a:rPr lang="pl-PL" sz="700" b="0" i="0" u="none" strike="noStrike" kern="1200" dirty="0" err="1">
                          <a:solidFill>
                            <a:srgbClr val="000000"/>
                          </a:solidFill>
                          <a:effectLst/>
                          <a:latin typeface="Peugeot New Light" panose="02000000000000000000" pitchFamily="2" charset="0"/>
                          <a:ea typeface="+mn-ea"/>
                          <a:cs typeface="+mn-cs"/>
                        </a:rPr>
                        <a:t>uz</a:t>
                      </a:r>
                      <a:r>
                        <a:rPr lang="pl-PL" sz="700" b="0" i="0" u="none" strike="noStrike" kern="1200" dirty="0">
                          <a:solidFill>
                            <a:srgbClr val="000000"/>
                          </a:solidFill>
                          <a:effectLst/>
                          <a:latin typeface="Peugeot New Light" panose="02000000000000000000" pitchFamily="2" charset="0"/>
                          <a:ea typeface="+mn-ea"/>
                          <a:cs typeface="+mn-cs"/>
                        </a:rPr>
                        <a:t> </a:t>
                      </a:r>
                      <a:r>
                        <a:rPr lang="pl-PL" sz="700" b="0" i="0" u="none" strike="noStrike" kern="1200" dirty="0" err="1">
                          <a:solidFill>
                            <a:srgbClr val="000000"/>
                          </a:solidFill>
                          <a:effectLst/>
                          <a:latin typeface="Peugeot New Light" panose="02000000000000000000" pitchFamily="2" charset="0"/>
                          <a:ea typeface="+mn-ea"/>
                          <a:cs typeface="+mn-cs"/>
                        </a:rPr>
                        <a:t>Grip</a:t>
                      </a:r>
                      <a:r>
                        <a:rPr lang="pl-PL" sz="700" b="0" i="0" u="none" strike="noStrike" kern="1200" dirty="0">
                          <a:solidFill>
                            <a:srgbClr val="000000"/>
                          </a:solidFill>
                          <a:effectLst/>
                          <a:latin typeface="Peugeot New Light" panose="02000000000000000000" pitchFamily="2" charset="0"/>
                          <a:ea typeface="+mn-ea"/>
                          <a:cs typeface="+mn-cs"/>
                        </a:rPr>
                        <a:t> Control</a:t>
                      </a:r>
                      <a:endParaRPr lang="fr-FR" sz="700" b="0" i="0" u="none" strike="noStrike" kern="1200" dirty="0">
                        <a:solidFill>
                          <a:srgbClr val="000000"/>
                        </a:solidFill>
                        <a:effectLst/>
                        <a:latin typeface="Peugeot New Light" panose="02000000000000000000" pitchFamily="2" charset="0"/>
                        <a:ea typeface="+mn-ea"/>
                        <a:cs typeface="+mn-cs"/>
                      </a:endParaRPr>
                    </a:p>
                  </a:txBody>
                  <a:tcPr marL="6888" marR="6888" marT="6888" marB="0" anchor="ctr">
                    <a:lnL>
                      <a:noFill/>
                    </a:lnL>
                    <a:lnR>
                      <a:noFill/>
                    </a:lnR>
                    <a:lnT>
                      <a:noFill/>
                    </a:lnT>
                    <a:lnB>
                      <a:noFill/>
                    </a:lnB>
                    <a:noFill/>
                  </a:tcPr>
                </a:tc>
                <a:tc>
                  <a:txBody>
                    <a:bodyPr/>
                    <a:lstStyle/>
                    <a:p>
                      <a:pPr algn="ctr" fontAlgn="b"/>
                      <a:r>
                        <a:rPr lang="fr-FR" sz="700" b="0" i="0" u="none" strike="noStrike" dirty="0">
                          <a:solidFill>
                            <a:srgbClr val="000000"/>
                          </a:solidFill>
                          <a:effectLst/>
                          <a:latin typeface="Peugeot New Light" panose="02000000000000000000" pitchFamily="2" charset="0"/>
                        </a:rPr>
                        <a:t>ZHZ9</a:t>
                      </a:r>
                    </a:p>
                  </a:txBody>
                  <a:tcPr marL="6888" marR="6888" marT="6888" marB="0" anchor="b">
                    <a:lnL>
                      <a:noFill/>
                    </a:lnL>
                    <a:lnR>
                      <a:noFill/>
                    </a:lnR>
                    <a:lnT>
                      <a:noFill/>
                    </a:lnT>
                    <a:lnB>
                      <a:noFill/>
                    </a:lnB>
                    <a:noFill/>
                  </a:tcPr>
                </a:tc>
                <a:tc>
                  <a:txBody>
                    <a:bodyPr/>
                    <a:lstStyle/>
                    <a:p>
                      <a:pPr algn="ctr" fontAlgn="b"/>
                      <a:r>
                        <a:rPr lang="hr-HR" sz="700" b="1" i="0" u="none" strike="noStrike" dirty="0">
                          <a:solidFill>
                            <a:srgbClr val="000000"/>
                          </a:solidFill>
                          <a:effectLst/>
                          <a:latin typeface="Peugeot New Light" panose="02000000000000000000" pitchFamily="2" charset="0"/>
                        </a:rPr>
                        <a:t>390</a:t>
                      </a:r>
                      <a:r>
                        <a:rPr lang="fr-FR" sz="700" b="1" i="0" u="none" strike="noStrike" dirty="0">
                          <a:solidFill>
                            <a:srgbClr val="000000"/>
                          </a:solidFill>
                          <a:effectLst/>
                          <a:latin typeface="Peugeot New Light" panose="02000000000000000000" pitchFamily="2" charset="0"/>
                        </a:rPr>
                        <a:t> €</a:t>
                      </a:r>
                    </a:p>
                  </a:txBody>
                  <a:tcPr marL="6888" marR="6888" marT="6888" marB="0" anchor="b">
                    <a:lnL>
                      <a:noFill/>
                    </a:lnL>
                    <a:lnR>
                      <a:noFill/>
                    </a:lnR>
                    <a:lnT>
                      <a:noFill/>
                    </a:lnT>
                    <a:lnB>
                      <a:noFill/>
                    </a:lnB>
                  </a:tcPr>
                </a:tc>
                <a:tc>
                  <a:txBody>
                    <a:bodyPr/>
                    <a:lstStyle/>
                    <a:p>
                      <a:pPr algn="ctr" fontAlgn="b"/>
                      <a:r>
                        <a:rPr lang="fr-FR" sz="800" b="0" i="0" u="none" strike="noStrike">
                          <a:solidFill>
                            <a:srgbClr val="000000"/>
                          </a:solidFill>
                          <a:effectLst/>
                          <a:latin typeface="Peugeot New Light" panose="02000000000000000000" pitchFamily="2" charset="0"/>
                        </a:rPr>
                        <a:t>-</a:t>
                      </a:r>
                    </a:p>
                  </a:txBody>
                  <a:tcPr marL="6888" marR="6888" marT="6888" marB="0" anchor="b">
                    <a:lnL>
                      <a:noFill/>
                    </a:lnL>
                    <a:lnR>
                      <a:noFill/>
                    </a:lnR>
                    <a:lnT>
                      <a:noFill/>
                    </a:lnT>
                    <a:lnB>
                      <a:noFill/>
                    </a:lnB>
                  </a:tcPr>
                </a:tc>
                <a:tc>
                  <a:txBody>
                    <a:bodyPr/>
                    <a:lstStyle/>
                    <a:p>
                      <a:pPr algn="ctr" fontAlgn="b"/>
                      <a:r>
                        <a:rPr lang="fr-FR" sz="800" b="0" i="0" u="none" strike="noStrike">
                          <a:solidFill>
                            <a:srgbClr val="000000"/>
                          </a:solidFill>
                          <a:effectLst/>
                          <a:latin typeface="Peugeot New Light" panose="02000000000000000000" pitchFamily="2" charset="0"/>
                        </a:rPr>
                        <a:t>-</a:t>
                      </a:r>
                    </a:p>
                  </a:txBody>
                  <a:tcPr marL="6888" marR="6888" marT="6888" marB="0" anchor="b">
                    <a:lnL>
                      <a:noFill/>
                    </a:lnL>
                    <a:lnR>
                      <a:noFill/>
                    </a:lnR>
                    <a:lnT>
                      <a:noFill/>
                    </a:lnT>
                    <a:lnB>
                      <a:noFill/>
                    </a:lnB>
                    <a:solidFill>
                      <a:srgbClr val="E7E6E6"/>
                    </a:solidFill>
                  </a:tcPr>
                </a:tc>
                <a:tc>
                  <a:txBody>
                    <a:bodyPr/>
                    <a:lstStyle/>
                    <a:p>
                      <a:pPr algn="ctr" fontAlgn="b"/>
                      <a:r>
                        <a:rPr lang="fr-FR" sz="800" b="0" i="0" u="none" strike="noStrike" dirty="0">
                          <a:solidFill>
                            <a:srgbClr val="000000"/>
                          </a:solidFill>
                          <a:effectLst/>
                          <a:latin typeface="Wingdings" panose="05000000000000000000" pitchFamily="2" charset="2"/>
                        </a:rPr>
                        <a:t>m</a:t>
                      </a:r>
                      <a:endParaRPr lang="fr-FR" sz="8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tcPr>
                </a:tc>
                <a:extLst>
                  <a:ext uri="{0D108BD9-81ED-4DB2-BD59-A6C34878D82A}">
                    <a16:rowId xmlns:a16="http://schemas.microsoft.com/office/drawing/2014/main" val="611549502"/>
                  </a:ext>
                </a:extLst>
              </a:tr>
              <a:tr h="128670">
                <a:tc>
                  <a:txBody>
                    <a:bodyPr/>
                    <a:lstStyle/>
                    <a:p>
                      <a:pPr algn="l" fontAlgn="t"/>
                      <a:endParaRPr lang="fr-FR" sz="700" b="0" i="0" u="none" strike="noStrike" dirty="0">
                        <a:solidFill>
                          <a:srgbClr val="000000"/>
                        </a:solidFill>
                        <a:effectLst/>
                        <a:latin typeface="Peugeot New Light" panose="02000000000000000000" pitchFamily="2" charset="0"/>
                      </a:endParaRPr>
                    </a:p>
                  </a:txBody>
                  <a:tcPr marL="61992" marR="6888" marT="6888" marB="0">
                    <a:lnL>
                      <a:noFill/>
                    </a:lnL>
                    <a:lnR>
                      <a:noFill/>
                    </a:lnR>
                    <a:lnT>
                      <a:noFill/>
                    </a:lnT>
                    <a:lnB>
                      <a:noFill/>
                    </a:lnB>
                    <a:noFill/>
                  </a:tcPr>
                </a:tc>
                <a:tc>
                  <a:txBody>
                    <a:bodyPr/>
                    <a:lstStyle/>
                    <a:p>
                      <a:pPr algn="l" fontAlgn="t"/>
                      <a:endParaRPr lang="fr-FR" sz="6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endParaRPr lang="fr-FR" sz="700" b="0" i="0" u="none" strike="noStrike">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endParaRPr lang="fr-FR" sz="700" b="1"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800" b="0" i="0" u="none" strike="noStrike">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r>
                        <a:rPr lang="fr-FR" sz="800" b="0" i="0" u="none" strike="noStrike">
                          <a:solidFill>
                            <a:srgbClr val="000000"/>
                          </a:solidFill>
                          <a:effectLst/>
                          <a:latin typeface="Peugeot New Light" panose="02000000000000000000" pitchFamily="2" charset="0"/>
                        </a:rPr>
                        <a:t> </a:t>
                      </a:r>
                    </a:p>
                  </a:txBody>
                  <a:tcPr marL="6888" marR="6888" marT="6888" marB="0">
                    <a:lnL>
                      <a:noFill/>
                    </a:lnL>
                    <a:lnR>
                      <a:noFill/>
                    </a:lnR>
                    <a:lnT>
                      <a:noFill/>
                    </a:lnT>
                    <a:lnB>
                      <a:noFill/>
                    </a:lnB>
                    <a:solidFill>
                      <a:srgbClr val="E7E6E6"/>
                    </a:solidFill>
                  </a:tcPr>
                </a:tc>
                <a:tc>
                  <a:txBody>
                    <a:bodyPr/>
                    <a:lstStyle/>
                    <a:p>
                      <a:pPr algn="ctr" fontAlgn="t"/>
                      <a:endParaRPr lang="fr-FR" sz="800" b="0" i="0" u="none" strike="noStrike">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extLst>
                  <a:ext uri="{0D108BD9-81ED-4DB2-BD59-A6C34878D82A}">
                    <a16:rowId xmlns:a16="http://schemas.microsoft.com/office/drawing/2014/main" val="1354197180"/>
                  </a:ext>
                </a:extLst>
              </a:tr>
              <a:tr h="288000">
                <a:tc>
                  <a:txBody>
                    <a:bodyPr/>
                    <a:lstStyle/>
                    <a:p>
                      <a:pPr algn="l" rtl="0" fontAlgn="b"/>
                      <a:r>
                        <a:rPr lang="hr-HR" sz="700" b="0" i="0" u="none" strike="noStrike" dirty="0" err="1">
                          <a:solidFill>
                            <a:srgbClr val="000000"/>
                          </a:solidFill>
                          <a:effectLst/>
                          <a:latin typeface="Peugeot New" panose="02000000000000000000" pitchFamily="2" charset="0"/>
                        </a:rPr>
                        <a:t>Predoprema</a:t>
                      </a:r>
                      <a:r>
                        <a:rPr lang="hr-HR" sz="700" b="0" i="0" u="none" strike="noStrike" dirty="0">
                          <a:solidFill>
                            <a:srgbClr val="000000"/>
                          </a:solidFill>
                          <a:effectLst/>
                          <a:latin typeface="Peugeot New" panose="02000000000000000000" pitchFamily="2" charset="0"/>
                        </a:rPr>
                        <a:t> </a:t>
                      </a:r>
                      <a:r>
                        <a:rPr lang="fr-FR" sz="700" b="0" i="0" u="none" strike="noStrike" dirty="0" err="1">
                          <a:solidFill>
                            <a:srgbClr val="000000"/>
                          </a:solidFill>
                          <a:effectLst/>
                          <a:latin typeface="Peugeot New" panose="02000000000000000000" pitchFamily="2" charset="0"/>
                        </a:rPr>
                        <a:t>za</a:t>
                      </a:r>
                      <a:r>
                        <a:rPr lang="fr-FR" sz="700" b="0" i="0" u="none" strike="noStrike" dirty="0">
                          <a:solidFill>
                            <a:srgbClr val="000000"/>
                          </a:solidFill>
                          <a:effectLst/>
                          <a:latin typeface="Peugeot New" panose="02000000000000000000" pitchFamily="2" charset="0"/>
                        </a:rPr>
                        <a:t> </a:t>
                      </a:r>
                      <a:r>
                        <a:rPr lang="fr-FR" sz="700" b="0" i="0" u="none" strike="noStrike" dirty="0" err="1">
                          <a:solidFill>
                            <a:srgbClr val="000000"/>
                          </a:solidFill>
                          <a:effectLst/>
                          <a:latin typeface="Peugeot New" panose="02000000000000000000" pitchFamily="2" charset="0"/>
                        </a:rPr>
                        <a:t>rezervni</a:t>
                      </a:r>
                      <a:r>
                        <a:rPr lang="fr-FR" sz="700" b="0" i="0" u="none" strike="noStrike" dirty="0">
                          <a:solidFill>
                            <a:srgbClr val="000000"/>
                          </a:solidFill>
                          <a:effectLst/>
                          <a:latin typeface="Peugeot New" panose="02000000000000000000" pitchFamily="2" charset="0"/>
                        </a:rPr>
                        <a:t> </a:t>
                      </a:r>
                      <a:r>
                        <a:rPr lang="fr-FR" sz="700" b="0" i="0" u="none" strike="noStrike" dirty="0" err="1">
                          <a:solidFill>
                            <a:srgbClr val="000000"/>
                          </a:solidFill>
                          <a:effectLst/>
                          <a:latin typeface="Peugeot New" panose="02000000000000000000" pitchFamily="2" charset="0"/>
                        </a:rPr>
                        <a:t>kotač</a:t>
                      </a:r>
                      <a:endParaRPr lang="fr-FR" sz="700" b="0" i="0" u="none" strike="noStrike" dirty="0">
                        <a:solidFill>
                          <a:srgbClr val="000000"/>
                        </a:solidFill>
                        <a:effectLst/>
                        <a:highlight>
                          <a:srgbClr val="FFFF00"/>
                        </a:highlight>
                        <a:latin typeface="Peugeot New" panose="02000000000000000000" pitchFamily="2" charset="0"/>
                      </a:endParaRPr>
                    </a:p>
                  </a:txBody>
                  <a:tcPr marL="6888" marR="6888" marT="6888" marB="0" anchor="ctr">
                    <a:lnL>
                      <a:noFill/>
                    </a:lnL>
                    <a:lnR>
                      <a:noFill/>
                    </a:lnR>
                    <a:lnT>
                      <a:noFill/>
                    </a:lnT>
                    <a:lnB>
                      <a:noFill/>
                    </a:lnB>
                    <a:noFill/>
                  </a:tcPr>
                </a:tc>
                <a:tc>
                  <a:txBody>
                    <a:bodyPr/>
                    <a:lstStyle/>
                    <a:p>
                      <a:pPr algn="l" fontAlgn="b"/>
                      <a:endParaRPr lang="fr-FR" sz="6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noFill/>
                  </a:tcPr>
                </a:tc>
                <a:tc>
                  <a:txBody>
                    <a:bodyPr/>
                    <a:lstStyle/>
                    <a:p>
                      <a:pPr algn="ctr"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noFill/>
                  </a:tcPr>
                </a:tc>
                <a:tc>
                  <a:txBody>
                    <a:bodyPr/>
                    <a:lstStyle/>
                    <a:p>
                      <a:pPr algn="ctr" fontAlgn="b"/>
                      <a:r>
                        <a:rPr lang="hr-HR" sz="700" b="1" i="0" u="none" strike="noStrike" dirty="0">
                          <a:solidFill>
                            <a:srgbClr val="000000"/>
                          </a:solidFill>
                          <a:effectLst/>
                          <a:latin typeface="Peugeot New Light" panose="02000000000000000000" pitchFamily="2" charset="0"/>
                        </a:rPr>
                        <a:t>15</a:t>
                      </a:r>
                      <a:r>
                        <a:rPr lang="fr-FR" sz="700" b="1" i="0" u="none" strike="noStrike" dirty="0">
                          <a:solidFill>
                            <a:srgbClr val="000000"/>
                          </a:solidFill>
                          <a:effectLst/>
                          <a:latin typeface="Peugeot New Light" panose="02000000000000000000" pitchFamily="2" charset="0"/>
                        </a:rPr>
                        <a:t> €</a:t>
                      </a:r>
                    </a:p>
                  </a:txBody>
                  <a:tcPr marL="6888" marR="6888" marT="6888" marB="0" anchor="ctr">
                    <a:lnL>
                      <a:noFill/>
                    </a:lnL>
                    <a:lnR>
                      <a:noFill/>
                    </a:lnR>
                    <a:lnT>
                      <a:noFill/>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r>
                        <a:rPr lang="fr-FR" sz="800" b="0" i="0" u="none" strike="noStrike" dirty="0">
                          <a:solidFill>
                            <a:srgbClr val="000000"/>
                          </a:solidFill>
                          <a:effectLst/>
                          <a:latin typeface="Peugeot New Light" panose="02000000000000000000" pitchFamily="2" charset="0"/>
                        </a:rPr>
                        <a:t> / </a:t>
                      </a:r>
                      <a:r>
                        <a:rPr lang="fr-FR" sz="700" b="0" i="0" u="none" strike="noStrike" dirty="0">
                          <a:solidFill>
                            <a:srgbClr val="000000"/>
                          </a:solidFill>
                          <a:effectLst/>
                          <a:latin typeface="Peugeot New Light" panose="02000000000000000000" pitchFamily="2" charset="0"/>
                        </a:rPr>
                        <a:t>ZHK7</a:t>
                      </a:r>
                      <a:endParaRPr lang="fr-FR" sz="800" b="0" i="0" u="none" strike="noStrike" dirty="0">
                        <a:solidFill>
                          <a:srgbClr val="000000"/>
                        </a:solidFill>
                        <a:effectLst/>
                        <a:latin typeface="Peugeot New Light" panose="02000000000000000000" pitchFamily="2" charset="0"/>
                      </a:endParaRPr>
                    </a:p>
                  </a:txBody>
                  <a:tcPr marL="6888" marR="6888" marT="6888" marB="0" anchor="ctr">
                    <a:lnL>
                      <a:noFill/>
                    </a:lnL>
                    <a:lnR>
                      <a:noFill/>
                    </a:lnR>
                    <a:lnT>
                      <a:noFill/>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r>
                        <a:rPr lang="fr-FR" sz="800" b="0" i="0" u="none" strike="noStrike" dirty="0">
                          <a:solidFill>
                            <a:srgbClr val="000000"/>
                          </a:solidFill>
                          <a:effectLst/>
                          <a:latin typeface="Peugeot New Light" panose="02000000000000000000" pitchFamily="2" charset="0"/>
                        </a:rPr>
                        <a:t> / </a:t>
                      </a:r>
                      <a:r>
                        <a:rPr lang="fr-FR" sz="700" b="0" i="0" u="none" strike="noStrike" dirty="0">
                          <a:solidFill>
                            <a:srgbClr val="000000"/>
                          </a:solidFill>
                          <a:effectLst/>
                          <a:latin typeface="Peugeot New Light" panose="02000000000000000000" pitchFamily="2" charset="0"/>
                        </a:rPr>
                        <a:t>ZHL2</a:t>
                      </a:r>
                      <a:endParaRPr lang="fr-FR" sz="800" b="0" i="0" u="none" strike="noStrike" dirty="0">
                        <a:solidFill>
                          <a:srgbClr val="000000"/>
                        </a:solidFill>
                        <a:effectLst/>
                        <a:latin typeface="Peugeot New Light" panose="02000000000000000000" pitchFamily="2" charset="0"/>
                      </a:endParaRPr>
                    </a:p>
                  </a:txBody>
                  <a:tcPr marL="6888" marR="6888" marT="6888" marB="0" anchor="ctr">
                    <a:lnL>
                      <a:noFill/>
                    </a:lnL>
                    <a:lnR>
                      <a:noFill/>
                    </a:lnR>
                    <a:lnT>
                      <a:noFill/>
                    </a:lnT>
                    <a:lnB>
                      <a:noFill/>
                    </a:lnB>
                    <a:solidFill>
                      <a:srgbClr val="E7E6E6"/>
                    </a:solidFill>
                  </a:tcPr>
                </a:tc>
                <a:tc>
                  <a:txBody>
                    <a:bodyPr/>
                    <a:lstStyle/>
                    <a:p>
                      <a:pPr algn="ctr" fontAlgn="b"/>
                      <a:r>
                        <a:rPr lang="fr-FR" sz="800" b="0" i="0" u="none" strike="noStrike" dirty="0">
                          <a:solidFill>
                            <a:srgbClr val="000000"/>
                          </a:solidFill>
                          <a:effectLst/>
                          <a:latin typeface="Wingdings" panose="05000000000000000000" pitchFamily="2" charset="2"/>
                        </a:rPr>
                        <a:t>m</a:t>
                      </a:r>
                      <a:r>
                        <a:rPr lang="fr-FR" sz="800" b="0" i="0" u="none" strike="noStrike" dirty="0">
                          <a:solidFill>
                            <a:srgbClr val="000000"/>
                          </a:solidFill>
                          <a:effectLst/>
                          <a:latin typeface="Peugeot New Light" panose="02000000000000000000" pitchFamily="2" charset="0"/>
                        </a:rPr>
                        <a:t> / </a:t>
                      </a:r>
                      <a:r>
                        <a:rPr lang="fr-FR" sz="700" b="0" i="0" u="none" strike="noStrike" dirty="0">
                          <a:solidFill>
                            <a:srgbClr val="000000"/>
                          </a:solidFill>
                          <a:effectLst/>
                          <a:latin typeface="Peugeot New Light" panose="02000000000000000000" pitchFamily="2" charset="0"/>
                        </a:rPr>
                        <a:t>ZHL2</a:t>
                      </a:r>
                      <a:endParaRPr lang="fr-FR" sz="800" b="0" i="0" u="none" strike="noStrike" dirty="0">
                        <a:solidFill>
                          <a:srgbClr val="000000"/>
                        </a:solidFill>
                        <a:effectLst/>
                        <a:latin typeface="Peugeot New Light" panose="02000000000000000000" pitchFamily="2" charset="0"/>
                      </a:endParaRPr>
                    </a:p>
                  </a:txBody>
                  <a:tcPr marL="6888" marR="6888" marT="6888" marB="0" anchor="ctr">
                    <a:lnL>
                      <a:noFill/>
                    </a:lnL>
                    <a:lnR>
                      <a:noFill/>
                    </a:lnR>
                    <a:lnT>
                      <a:noFill/>
                    </a:lnT>
                    <a:lnB>
                      <a:noFill/>
                    </a:lnB>
                  </a:tcPr>
                </a:tc>
                <a:extLst>
                  <a:ext uri="{0D108BD9-81ED-4DB2-BD59-A6C34878D82A}">
                    <a16:rowId xmlns:a16="http://schemas.microsoft.com/office/drawing/2014/main" val="603212905"/>
                  </a:ext>
                </a:extLst>
              </a:tr>
            </a:tbl>
          </a:graphicData>
        </a:graphic>
      </p:graphicFrame>
      <p:graphicFrame>
        <p:nvGraphicFramePr>
          <p:cNvPr id="27" name="Tableau 26">
            <a:extLst>
              <a:ext uri="{FF2B5EF4-FFF2-40B4-BE49-F238E27FC236}">
                <a16:creationId xmlns:a16="http://schemas.microsoft.com/office/drawing/2014/main" id="{386A753C-5AEA-549A-1EBF-F180B3E24550}"/>
              </a:ext>
            </a:extLst>
          </p:cNvPr>
          <p:cNvGraphicFramePr>
            <a:graphicFrameLocks noGrp="1"/>
          </p:cNvGraphicFramePr>
          <p:nvPr>
            <p:extLst>
              <p:ext uri="{D42A27DB-BD31-4B8C-83A1-F6EECF244321}">
                <p14:modId xmlns:p14="http://schemas.microsoft.com/office/powerpoint/2010/main" val="311730396"/>
              </p:ext>
            </p:extLst>
          </p:nvPr>
        </p:nvGraphicFramePr>
        <p:xfrm>
          <a:off x="757836" y="2658844"/>
          <a:ext cx="10515600" cy="1605584"/>
        </p:xfrm>
        <a:graphic>
          <a:graphicData uri="http://schemas.openxmlformats.org/drawingml/2006/table">
            <a:tbl>
              <a:tblPr/>
              <a:tblGrid>
                <a:gridCol w="3976642">
                  <a:extLst>
                    <a:ext uri="{9D8B030D-6E8A-4147-A177-3AD203B41FA5}">
                      <a16:colId xmlns:a16="http://schemas.microsoft.com/office/drawing/2014/main" val="813666193"/>
                    </a:ext>
                  </a:extLst>
                </a:gridCol>
                <a:gridCol w="2498029">
                  <a:extLst>
                    <a:ext uri="{9D8B030D-6E8A-4147-A177-3AD203B41FA5}">
                      <a16:colId xmlns:a16="http://schemas.microsoft.com/office/drawing/2014/main" val="915573149"/>
                    </a:ext>
                  </a:extLst>
                </a:gridCol>
                <a:gridCol w="615323">
                  <a:extLst>
                    <a:ext uri="{9D8B030D-6E8A-4147-A177-3AD203B41FA5}">
                      <a16:colId xmlns:a16="http://schemas.microsoft.com/office/drawing/2014/main" val="1056174940"/>
                    </a:ext>
                  </a:extLst>
                </a:gridCol>
                <a:gridCol w="615323">
                  <a:extLst>
                    <a:ext uri="{9D8B030D-6E8A-4147-A177-3AD203B41FA5}">
                      <a16:colId xmlns:a16="http://schemas.microsoft.com/office/drawing/2014/main" val="5945292"/>
                    </a:ext>
                  </a:extLst>
                </a:gridCol>
                <a:gridCol w="936761">
                  <a:extLst>
                    <a:ext uri="{9D8B030D-6E8A-4147-A177-3AD203B41FA5}">
                      <a16:colId xmlns:a16="http://schemas.microsoft.com/office/drawing/2014/main" val="3561262865"/>
                    </a:ext>
                  </a:extLst>
                </a:gridCol>
                <a:gridCol w="936761">
                  <a:extLst>
                    <a:ext uri="{9D8B030D-6E8A-4147-A177-3AD203B41FA5}">
                      <a16:colId xmlns:a16="http://schemas.microsoft.com/office/drawing/2014/main" val="2270965062"/>
                    </a:ext>
                  </a:extLst>
                </a:gridCol>
                <a:gridCol w="936761">
                  <a:extLst>
                    <a:ext uri="{9D8B030D-6E8A-4147-A177-3AD203B41FA5}">
                      <a16:colId xmlns:a16="http://schemas.microsoft.com/office/drawing/2014/main" val="2200413098"/>
                    </a:ext>
                  </a:extLst>
                </a:gridCol>
              </a:tblGrid>
              <a:tr h="396000">
                <a:tc>
                  <a:txBody>
                    <a:bodyPr/>
                    <a:lstStyle/>
                    <a:p>
                      <a:pPr algn="l" fontAlgn="b"/>
                      <a:r>
                        <a:rPr lang="fr-FR" sz="1000" b="1" i="0" u="none" strike="noStrike" kern="1200" baseline="0" dirty="0">
                          <a:solidFill>
                            <a:srgbClr val="000000"/>
                          </a:solidFill>
                          <a:effectLst/>
                          <a:latin typeface="Peugeot New" panose="02000000000000000000" pitchFamily="50" charset="0"/>
                          <a:ea typeface="+mn-ea"/>
                          <a:cs typeface="+mn-cs"/>
                        </a:rPr>
                        <a:t>MULTIMEDIJA I NAVIGACIJA</a:t>
                      </a:r>
                    </a:p>
                  </a:txBody>
                  <a:tcPr marL="6888" marR="6888" marT="68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Peugeot New" panose="02000000000000000000" pitchFamily="50"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Peugeot New" panose="02000000000000000000" pitchFamily="50"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panose="02000000000000000000" pitchFamily="50"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panose="02000000000000000000" pitchFamily="50"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50"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700" b="0" i="0" u="none" strike="noStrike">
                          <a:solidFill>
                            <a:srgbClr val="000000"/>
                          </a:solidFill>
                          <a:effectLst/>
                          <a:latin typeface="Peugeot New" panose="02000000000000000000" pitchFamily="50"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6762688"/>
                  </a:ext>
                </a:extLst>
              </a:tr>
              <a:tr h="165826">
                <a:tc>
                  <a:txBody>
                    <a:bodyPr/>
                    <a:lstStyle/>
                    <a:p>
                      <a:pPr algn="l" rtl="0" fontAlgn="b"/>
                      <a:r>
                        <a:rPr lang="hr-HR" sz="800" b="1" i="0" u="none" strike="noStrike" kern="1200" dirty="0">
                          <a:solidFill>
                            <a:srgbClr val="000000"/>
                          </a:solidFill>
                          <a:effectLst/>
                          <a:latin typeface="Peugeot New" panose="02000000000000000000" pitchFamily="50" charset="0"/>
                          <a:ea typeface="+mn-ea"/>
                          <a:cs typeface="+mn-cs"/>
                        </a:rPr>
                        <a:t>Paket Navigacija</a:t>
                      </a:r>
                      <a:endParaRPr lang="fr-FR" sz="800" b="1" i="0" u="none" strike="noStrike" kern="1200" dirty="0">
                        <a:solidFill>
                          <a:srgbClr val="000000"/>
                        </a:solidFill>
                        <a:effectLst/>
                        <a:latin typeface="Peugeot New" panose="02000000000000000000" pitchFamily="50" charset="0"/>
                        <a:ea typeface="+mn-ea"/>
                        <a:cs typeface="+mn-cs"/>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fr-FR" sz="700" b="0" i="0" u="none" strike="noStrike" dirty="0">
                        <a:solidFill>
                          <a:srgbClr val="000000"/>
                        </a:solidFill>
                        <a:effectLst/>
                        <a:latin typeface="Peugeot New" panose="02000000000000000000" pitchFamily="50"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700" b="0" i="0" u="none" strike="noStrike" dirty="0">
                          <a:solidFill>
                            <a:srgbClr val="000000"/>
                          </a:solidFill>
                          <a:effectLst/>
                          <a:latin typeface="Peugeot New Light" panose="02000000000000000000" pitchFamily="50" charset="0"/>
                        </a:rPr>
                        <a:t>ZJA9</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hr-HR" sz="700" b="0" i="0" u="none" strike="noStrike" dirty="0">
                          <a:solidFill>
                            <a:srgbClr val="000000"/>
                          </a:solidFill>
                          <a:effectLst/>
                          <a:latin typeface="Peugeot New Light" panose="02000000000000000000" pitchFamily="50" charset="0"/>
                        </a:rPr>
                        <a:t>450</a:t>
                      </a:r>
                      <a:r>
                        <a:rPr lang="fr-FR" sz="700" b="0" i="0" u="none" strike="noStrike" dirty="0">
                          <a:solidFill>
                            <a:srgbClr val="000000"/>
                          </a:solidFill>
                          <a:effectLst/>
                          <a:latin typeface="Peugeot New Light" panose="02000000000000000000" pitchFamily="50" charset="0"/>
                        </a:rPr>
                        <a:t> €</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800" b="0" i="0" u="none" strike="noStrike">
                          <a:solidFill>
                            <a:srgbClr val="000000"/>
                          </a:solidFill>
                          <a:effectLst/>
                          <a:latin typeface="Peugeot New Light" panose="02000000000000000000" pitchFamily="50" charset="0"/>
                        </a:rPr>
                        <a:t>-</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800" b="0" i="0" u="none" strike="noStrike" dirty="0">
                          <a:solidFill>
                            <a:srgbClr val="000000"/>
                          </a:solidFill>
                          <a:effectLst/>
                          <a:latin typeface="Peugeot New Light" panose="02000000000000000000" pitchFamily="50" charset="0"/>
                        </a:rPr>
                        <a:t>-</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a:txBody>
                    <a:bodyPr/>
                    <a:lstStyle/>
                    <a:p>
                      <a:pPr marL="0" algn="ctr" defTabSz="914400" rtl="0" eaLnBrk="1" fontAlgn="b" latinLnBrk="0" hangingPunct="1"/>
                      <a:r>
                        <a:rPr lang="fr-FR" sz="800" b="0" i="0" u="none" strike="noStrike" kern="1200" dirty="0">
                          <a:solidFill>
                            <a:srgbClr val="000000"/>
                          </a:solidFill>
                          <a:effectLst/>
                          <a:latin typeface="Wingdings" panose="05000000000000000000" pitchFamily="2" charset="2"/>
                          <a:ea typeface="+mn-ea"/>
                          <a:cs typeface="+mn-cs"/>
                        </a:rPr>
                        <a:t>m</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5502999"/>
                  </a:ext>
                </a:extLst>
              </a:tr>
              <a:tr h="822824">
                <a:tc>
                  <a:txBody>
                    <a:bodyPr/>
                    <a:lstStyle/>
                    <a:p>
                      <a:pPr marL="92075" indent="0" algn="l" fontAlgn="t">
                        <a:lnSpc>
                          <a:spcPct val="150000"/>
                        </a:lnSpc>
                      </a:pPr>
                      <a:r>
                        <a:rPr lang="fr-FR" sz="700" b="0" i="0" u="none" strike="noStrike" kern="1200" dirty="0">
                          <a:solidFill>
                            <a:srgbClr val="000000"/>
                          </a:solidFill>
                          <a:effectLst/>
                          <a:latin typeface="Peugeot New" panose="02000000000000000000" pitchFamily="50" charset="0"/>
                          <a:ea typeface="+mn-ea"/>
                          <a:cs typeface="+mn-cs"/>
                        </a:rPr>
                        <a:t>Peugeot i-</a:t>
                      </a:r>
                      <a:r>
                        <a:rPr lang="fr-FR" sz="700" b="0" i="0" u="none" strike="noStrike" kern="1200" dirty="0" err="1">
                          <a:solidFill>
                            <a:srgbClr val="000000"/>
                          </a:solidFill>
                          <a:effectLst/>
                          <a:latin typeface="Peugeot New" panose="02000000000000000000" pitchFamily="50" charset="0"/>
                          <a:ea typeface="+mn-ea"/>
                          <a:cs typeface="+mn-cs"/>
                        </a:rPr>
                        <a:t>Connect</a:t>
                      </a:r>
                      <a:r>
                        <a:rPr lang="fr-FR" sz="700" b="0" i="0" u="none" strike="noStrike" kern="1200" dirty="0">
                          <a:solidFill>
                            <a:srgbClr val="000000"/>
                          </a:solidFill>
                          <a:effectLst/>
                          <a:latin typeface="Peugeot New" panose="02000000000000000000" pitchFamily="50" charset="0"/>
                          <a:ea typeface="+mn-ea"/>
                          <a:cs typeface="+mn-cs"/>
                        </a:rPr>
                        <a:t> Advanced</a:t>
                      </a:r>
                      <a:r>
                        <a:rPr lang="hr-HR" sz="700" b="0" i="0" u="none" strike="noStrike" kern="1200" dirty="0">
                          <a:solidFill>
                            <a:srgbClr val="000000"/>
                          </a:solidFill>
                          <a:effectLst/>
                          <a:latin typeface="Peugeot New" panose="02000000000000000000" pitchFamily="50" charset="0"/>
                          <a:ea typeface="+mn-ea"/>
                          <a:cs typeface="+mn-cs"/>
                        </a:rPr>
                        <a:t> sustav</a:t>
                      </a:r>
                      <a:endParaRPr lang="fr-FR" sz="700" b="0" i="0" u="none" strike="noStrike" kern="1200" dirty="0">
                        <a:solidFill>
                          <a:srgbClr val="000000"/>
                        </a:solidFill>
                        <a:effectLst/>
                        <a:latin typeface="Peugeot New" panose="02000000000000000000" pitchFamily="50" charset="0"/>
                        <a:ea typeface="+mn-ea"/>
                        <a:cs typeface="+mn-cs"/>
                      </a:endParaRPr>
                    </a:p>
                    <a:p>
                      <a:pPr marL="92075" indent="0" algn="l" fontAlgn="t">
                        <a:lnSpc>
                          <a:spcPct val="150000"/>
                        </a:lnSpc>
                      </a:pPr>
                      <a:r>
                        <a:rPr lang="fr-FR" sz="700" b="0" i="0" u="none" strike="noStrike" kern="1200" dirty="0" err="1">
                          <a:solidFill>
                            <a:srgbClr val="000000"/>
                          </a:solidFill>
                          <a:effectLst/>
                          <a:latin typeface="Peugeot New" panose="02000000000000000000" pitchFamily="50" charset="0"/>
                          <a:ea typeface="+mn-ea"/>
                          <a:cs typeface="+mn-cs"/>
                        </a:rPr>
                        <a:t>Povezana</a:t>
                      </a:r>
                      <a:r>
                        <a:rPr lang="fr-FR" sz="700" b="0" i="0" u="none" strike="noStrike" kern="1200" dirty="0">
                          <a:solidFill>
                            <a:srgbClr val="000000"/>
                          </a:solidFill>
                          <a:effectLst/>
                          <a:latin typeface="Peugeot New" panose="02000000000000000000" pitchFamily="50" charset="0"/>
                          <a:ea typeface="+mn-ea"/>
                          <a:cs typeface="+mn-cs"/>
                        </a:rPr>
                        <a:t> 3D </a:t>
                      </a:r>
                      <a:r>
                        <a:rPr lang="fr-FR" sz="700" b="0" i="0" u="none" strike="noStrike" kern="1200" dirty="0" err="1">
                          <a:solidFill>
                            <a:srgbClr val="000000"/>
                          </a:solidFill>
                          <a:effectLst/>
                          <a:latin typeface="Peugeot New" panose="02000000000000000000" pitchFamily="50" charset="0"/>
                          <a:ea typeface="+mn-ea"/>
                          <a:cs typeface="+mn-cs"/>
                        </a:rPr>
                        <a:t>navigacija</a:t>
                      </a:r>
                      <a:r>
                        <a:rPr lang="fr-FR" sz="700" b="0" i="0" u="none" strike="noStrike" kern="1200" dirty="0">
                          <a:solidFill>
                            <a:srgbClr val="000000"/>
                          </a:solidFill>
                          <a:effectLst/>
                          <a:latin typeface="Peugeot New" panose="02000000000000000000" pitchFamily="50" charset="0"/>
                          <a:ea typeface="+mn-ea"/>
                          <a:cs typeface="+mn-cs"/>
                        </a:rPr>
                        <a:t> s 10" HD </a:t>
                      </a:r>
                      <a:r>
                        <a:rPr lang="fr-FR" sz="700" b="0" i="0" u="none" strike="noStrike" kern="1200" dirty="0" err="1">
                          <a:solidFill>
                            <a:srgbClr val="000000"/>
                          </a:solidFill>
                          <a:effectLst/>
                          <a:latin typeface="Peugeot New" panose="02000000000000000000" pitchFamily="50" charset="0"/>
                          <a:ea typeface="+mn-ea"/>
                          <a:cs typeface="+mn-cs"/>
                        </a:rPr>
                        <a:t>zaslonom</a:t>
                      </a:r>
                      <a:r>
                        <a:rPr lang="fr-FR" sz="700" b="0" i="0" u="none" strike="noStrike" kern="1200" dirty="0">
                          <a:solidFill>
                            <a:srgbClr val="000000"/>
                          </a:solidFill>
                          <a:effectLst/>
                          <a:latin typeface="Peugeot New" panose="02000000000000000000" pitchFamily="50" charset="0"/>
                          <a:ea typeface="+mn-ea"/>
                          <a:cs typeface="+mn-cs"/>
                        </a:rPr>
                        <a:t> </a:t>
                      </a:r>
                      <a:r>
                        <a:rPr lang="fr-FR" sz="700" b="0" i="0" u="none" strike="noStrike" kern="1200" dirty="0" err="1">
                          <a:solidFill>
                            <a:srgbClr val="000000"/>
                          </a:solidFill>
                          <a:effectLst/>
                          <a:latin typeface="Peugeot New" panose="02000000000000000000" pitchFamily="50" charset="0"/>
                          <a:ea typeface="+mn-ea"/>
                          <a:cs typeface="+mn-cs"/>
                        </a:rPr>
                        <a:t>osjetljivim</a:t>
                      </a:r>
                      <a:r>
                        <a:rPr lang="fr-FR" sz="700" b="0" i="0" u="none" strike="noStrike" kern="1200" dirty="0">
                          <a:solidFill>
                            <a:srgbClr val="000000"/>
                          </a:solidFill>
                          <a:effectLst/>
                          <a:latin typeface="Peugeot New" panose="02000000000000000000" pitchFamily="50" charset="0"/>
                          <a:ea typeface="+mn-ea"/>
                          <a:cs typeface="+mn-cs"/>
                        </a:rPr>
                        <a:t> na </a:t>
                      </a:r>
                      <a:r>
                        <a:rPr lang="fr-FR" sz="700" b="0" i="0" u="none" strike="noStrike" kern="1200" dirty="0" err="1">
                          <a:solidFill>
                            <a:srgbClr val="000000"/>
                          </a:solidFill>
                          <a:effectLst/>
                          <a:latin typeface="Peugeot New" panose="02000000000000000000" pitchFamily="50" charset="0"/>
                          <a:ea typeface="+mn-ea"/>
                          <a:cs typeface="+mn-cs"/>
                        </a:rPr>
                        <a:t>dodir</a:t>
                      </a:r>
                      <a:endParaRPr lang="fr-FR" sz="700" b="0" i="0" u="none" strike="noStrike" kern="1200" dirty="0">
                        <a:solidFill>
                          <a:srgbClr val="000000"/>
                        </a:solidFill>
                        <a:effectLst/>
                        <a:latin typeface="Peugeot New" panose="02000000000000000000" pitchFamily="50" charset="0"/>
                        <a:ea typeface="+mn-ea"/>
                        <a:cs typeface="+mn-cs"/>
                      </a:endParaRPr>
                    </a:p>
                    <a:p>
                      <a:pPr marL="92075" indent="0" algn="l" fontAlgn="t">
                        <a:lnSpc>
                          <a:spcPct val="150000"/>
                        </a:lnSpc>
                      </a:pPr>
                      <a:r>
                        <a:rPr lang="fr-FR" sz="700" b="0" i="0" u="none" strike="noStrike" kern="1200" dirty="0">
                          <a:solidFill>
                            <a:srgbClr val="000000"/>
                          </a:solidFill>
                          <a:effectLst/>
                          <a:latin typeface="Peugeot New" panose="02000000000000000000" pitchFamily="50" charset="0"/>
                          <a:ea typeface="+mn-ea"/>
                          <a:cs typeface="+mn-cs"/>
                        </a:rPr>
                        <a:t>TomTom® Connected Navigation Services </a:t>
                      </a:r>
                      <a:endParaRPr lang="hr-HR" sz="700" b="0" i="0" u="none" strike="noStrike" kern="1200" dirty="0">
                        <a:solidFill>
                          <a:srgbClr val="000000"/>
                        </a:solidFill>
                        <a:effectLst/>
                        <a:latin typeface="Peugeot New" panose="02000000000000000000" pitchFamily="50" charset="0"/>
                        <a:ea typeface="+mn-ea"/>
                        <a:cs typeface="+mn-cs"/>
                      </a:endParaRPr>
                    </a:p>
                    <a:p>
                      <a:pPr marL="92075" indent="0" algn="l" fontAlgn="t">
                        <a:lnSpc>
                          <a:spcPct val="150000"/>
                        </a:lnSpc>
                      </a:pPr>
                      <a:r>
                        <a:rPr lang="fr-FR" sz="700" b="0" i="0" u="none" strike="noStrike" kern="1200" dirty="0">
                          <a:solidFill>
                            <a:srgbClr val="000000"/>
                          </a:solidFill>
                          <a:effectLst/>
                          <a:latin typeface="Peugeot New" panose="02000000000000000000" pitchFamily="50" charset="0"/>
                          <a:ea typeface="+mn-ea"/>
                          <a:cs typeface="+mn-cs"/>
                        </a:rPr>
                        <a:t>PEUGEOT </a:t>
                      </a:r>
                      <a:r>
                        <a:rPr lang="fr-FR" sz="700" b="0" i="0" u="none" strike="noStrike" kern="1200" dirty="0" err="1">
                          <a:solidFill>
                            <a:srgbClr val="000000"/>
                          </a:solidFill>
                          <a:effectLst/>
                          <a:latin typeface="Peugeot New" panose="02000000000000000000" pitchFamily="50" charset="0"/>
                          <a:ea typeface="+mn-ea"/>
                          <a:cs typeface="+mn-cs"/>
                        </a:rPr>
                        <a:t>Connect</a:t>
                      </a:r>
                      <a:r>
                        <a:rPr lang="fr-FR" sz="700" b="0" i="0" u="none" strike="noStrike" kern="1200" dirty="0">
                          <a:solidFill>
                            <a:srgbClr val="000000"/>
                          </a:solidFill>
                          <a:effectLst/>
                          <a:latin typeface="Peugeot New" panose="02000000000000000000" pitchFamily="50" charset="0"/>
                          <a:ea typeface="+mn-ea"/>
                          <a:cs typeface="+mn-cs"/>
                        </a:rPr>
                        <a:t> </a:t>
                      </a:r>
                      <a:r>
                        <a:rPr lang="hr-HR" sz="700" b="0" i="0" u="none" strike="noStrike" kern="1200" dirty="0">
                          <a:solidFill>
                            <a:srgbClr val="000000"/>
                          </a:solidFill>
                          <a:effectLst/>
                          <a:latin typeface="Peugeot New" panose="02000000000000000000" pitchFamily="50" charset="0"/>
                          <a:ea typeface="+mn-ea"/>
                          <a:cs typeface="+mn-cs"/>
                        </a:rPr>
                        <a:t>BOX, za </a:t>
                      </a:r>
                      <a:r>
                        <a:rPr lang="fr-FR" sz="700" b="0" i="0" u="none" strike="noStrike" kern="1200" dirty="0">
                          <a:solidFill>
                            <a:srgbClr val="000000"/>
                          </a:solidFill>
                          <a:effectLst/>
                          <a:latin typeface="Peugeot New" panose="02000000000000000000" pitchFamily="50" charset="0"/>
                          <a:ea typeface="+mn-ea"/>
                          <a:cs typeface="+mn-cs"/>
                        </a:rPr>
                        <a:t>SOS i </a:t>
                      </a:r>
                      <a:r>
                        <a:rPr lang="hr-HR" sz="700" b="0" i="0" u="none" strike="noStrike" kern="1200" dirty="0">
                          <a:solidFill>
                            <a:srgbClr val="000000"/>
                          </a:solidFill>
                          <a:effectLst/>
                          <a:latin typeface="Peugeot New" panose="02000000000000000000" pitchFamily="50" charset="0"/>
                          <a:ea typeface="+mn-ea"/>
                          <a:cs typeface="+mn-cs"/>
                        </a:rPr>
                        <a:t>asistenciju</a:t>
                      </a:r>
                      <a:endParaRPr lang="fr-FR" sz="700" b="0" i="0" u="none" strike="noStrike" kern="1200" dirty="0">
                        <a:solidFill>
                          <a:srgbClr val="000000"/>
                        </a:solidFill>
                        <a:effectLst/>
                        <a:latin typeface="Peugeot New" panose="02000000000000000000" pitchFamily="50" charset="0"/>
                        <a:ea typeface="+mn-ea"/>
                        <a:cs typeface="+mn-cs"/>
                      </a:endParaRPr>
                    </a:p>
                  </a:txBody>
                  <a:tcPr marL="61992" marR="6888" marT="6888" marB="0">
                    <a:lnL>
                      <a:noFill/>
                    </a:lnL>
                    <a:lnR>
                      <a:noFill/>
                    </a:lnR>
                    <a:lnT>
                      <a:noFill/>
                    </a:lnT>
                    <a:lnB>
                      <a:noFill/>
                    </a:lnB>
                    <a:noFill/>
                  </a:tcPr>
                </a:tc>
                <a:tc>
                  <a:txBody>
                    <a:bodyPr/>
                    <a:lstStyle/>
                    <a:p>
                      <a:pPr algn="l" fontAlgn="t"/>
                      <a:endParaRPr lang="fr-FR" sz="700" b="1" i="0" u="none" strike="noStrike" dirty="0">
                        <a:solidFill>
                          <a:srgbClr val="FF0000"/>
                        </a:solidFill>
                        <a:effectLst/>
                        <a:latin typeface="Peugeot New" panose="02000000000000000000" pitchFamily="50" charset="0"/>
                      </a:endParaRPr>
                    </a:p>
                  </a:txBody>
                  <a:tcPr marL="6888" marR="6888" marT="6888" marB="0">
                    <a:lnL>
                      <a:noFill/>
                    </a:lnL>
                    <a:lnR>
                      <a:noFill/>
                    </a:lnR>
                    <a:lnT>
                      <a:noFill/>
                    </a:lnT>
                    <a:lnB>
                      <a:noFill/>
                    </a:lnB>
                    <a:noFill/>
                  </a:tcPr>
                </a:tc>
                <a:tc>
                  <a:txBody>
                    <a:bodyPr/>
                    <a:lstStyle/>
                    <a:p>
                      <a:pPr algn="ctr" fontAlgn="t"/>
                      <a:endParaRPr lang="fr-FR" sz="700" b="0" i="0" u="none" strike="noStrike" dirty="0">
                        <a:solidFill>
                          <a:srgbClr val="000000"/>
                        </a:solidFill>
                        <a:effectLst/>
                        <a:latin typeface="Peugeot New Light" panose="02000000000000000000" pitchFamily="50" charset="0"/>
                      </a:endParaRPr>
                    </a:p>
                  </a:txBody>
                  <a:tcPr marL="6888" marR="6888" marT="6888" marB="0">
                    <a:lnL>
                      <a:noFill/>
                    </a:lnL>
                    <a:lnR>
                      <a:noFill/>
                    </a:lnR>
                    <a:lnT>
                      <a:noFill/>
                    </a:lnT>
                    <a:lnB>
                      <a:noFill/>
                    </a:lnB>
                    <a:noFill/>
                  </a:tcPr>
                </a:tc>
                <a:tc>
                  <a:txBody>
                    <a:bodyPr/>
                    <a:lstStyle/>
                    <a:p>
                      <a:pPr algn="ctr" fontAlgn="t"/>
                      <a:endParaRPr lang="fr-FR" sz="700" b="0" i="0" u="none" strike="noStrike" dirty="0">
                        <a:solidFill>
                          <a:srgbClr val="000000"/>
                        </a:solidFill>
                        <a:effectLst/>
                        <a:latin typeface="Peugeot New Light" panose="02000000000000000000" pitchFamily="50" charset="0"/>
                      </a:endParaRPr>
                    </a:p>
                  </a:txBody>
                  <a:tcPr marL="6888" marR="6888" marT="6888" marB="0">
                    <a:lnL>
                      <a:noFill/>
                    </a:lnL>
                    <a:lnR>
                      <a:noFill/>
                    </a:lnR>
                    <a:lnT>
                      <a:noFill/>
                    </a:lnT>
                    <a:lnB>
                      <a:noFill/>
                    </a:lnB>
                    <a:noFill/>
                  </a:tcPr>
                </a:tc>
                <a:tc>
                  <a:txBody>
                    <a:bodyPr/>
                    <a:lstStyle/>
                    <a:p>
                      <a:pPr algn="ctr" fontAlgn="t"/>
                      <a:endParaRPr lang="fr-FR" sz="800" b="0" i="0" u="none" strike="noStrike" dirty="0">
                        <a:solidFill>
                          <a:srgbClr val="000000"/>
                        </a:solidFill>
                        <a:effectLst/>
                        <a:latin typeface="Peugeot New Light" panose="02000000000000000000" pitchFamily="50" charset="0"/>
                      </a:endParaRPr>
                    </a:p>
                  </a:txBody>
                  <a:tcPr marL="6888" marR="6888" marT="6888" marB="0">
                    <a:lnL>
                      <a:noFill/>
                    </a:lnL>
                    <a:lnR>
                      <a:noFill/>
                    </a:lnR>
                    <a:lnT>
                      <a:noFill/>
                    </a:lnT>
                    <a:lnB>
                      <a:noFill/>
                    </a:lnB>
                    <a:noFill/>
                  </a:tcPr>
                </a:tc>
                <a:tc>
                  <a:txBody>
                    <a:bodyPr/>
                    <a:lstStyle/>
                    <a:p>
                      <a:pPr algn="ctr" fontAlgn="t"/>
                      <a:endParaRPr lang="fr-FR" sz="800" b="0" i="0" u="none" strike="noStrike" dirty="0">
                        <a:solidFill>
                          <a:srgbClr val="000000"/>
                        </a:solidFill>
                        <a:effectLst/>
                        <a:latin typeface="Peugeot New Light" panose="02000000000000000000" pitchFamily="50" charset="0"/>
                      </a:endParaRPr>
                    </a:p>
                  </a:txBody>
                  <a:tcPr marL="6888" marR="6888" marT="6888" marB="0">
                    <a:lnL>
                      <a:noFill/>
                    </a:lnL>
                    <a:lnR>
                      <a:noFill/>
                    </a:lnR>
                    <a:lnT>
                      <a:noFill/>
                    </a:lnT>
                    <a:lnB>
                      <a:noFill/>
                    </a:lnB>
                    <a:solidFill>
                      <a:schemeClr val="bg2"/>
                    </a:solidFill>
                  </a:tcPr>
                </a:tc>
                <a:tc>
                  <a:txBody>
                    <a:bodyPr/>
                    <a:lstStyle/>
                    <a:p>
                      <a:pPr algn="ctr" fontAlgn="t"/>
                      <a:endParaRPr lang="fr-FR" sz="800" b="0" i="0" u="none" strike="noStrike" dirty="0">
                        <a:solidFill>
                          <a:srgbClr val="000000"/>
                        </a:solidFill>
                        <a:effectLst/>
                        <a:latin typeface="Peugeot New Light" panose="02000000000000000000" pitchFamily="50" charset="0"/>
                      </a:endParaRPr>
                    </a:p>
                  </a:txBody>
                  <a:tcPr marL="6888" marR="6888" marT="6888" marB="0">
                    <a:lnL>
                      <a:noFill/>
                    </a:lnL>
                    <a:lnR>
                      <a:noFill/>
                    </a:lnR>
                    <a:lnT>
                      <a:noFill/>
                    </a:lnT>
                    <a:lnB>
                      <a:noFill/>
                    </a:lnB>
                  </a:tcPr>
                </a:tc>
                <a:extLst>
                  <a:ext uri="{0D108BD9-81ED-4DB2-BD59-A6C34878D82A}">
                    <a16:rowId xmlns:a16="http://schemas.microsoft.com/office/drawing/2014/main" val="1828020308"/>
                  </a:ext>
                </a:extLst>
              </a:tr>
              <a:tr h="220934">
                <a:tc>
                  <a:txBody>
                    <a:bodyPr/>
                    <a:lstStyle/>
                    <a:p>
                      <a:pPr algn="l" rtl="0" fontAlgn="t"/>
                      <a:r>
                        <a:rPr lang="pl-PL" sz="700" b="0" i="0" u="none" strike="noStrike" kern="1200" dirty="0">
                          <a:solidFill>
                            <a:srgbClr val="000000"/>
                          </a:solidFill>
                          <a:effectLst/>
                          <a:latin typeface="Peugeot New" panose="02000000000000000000" pitchFamily="50" charset="0"/>
                          <a:ea typeface="+mn-ea"/>
                          <a:cs typeface="+mn-cs"/>
                        </a:rPr>
                        <a:t>Bežični punjač za pametni telefon (15W)</a:t>
                      </a:r>
                      <a:endParaRPr lang="fr-FR" sz="700" b="0" i="0" u="none" strike="noStrike" kern="1200" dirty="0">
                        <a:solidFill>
                          <a:srgbClr val="000000"/>
                        </a:solidFill>
                        <a:effectLst/>
                        <a:latin typeface="Peugeot New" panose="02000000000000000000" pitchFamily="50" charset="0"/>
                        <a:ea typeface="+mn-ea"/>
                        <a:cs typeface="+mn-cs"/>
                      </a:endParaRPr>
                    </a:p>
                  </a:txBody>
                  <a:tcPr marL="6888" marR="6888" marT="6888" marB="0">
                    <a:lnL>
                      <a:noFill/>
                    </a:lnL>
                    <a:lnR>
                      <a:noFill/>
                    </a:lnR>
                    <a:lnT>
                      <a:noFill/>
                    </a:lnT>
                    <a:lnB>
                      <a:noFill/>
                    </a:lnB>
                    <a:noFill/>
                  </a:tcPr>
                </a:tc>
                <a:tc>
                  <a:txBody>
                    <a:bodyPr/>
                    <a:lstStyle/>
                    <a:p>
                      <a:pPr algn="ctr" fontAlgn="t"/>
                      <a:endParaRPr lang="fr-FR" sz="800" b="0" i="0" u="none" strike="noStrike" dirty="0">
                        <a:solidFill>
                          <a:srgbClr val="000000"/>
                        </a:solidFill>
                        <a:effectLst/>
                        <a:latin typeface="Peugeot New" panose="02000000000000000000" pitchFamily="50" charset="0"/>
                      </a:endParaRPr>
                    </a:p>
                  </a:txBody>
                  <a:tcPr marL="6888" marR="6888" marT="6888" marB="0">
                    <a:lnL>
                      <a:noFill/>
                    </a:lnL>
                    <a:lnR>
                      <a:noFill/>
                    </a:lnR>
                    <a:lnT>
                      <a:noFill/>
                    </a:lnT>
                    <a:lnB>
                      <a:noFill/>
                    </a:lnB>
                    <a:noFill/>
                  </a:tcPr>
                </a:tc>
                <a:tc>
                  <a:txBody>
                    <a:bodyPr/>
                    <a:lstStyle/>
                    <a:p>
                      <a:pPr algn="ctr" fontAlgn="t"/>
                      <a:r>
                        <a:rPr lang="fr-FR" sz="700" b="0" i="0" u="none" strike="noStrike" dirty="0">
                          <a:solidFill>
                            <a:srgbClr val="000000"/>
                          </a:solidFill>
                          <a:effectLst/>
                          <a:latin typeface="Peugeot New Light" panose="02000000000000000000" pitchFamily="50" charset="0"/>
                        </a:rPr>
                        <a:t>E301</a:t>
                      </a:r>
                    </a:p>
                  </a:txBody>
                  <a:tcPr marL="6888" marR="6888" marT="6888" marB="0">
                    <a:lnL>
                      <a:noFill/>
                    </a:lnL>
                    <a:lnR>
                      <a:noFill/>
                    </a:lnR>
                    <a:lnT>
                      <a:noFill/>
                    </a:lnT>
                    <a:lnB>
                      <a:noFill/>
                    </a:lnB>
                    <a:noFill/>
                  </a:tcPr>
                </a:tc>
                <a:tc>
                  <a:txBody>
                    <a:bodyPr/>
                    <a:lstStyle/>
                    <a:p>
                      <a:pPr algn="ctr" fontAlgn="t"/>
                      <a:r>
                        <a:rPr lang="fr-FR" sz="700" b="0" i="0" u="none" strike="noStrike" dirty="0">
                          <a:solidFill>
                            <a:srgbClr val="000000"/>
                          </a:solidFill>
                          <a:effectLst/>
                          <a:latin typeface="Peugeot New Light" panose="02000000000000000000" pitchFamily="50" charset="0"/>
                        </a:rPr>
                        <a:t>1</a:t>
                      </a:r>
                      <a:r>
                        <a:rPr lang="hr-HR" sz="700" b="0" i="0" u="none" strike="noStrike" dirty="0">
                          <a:solidFill>
                            <a:srgbClr val="000000"/>
                          </a:solidFill>
                          <a:effectLst/>
                          <a:latin typeface="Peugeot New Light" panose="02000000000000000000" pitchFamily="50" charset="0"/>
                        </a:rPr>
                        <a:t>50</a:t>
                      </a:r>
                      <a:r>
                        <a:rPr lang="fr-FR" sz="700" b="0" i="0" u="none" strike="noStrike" dirty="0">
                          <a:solidFill>
                            <a:srgbClr val="000000"/>
                          </a:solidFill>
                          <a:effectLst/>
                          <a:latin typeface="Peugeot New Light" panose="02000000000000000000" pitchFamily="50" charset="0"/>
                        </a:rPr>
                        <a:t> €</a:t>
                      </a:r>
                    </a:p>
                  </a:txBody>
                  <a:tcPr marL="6888" marR="6888" marT="6888" marB="0">
                    <a:lnL>
                      <a:noFill/>
                    </a:lnL>
                    <a:lnR>
                      <a:noFill/>
                    </a:lnR>
                    <a:lnT>
                      <a:noFill/>
                    </a:lnT>
                    <a:lnB>
                      <a:noFill/>
                    </a:lnB>
                    <a:noFill/>
                  </a:tcPr>
                </a:tc>
                <a:tc>
                  <a:txBody>
                    <a:bodyPr/>
                    <a:lstStyle/>
                    <a:p>
                      <a:pPr algn="ctr" fontAlgn="t"/>
                      <a:r>
                        <a:rPr lang="fr-FR" sz="800" b="0" i="0" u="none" strike="noStrike" dirty="0">
                          <a:solidFill>
                            <a:srgbClr val="000000"/>
                          </a:solidFill>
                          <a:effectLst/>
                          <a:latin typeface="Peugeot New Light" panose="02000000000000000000" pitchFamily="50" charset="0"/>
                        </a:rPr>
                        <a:t>-</a:t>
                      </a:r>
                    </a:p>
                  </a:txBody>
                  <a:tcPr marL="6888" marR="6888" marT="6888" marB="0">
                    <a:lnL>
                      <a:noFill/>
                    </a:lnL>
                    <a:lnR>
                      <a:noFill/>
                    </a:lnR>
                    <a:lnT>
                      <a:noFill/>
                    </a:lnT>
                    <a:lnB>
                      <a:noFill/>
                    </a:lnB>
                    <a:noFill/>
                  </a:tcPr>
                </a:tc>
                <a:tc>
                  <a:txBody>
                    <a:bodyPr/>
                    <a:lstStyle/>
                    <a:p>
                      <a:pPr marL="0" algn="ctr" defTabSz="914400" rtl="0" eaLnBrk="1" fontAlgn="b" latinLnBrk="0" hangingPunct="1"/>
                      <a:r>
                        <a:rPr lang="fr-FR" sz="800" b="0" i="0" u="none" strike="noStrike" kern="1200" dirty="0">
                          <a:solidFill>
                            <a:srgbClr val="000000"/>
                          </a:solidFill>
                          <a:effectLst/>
                          <a:latin typeface="Wingdings" panose="05000000000000000000" pitchFamily="2" charset="2"/>
                          <a:ea typeface="+mn-ea"/>
                          <a:cs typeface="+mn-cs"/>
                        </a:rPr>
                        <a:t>m</a:t>
                      </a:r>
                    </a:p>
                  </a:txBody>
                  <a:tcPr marL="6888" marR="6888" marT="6888" marB="0">
                    <a:lnL>
                      <a:noFill/>
                    </a:lnL>
                    <a:lnR>
                      <a:noFill/>
                    </a:lnR>
                    <a:lnT>
                      <a:noFill/>
                    </a:lnT>
                    <a:lnB>
                      <a:noFill/>
                    </a:lnB>
                    <a:solidFill>
                      <a:srgbClr val="E7E6E6"/>
                    </a:solidFill>
                  </a:tcPr>
                </a:tc>
                <a:tc>
                  <a:txBody>
                    <a:bodyPr/>
                    <a:lstStyle/>
                    <a:p>
                      <a:pPr algn="ctr" fontAlgn="t"/>
                      <a:r>
                        <a:rPr lang="hr-HR" sz="800" b="0" i="0" u="none" strike="noStrike" dirty="0">
                          <a:solidFill>
                            <a:srgbClr val="000000"/>
                          </a:solidFill>
                          <a:effectLst/>
                          <a:latin typeface="Peugeot New Light" panose="02000000000000000000" pitchFamily="50" charset="0"/>
                        </a:rPr>
                        <a:t>-</a:t>
                      </a:r>
                      <a:endParaRPr lang="fr-FR" sz="800" b="0" i="0" u="none" strike="noStrike" dirty="0">
                        <a:solidFill>
                          <a:srgbClr val="000000"/>
                        </a:solidFill>
                        <a:effectLst/>
                        <a:latin typeface="Peugeot New Light" panose="02000000000000000000" pitchFamily="50" charset="0"/>
                      </a:endParaRPr>
                    </a:p>
                  </a:txBody>
                  <a:tcPr marL="6888" marR="6888" marT="6888" marB="0">
                    <a:lnL>
                      <a:noFill/>
                    </a:lnL>
                    <a:lnR>
                      <a:noFill/>
                    </a:lnR>
                    <a:lnT>
                      <a:noFill/>
                    </a:lnT>
                    <a:lnB>
                      <a:noFill/>
                    </a:lnB>
                  </a:tcPr>
                </a:tc>
                <a:extLst>
                  <a:ext uri="{0D108BD9-81ED-4DB2-BD59-A6C34878D82A}">
                    <a16:rowId xmlns:a16="http://schemas.microsoft.com/office/drawing/2014/main" val="2503544421"/>
                  </a:ext>
                </a:extLst>
              </a:tr>
            </a:tbl>
          </a:graphicData>
        </a:graphic>
      </p:graphicFrame>
      <p:graphicFrame>
        <p:nvGraphicFramePr>
          <p:cNvPr id="28" name="Tableau 27">
            <a:extLst>
              <a:ext uri="{FF2B5EF4-FFF2-40B4-BE49-F238E27FC236}">
                <a16:creationId xmlns:a16="http://schemas.microsoft.com/office/drawing/2014/main" id="{F096F553-1534-FB63-F32C-5AD52825C519}"/>
              </a:ext>
            </a:extLst>
          </p:cNvPr>
          <p:cNvGraphicFramePr>
            <a:graphicFrameLocks noGrp="1"/>
          </p:cNvGraphicFramePr>
          <p:nvPr>
            <p:extLst>
              <p:ext uri="{D42A27DB-BD31-4B8C-83A1-F6EECF244321}">
                <p14:modId xmlns:p14="http://schemas.microsoft.com/office/powerpoint/2010/main" val="1001760043"/>
              </p:ext>
            </p:extLst>
          </p:nvPr>
        </p:nvGraphicFramePr>
        <p:xfrm>
          <a:off x="757836" y="4233604"/>
          <a:ext cx="10515600" cy="1494057"/>
        </p:xfrm>
        <a:graphic>
          <a:graphicData uri="http://schemas.openxmlformats.org/drawingml/2006/table">
            <a:tbl>
              <a:tblPr/>
              <a:tblGrid>
                <a:gridCol w="4147539">
                  <a:extLst>
                    <a:ext uri="{9D8B030D-6E8A-4147-A177-3AD203B41FA5}">
                      <a16:colId xmlns:a16="http://schemas.microsoft.com/office/drawing/2014/main" val="2138936737"/>
                    </a:ext>
                  </a:extLst>
                </a:gridCol>
                <a:gridCol w="2327132">
                  <a:extLst>
                    <a:ext uri="{9D8B030D-6E8A-4147-A177-3AD203B41FA5}">
                      <a16:colId xmlns:a16="http://schemas.microsoft.com/office/drawing/2014/main" val="2748599093"/>
                    </a:ext>
                  </a:extLst>
                </a:gridCol>
                <a:gridCol w="615323">
                  <a:extLst>
                    <a:ext uri="{9D8B030D-6E8A-4147-A177-3AD203B41FA5}">
                      <a16:colId xmlns:a16="http://schemas.microsoft.com/office/drawing/2014/main" val="4134435778"/>
                    </a:ext>
                  </a:extLst>
                </a:gridCol>
                <a:gridCol w="615323">
                  <a:extLst>
                    <a:ext uri="{9D8B030D-6E8A-4147-A177-3AD203B41FA5}">
                      <a16:colId xmlns:a16="http://schemas.microsoft.com/office/drawing/2014/main" val="932903514"/>
                    </a:ext>
                  </a:extLst>
                </a:gridCol>
                <a:gridCol w="936761">
                  <a:extLst>
                    <a:ext uri="{9D8B030D-6E8A-4147-A177-3AD203B41FA5}">
                      <a16:colId xmlns:a16="http://schemas.microsoft.com/office/drawing/2014/main" val="426253249"/>
                    </a:ext>
                  </a:extLst>
                </a:gridCol>
                <a:gridCol w="936761">
                  <a:extLst>
                    <a:ext uri="{9D8B030D-6E8A-4147-A177-3AD203B41FA5}">
                      <a16:colId xmlns:a16="http://schemas.microsoft.com/office/drawing/2014/main" val="2720778843"/>
                    </a:ext>
                  </a:extLst>
                </a:gridCol>
                <a:gridCol w="936761">
                  <a:extLst>
                    <a:ext uri="{9D8B030D-6E8A-4147-A177-3AD203B41FA5}">
                      <a16:colId xmlns:a16="http://schemas.microsoft.com/office/drawing/2014/main" val="3027677207"/>
                    </a:ext>
                  </a:extLst>
                </a:gridCol>
              </a:tblGrid>
              <a:tr h="256691">
                <a:tc>
                  <a:txBody>
                    <a:bodyPr/>
                    <a:lstStyle/>
                    <a:p>
                      <a:pPr algn="l" fontAlgn="b"/>
                      <a:r>
                        <a:rPr lang="fr-FR" sz="1000" b="1" i="0" u="none" strike="noStrike" dirty="0">
                          <a:solidFill>
                            <a:srgbClr val="000000"/>
                          </a:solidFill>
                          <a:effectLst/>
                          <a:latin typeface="Peugeot New" panose="02000000000000000000" pitchFamily="50" charset="0"/>
                        </a:rPr>
                        <a:t>PAKETI</a:t>
                      </a:r>
                    </a:p>
                  </a:txBody>
                  <a:tcPr marL="6888" marR="6888" marT="68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Peugeot New Light"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76479"/>
                  </a:ext>
                </a:extLst>
              </a:tr>
              <a:tr h="16531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700" b="0" i="0" u="none" strike="noStrike" dirty="0">
                          <a:solidFill>
                            <a:srgbClr val="000000"/>
                          </a:solidFill>
                          <a:effectLst/>
                          <a:latin typeface="Peugeot New" panose="02000000000000000000" pitchFamily="50" charset="0"/>
                        </a:rPr>
                        <a:t>VisioPark 1 </a:t>
                      </a:r>
                      <a:r>
                        <a:rPr lang="hr-HR" sz="700" b="0" i="0" u="none" strike="noStrike" dirty="0">
                          <a:solidFill>
                            <a:srgbClr val="000000"/>
                          </a:solidFill>
                          <a:effectLst/>
                          <a:latin typeface="Peugeot New" panose="02000000000000000000" pitchFamily="50" charset="0"/>
                        </a:rPr>
                        <a:t>s pogledom od 180 ° na okolinu </a:t>
                      </a:r>
                      <a:r>
                        <a:rPr lang="sv-SE" sz="700" b="0" i="0" u="none" strike="noStrike" dirty="0">
                          <a:solidFill>
                            <a:srgbClr val="000000"/>
                          </a:solidFill>
                          <a:effectLst/>
                          <a:latin typeface="Peugeot New" panose="02000000000000000000" pitchFamily="50" charset="0"/>
                        </a:rPr>
                        <a:t>i Navigacijski paket</a:t>
                      </a:r>
                      <a:endParaRPr lang="fr-FR" sz="700" b="0" i="0" u="none" strike="noStrike" dirty="0">
                        <a:solidFill>
                          <a:srgbClr val="000000"/>
                        </a:solidFill>
                        <a:effectLst/>
                        <a:latin typeface="Peugeot New" panose="02000000000000000000" pitchFamily="50"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700" b="1" i="0" u="none" strike="noStrike" dirty="0">
                          <a:solidFill>
                            <a:srgbClr val="FF0000"/>
                          </a:solidFill>
                          <a:effectLst/>
                          <a:latin typeface="Peugeot New Light" panose="02000000000000000000" pitchFamily="2" charset="0"/>
                        </a:rPr>
                        <a:t>-</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hr-HR" sz="700" b="1" i="0" u="none" strike="noStrike" dirty="0">
                          <a:solidFill>
                            <a:srgbClr val="000000"/>
                          </a:solidFill>
                          <a:effectLst/>
                          <a:latin typeface="Peugeot New Light" panose="02000000000000000000" pitchFamily="2" charset="0"/>
                        </a:rPr>
                        <a:t>590</a:t>
                      </a:r>
                      <a:r>
                        <a:rPr lang="fr-FR" sz="700" b="1" i="0" u="none" strike="noStrike" dirty="0">
                          <a:solidFill>
                            <a:srgbClr val="000000"/>
                          </a:solidFill>
                          <a:effectLst/>
                          <a:latin typeface="Peugeot New Light" panose="02000000000000000000" pitchFamily="2" charset="0"/>
                        </a:rPr>
                        <a:t> €</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r>
                        <a:rPr lang="fr-FR" sz="800" b="0" i="0" u="none" strike="noStrike" dirty="0">
                          <a:solidFill>
                            <a:srgbClr val="000000"/>
                          </a:solidFill>
                          <a:effectLst/>
                          <a:latin typeface="Peugeot New Light" panose="02000000000000000000" pitchFamily="2" charset="0"/>
                        </a:rPr>
                        <a:t> / </a:t>
                      </a:r>
                      <a:r>
                        <a:rPr lang="fr-FR" sz="700" b="0" i="0" u="none" strike="noStrike" dirty="0">
                          <a:solidFill>
                            <a:srgbClr val="000000"/>
                          </a:solidFill>
                          <a:effectLst/>
                          <a:latin typeface="Peugeot New Light" panose="02000000000000000000" pitchFamily="2" charset="0"/>
                        </a:rPr>
                        <a:t>WY77</a:t>
                      </a:r>
                      <a:endParaRPr lang="fr-FR" sz="800" b="0" i="0" u="none" strike="noStrike" dirty="0">
                        <a:solidFill>
                          <a:srgbClr val="000000"/>
                        </a:solidFill>
                        <a:effectLst/>
                        <a:latin typeface="Wingdings" panose="05000000000000000000" pitchFamily="2" charset="2"/>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dirty="0">
                          <a:solidFill>
                            <a:schemeClr val="tx1"/>
                          </a:solidFill>
                          <a:effectLst/>
                          <a:latin typeface="Wingdings" panose="05000000000000000000" pitchFamily="2" charset="2"/>
                        </a:rPr>
                        <a:t>m</a:t>
                      </a:r>
                      <a:r>
                        <a:rPr lang="fr-FR" sz="800" b="0" i="0" u="none" strike="noStrike" dirty="0">
                          <a:solidFill>
                            <a:schemeClr val="tx1"/>
                          </a:solidFill>
                          <a:effectLst/>
                          <a:latin typeface="Peugeot New Light" panose="02000000000000000000" pitchFamily="2" charset="0"/>
                        </a:rPr>
                        <a:t> / </a:t>
                      </a:r>
                      <a:r>
                        <a:rPr lang="fr-FR" sz="700" b="0" i="0" u="none" strike="noStrike" dirty="0">
                          <a:solidFill>
                            <a:schemeClr val="tx1"/>
                          </a:solidFill>
                          <a:effectLst/>
                          <a:latin typeface="Peugeot New Light" panose="02000000000000000000" pitchFamily="2" charset="0"/>
                        </a:rPr>
                        <a:t>J6KX</a:t>
                      </a:r>
                      <a:endParaRPr lang="fr-FR" sz="800" b="0" i="0" u="none" strike="noStrike" dirty="0">
                        <a:solidFill>
                          <a:schemeClr val="tx1"/>
                        </a:solidFill>
                        <a:effectLst/>
                        <a:latin typeface="Wingdings" panose="05000000000000000000" pitchFamily="2" charset="2"/>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b"/>
                      <a:r>
                        <a:rPr lang="fr-FR" sz="800" b="0" i="0" u="none" strike="noStrike" dirty="0">
                          <a:solidFill>
                            <a:srgbClr val="000000"/>
                          </a:solidFill>
                          <a:effectLst/>
                          <a:latin typeface="Peugeot New Light" panose="02000000000000000000" pitchFamily="2" charset="0"/>
                        </a:rPr>
                        <a:t>-</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09050101"/>
                  </a:ext>
                </a:extLst>
              </a:tr>
              <a:tr h="237166">
                <a:tc>
                  <a:txBody>
                    <a:bodyPr/>
                    <a:lstStyle/>
                    <a:p>
                      <a:pPr algn="l" rtl="0" fontAlgn="b"/>
                      <a:r>
                        <a:rPr lang="fr-FR" sz="800" b="1" i="0" u="none" strike="noStrike" dirty="0">
                          <a:solidFill>
                            <a:srgbClr val="000000"/>
                          </a:solidFill>
                          <a:effectLst/>
                          <a:latin typeface="Peugeot New" panose="02000000000000000000" pitchFamily="50" charset="0"/>
                        </a:rPr>
                        <a:t>Vision Paket</a:t>
                      </a:r>
                    </a:p>
                  </a:txBody>
                  <a:tcPr marL="6888" marR="6888" marT="6888" marB="0" anchor="b">
                    <a:lnL>
                      <a:noFill/>
                    </a:lnL>
                    <a:lnR>
                      <a:noFill/>
                    </a:lnR>
                    <a:lnT>
                      <a:noFill/>
                    </a:lnT>
                    <a:lnB>
                      <a:noFill/>
                    </a:lnB>
                    <a:noFill/>
                  </a:tcPr>
                </a:tc>
                <a:tc>
                  <a:txBody>
                    <a:bodyPr/>
                    <a:lstStyle/>
                    <a:p>
                      <a:pPr algn="l"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noFill/>
                  </a:tcPr>
                </a:tc>
                <a:tc>
                  <a:txBody>
                    <a:bodyPr/>
                    <a:lstStyle/>
                    <a:p>
                      <a:pPr algn="ctr"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noFill/>
                  </a:tcPr>
                </a:tc>
                <a:tc>
                  <a:txBody>
                    <a:bodyPr/>
                    <a:lstStyle/>
                    <a:p>
                      <a:pPr algn="ctr" fontAlgn="b"/>
                      <a:endParaRPr lang="fr-FR" sz="700" b="1"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tcPr>
                </a:tc>
                <a:tc>
                  <a:txBody>
                    <a:bodyPr/>
                    <a:lstStyle/>
                    <a:p>
                      <a:pPr algn="ctr" fontAlgn="b"/>
                      <a:endParaRPr lang="fr-FR" sz="8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tcPr>
                </a:tc>
                <a:tc>
                  <a:txBody>
                    <a:bodyPr/>
                    <a:lstStyle/>
                    <a:p>
                      <a:pPr algn="ctr" fontAlgn="b"/>
                      <a:endParaRPr lang="fr-FR" sz="800" b="0" i="0" u="none" strike="noStrike" dirty="0">
                        <a:solidFill>
                          <a:srgbClr val="000000"/>
                        </a:solidFill>
                        <a:effectLst/>
                        <a:latin typeface="Wingdings" panose="05000000000000000000" pitchFamily="2" charset="2"/>
                      </a:endParaRPr>
                    </a:p>
                  </a:txBody>
                  <a:tcPr marL="6888" marR="6888" marT="6888" marB="0" anchor="b">
                    <a:lnL>
                      <a:noFill/>
                    </a:lnL>
                    <a:lnR>
                      <a:noFill/>
                    </a:lnR>
                    <a:lnT>
                      <a:noFill/>
                    </a:lnT>
                    <a:lnB>
                      <a:noFill/>
                    </a:lnB>
                    <a:solidFill>
                      <a:srgbClr val="E7E6E6"/>
                    </a:solidFill>
                  </a:tcPr>
                </a:tc>
                <a:tc>
                  <a:txBody>
                    <a:bodyPr/>
                    <a:lstStyle/>
                    <a:p>
                      <a:pPr algn="ctr" fontAlgn="b"/>
                      <a:endParaRPr lang="fr-FR" sz="8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tcPr>
                </a:tc>
                <a:extLst>
                  <a:ext uri="{0D108BD9-81ED-4DB2-BD59-A6C34878D82A}">
                    <a16:rowId xmlns:a16="http://schemas.microsoft.com/office/drawing/2014/main" val="1239460957"/>
                  </a:ext>
                </a:extLst>
              </a:tr>
              <a:tr h="167640">
                <a:tc>
                  <a:txBody>
                    <a:bodyPr/>
                    <a:lstStyle/>
                    <a:p>
                      <a:pPr algn="l" fontAlgn="t">
                        <a:lnSpc>
                          <a:spcPct val="150000"/>
                        </a:lnSpc>
                      </a:pPr>
                      <a:r>
                        <a:rPr lang="pl-PL" sz="700" b="0" i="0" u="none" strike="noStrike" kern="1200" dirty="0">
                          <a:solidFill>
                            <a:schemeClr val="tx1"/>
                          </a:solidFill>
                          <a:effectLst/>
                          <a:latin typeface="Peugeot New" panose="02000000000000000000" pitchFamily="50" charset="0"/>
                          <a:ea typeface="+mn-ea"/>
                          <a:cs typeface="+mn-cs"/>
                        </a:rPr>
                        <a:t>HD </a:t>
                      </a:r>
                      <a:r>
                        <a:rPr lang="pl-PL" sz="700" b="0" i="0" u="none" strike="noStrike" kern="1200" dirty="0" err="1">
                          <a:solidFill>
                            <a:schemeClr val="tx1"/>
                          </a:solidFill>
                          <a:effectLst/>
                          <a:latin typeface="Peugeot New" panose="02000000000000000000" pitchFamily="50" charset="0"/>
                          <a:ea typeface="+mn-ea"/>
                          <a:cs typeface="+mn-cs"/>
                        </a:rPr>
                        <a:t>kamere</a:t>
                      </a:r>
                      <a:r>
                        <a:rPr lang="pl-PL" sz="700" b="0" i="0" u="none" strike="noStrike" kern="1200" dirty="0">
                          <a:solidFill>
                            <a:schemeClr val="tx1"/>
                          </a:solidFill>
                          <a:effectLst/>
                          <a:latin typeface="Peugeot New" panose="02000000000000000000" pitchFamily="50" charset="0"/>
                          <a:ea typeface="+mn-ea"/>
                          <a:cs typeface="+mn-cs"/>
                        </a:rPr>
                        <a:t> s </a:t>
                      </a:r>
                      <a:r>
                        <a:rPr lang="pl-PL" sz="700" b="0" i="0" u="none" strike="noStrike" kern="1200" dirty="0" err="1">
                          <a:solidFill>
                            <a:schemeClr val="tx1"/>
                          </a:solidFill>
                          <a:effectLst/>
                          <a:latin typeface="Peugeot New" panose="02000000000000000000" pitchFamily="50" charset="0"/>
                          <a:ea typeface="+mn-ea"/>
                          <a:cs typeface="+mn-cs"/>
                        </a:rPr>
                        <a:t>pogledom</a:t>
                      </a:r>
                      <a:r>
                        <a:rPr lang="pl-PL" sz="700" b="0" i="0" u="none" strike="noStrike" kern="1200" dirty="0">
                          <a:solidFill>
                            <a:schemeClr val="tx1"/>
                          </a:solidFill>
                          <a:effectLst/>
                          <a:latin typeface="Peugeot New" panose="02000000000000000000" pitchFamily="50" charset="0"/>
                          <a:ea typeface="+mn-ea"/>
                          <a:cs typeface="+mn-cs"/>
                        </a:rPr>
                        <a:t> od 360 ° na </a:t>
                      </a:r>
                      <a:r>
                        <a:rPr lang="pl-PL" sz="700" b="0" i="0" u="none" strike="noStrike" kern="1200" dirty="0" err="1">
                          <a:solidFill>
                            <a:schemeClr val="tx1"/>
                          </a:solidFill>
                          <a:effectLst/>
                          <a:latin typeface="Peugeot New" panose="02000000000000000000" pitchFamily="50" charset="0"/>
                          <a:ea typeface="+mn-ea"/>
                          <a:cs typeface="+mn-cs"/>
                        </a:rPr>
                        <a:t>okolinu</a:t>
                      </a:r>
                      <a:r>
                        <a:rPr lang="pl-PL" sz="700" b="0" i="0" u="none" strike="noStrike" kern="1200" dirty="0">
                          <a:solidFill>
                            <a:schemeClr val="tx1"/>
                          </a:solidFill>
                          <a:effectLst/>
                          <a:latin typeface="Peugeot New" panose="02000000000000000000" pitchFamily="50" charset="0"/>
                          <a:ea typeface="+mn-ea"/>
                          <a:cs typeface="+mn-cs"/>
                        </a:rPr>
                        <a:t>, </a:t>
                      </a:r>
                      <a:r>
                        <a:rPr lang="pl-PL" sz="700" b="0" i="0" u="none" strike="noStrike" kern="1200" dirty="0" err="1">
                          <a:solidFill>
                            <a:schemeClr val="tx1"/>
                          </a:solidFill>
                          <a:effectLst/>
                          <a:latin typeface="Peugeot New" panose="02000000000000000000" pitchFamily="50" charset="0"/>
                          <a:ea typeface="+mn-ea"/>
                          <a:cs typeface="+mn-cs"/>
                        </a:rPr>
                        <a:t>vanjska</a:t>
                      </a:r>
                      <a:r>
                        <a:rPr lang="pl-PL" sz="700" b="0" i="0" u="none" strike="noStrike" kern="1200" dirty="0">
                          <a:solidFill>
                            <a:schemeClr val="tx1"/>
                          </a:solidFill>
                          <a:effectLst/>
                          <a:latin typeface="Peugeot New" panose="02000000000000000000" pitchFamily="50" charset="0"/>
                          <a:ea typeface="+mn-ea"/>
                          <a:cs typeface="+mn-cs"/>
                        </a:rPr>
                        <a:t> </a:t>
                      </a:r>
                      <a:r>
                        <a:rPr lang="pl-PL" sz="700" b="0" i="0" u="none" strike="noStrike" kern="1200" dirty="0" err="1">
                          <a:solidFill>
                            <a:schemeClr val="tx1"/>
                          </a:solidFill>
                          <a:effectLst/>
                          <a:latin typeface="Peugeot New" panose="02000000000000000000" pitchFamily="50" charset="0"/>
                          <a:ea typeface="+mn-ea"/>
                          <a:cs typeface="+mn-cs"/>
                        </a:rPr>
                        <a:t>ogledala</a:t>
                      </a:r>
                      <a:r>
                        <a:rPr lang="pl-PL" sz="700" b="0" i="0" u="none" strike="noStrike" kern="1200" dirty="0">
                          <a:solidFill>
                            <a:schemeClr val="tx1"/>
                          </a:solidFill>
                          <a:effectLst/>
                          <a:latin typeface="Peugeot New" panose="02000000000000000000" pitchFamily="50" charset="0"/>
                          <a:ea typeface="+mn-ea"/>
                          <a:cs typeface="+mn-cs"/>
                        </a:rPr>
                        <a:t> s LED</a:t>
                      </a:r>
                    </a:p>
                  </a:txBody>
                  <a:tcPr marL="61992" marR="6888" marT="6888" marB="0">
                    <a:lnL>
                      <a:noFill/>
                    </a:lnL>
                    <a:lnR>
                      <a:noFill/>
                    </a:lnR>
                    <a:lnT>
                      <a:noFill/>
                    </a:lnT>
                    <a:lnB>
                      <a:noFill/>
                    </a:lnB>
                    <a:noFill/>
                  </a:tcPr>
                </a:tc>
                <a:tc>
                  <a:txBody>
                    <a:bodyPr/>
                    <a:lstStyle/>
                    <a:p>
                      <a:pPr algn="l" fontAlgn="t">
                        <a:lnSpc>
                          <a:spcPct val="150000"/>
                        </a:lnSpc>
                      </a:pPr>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r>
                        <a:rPr lang="hr-HR" sz="700" b="0" i="0" u="none" strike="noStrike" dirty="0">
                          <a:solidFill>
                            <a:srgbClr val="000000"/>
                          </a:solidFill>
                          <a:effectLst/>
                          <a:latin typeface="Peugeot New Light" panose="02000000000000000000" pitchFamily="2" charset="0"/>
                        </a:rPr>
                        <a:t>WYAL</a:t>
                      </a:r>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r>
                        <a:rPr lang="hr-HR" sz="700" b="1" i="0" u="none" strike="noStrike" dirty="0">
                          <a:solidFill>
                            <a:srgbClr val="000000"/>
                          </a:solidFill>
                          <a:effectLst/>
                          <a:latin typeface="Peugeot New Light" panose="02000000000000000000" pitchFamily="2" charset="0"/>
                        </a:rPr>
                        <a:t>400 €</a:t>
                      </a:r>
                      <a:endParaRPr lang="fr-FR" sz="700" b="1"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r>
                        <a:rPr lang="fr-FR" sz="800" b="0" i="0" u="none" strike="noStrike" dirty="0">
                          <a:solidFill>
                            <a:srgbClr val="000000"/>
                          </a:solidFill>
                          <a:effectLst/>
                          <a:latin typeface="Peugeot New Light" panose="02000000000000000000" pitchFamily="2" charset="0"/>
                        </a:rPr>
                        <a:t>-</a:t>
                      </a:r>
                    </a:p>
                  </a:txBody>
                  <a:tcPr marL="6888" marR="6888" marT="6888" marB="0">
                    <a:lnL>
                      <a:noFill/>
                    </a:lnL>
                    <a:lnR>
                      <a:noFill/>
                    </a:lnR>
                    <a:lnT>
                      <a:noFill/>
                    </a:lnT>
                    <a:lnB>
                      <a:noFill/>
                    </a:lnB>
                  </a:tcPr>
                </a:tc>
                <a:tc>
                  <a:txBody>
                    <a:bodyPr/>
                    <a:lstStyle/>
                    <a:p>
                      <a:pPr marL="0" algn="ctr" defTabSz="914400" rtl="0" eaLnBrk="1" fontAlgn="b" latinLnBrk="0" hangingPunct="1"/>
                      <a:r>
                        <a:rPr lang="fr-FR" sz="800" b="0" i="0" u="none" strike="noStrike" kern="1200" dirty="0">
                          <a:solidFill>
                            <a:srgbClr val="000000"/>
                          </a:solidFill>
                          <a:effectLst/>
                          <a:latin typeface="Wingdings" panose="05000000000000000000" pitchFamily="2" charset="2"/>
                          <a:ea typeface="+mn-ea"/>
                          <a:cs typeface="+mn-cs"/>
                        </a:rPr>
                        <a:t>m</a:t>
                      </a:r>
                    </a:p>
                  </a:txBody>
                  <a:tcPr marL="6888" marR="6888" marT="6888" marB="0">
                    <a:lnL>
                      <a:noFill/>
                    </a:lnL>
                    <a:lnR>
                      <a:noFill/>
                    </a:lnR>
                    <a:lnT>
                      <a:noFill/>
                    </a:lnT>
                    <a:lnB>
                      <a:noFill/>
                    </a:lnB>
                    <a:solidFill>
                      <a:srgbClr val="E7E6E6"/>
                    </a:solidFill>
                  </a:tcPr>
                </a:tc>
                <a:tc>
                  <a:txBody>
                    <a:bodyPr/>
                    <a:lstStyle/>
                    <a:p>
                      <a:pPr marL="0" algn="ctr" defTabSz="914400" rtl="0" eaLnBrk="1" fontAlgn="b" latinLnBrk="0" hangingPunct="1"/>
                      <a:r>
                        <a:rPr lang="hr-HR" sz="800" b="0" i="0" u="none" strike="noStrike" kern="1200" dirty="0">
                          <a:solidFill>
                            <a:srgbClr val="000000"/>
                          </a:solidFill>
                          <a:effectLst/>
                          <a:latin typeface="Peugeot New Light" panose="02000000000000000000" pitchFamily="2" charset="0"/>
                          <a:ea typeface="+mn-ea"/>
                          <a:cs typeface="+mn-cs"/>
                        </a:rPr>
                        <a:t>-</a:t>
                      </a:r>
                      <a:endParaRPr lang="fr-FR" sz="800" b="0" i="0" u="none" strike="noStrike" kern="1200" dirty="0">
                        <a:solidFill>
                          <a:srgbClr val="000000"/>
                        </a:solidFill>
                        <a:effectLst/>
                        <a:latin typeface="Peugeot New Light" panose="02000000000000000000" pitchFamily="2" charset="0"/>
                        <a:ea typeface="+mn-ea"/>
                        <a:cs typeface="+mn-cs"/>
                      </a:endParaRPr>
                    </a:p>
                  </a:txBody>
                  <a:tcPr marL="6888" marR="6888" marT="6888" marB="0">
                    <a:lnL>
                      <a:noFill/>
                    </a:lnL>
                    <a:lnR>
                      <a:noFill/>
                    </a:lnR>
                    <a:lnT>
                      <a:noFill/>
                    </a:lnT>
                    <a:lnB>
                      <a:noFill/>
                    </a:lnB>
                  </a:tcPr>
                </a:tc>
                <a:extLst>
                  <a:ext uri="{0D108BD9-81ED-4DB2-BD59-A6C34878D82A}">
                    <a16:rowId xmlns:a16="http://schemas.microsoft.com/office/drawing/2014/main" val="2137687970"/>
                  </a:ext>
                </a:extLst>
              </a:tr>
              <a:tr h="307249">
                <a:tc>
                  <a:txBody>
                    <a:bodyPr/>
                    <a:lstStyle/>
                    <a:p>
                      <a:pPr algn="l" fontAlgn="t">
                        <a:lnSpc>
                          <a:spcPct val="150000"/>
                        </a:lnSpc>
                      </a:pPr>
                      <a:r>
                        <a:rPr lang="hr-HR" sz="700" b="0" i="0" u="none" strike="noStrike" kern="1200" dirty="0">
                          <a:solidFill>
                            <a:schemeClr val="tx1"/>
                          </a:solidFill>
                          <a:effectLst/>
                          <a:latin typeface="Peugeot New" panose="02000000000000000000" pitchFamily="50" charset="0"/>
                          <a:ea typeface="+mn-ea"/>
                          <a:cs typeface="+mn-cs"/>
                        </a:rPr>
                        <a:t>osvjetljenjem pristupa, uključuje </a:t>
                      </a:r>
                      <a:r>
                        <a:rPr lang="fr-FR" sz="700" b="0" i="0" u="none" strike="noStrike" kern="1200" dirty="0" err="1">
                          <a:solidFill>
                            <a:schemeClr val="tx1"/>
                          </a:solidFill>
                          <a:effectLst/>
                          <a:latin typeface="Peugeot New" panose="02000000000000000000" pitchFamily="50" charset="0"/>
                          <a:ea typeface="+mn-ea"/>
                          <a:cs typeface="+mn-cs"/>
                        </a:rPr>
                        <a:t>nadzor</a:t>
                      </a:r>
                      <a:r>
                        <a:rPr lang="fr-FR" sz="700" b="0" i="0" u="none" strike="noStrike" kern="1200" dirty="0">
                          <a:solidFill>
                            <a:schemeClr val="tx1"/>
                          </a:solidFill>
                          <a:effectLst/>
                          <a:latin typeface="Peugeot New" panose="02000000000000000000" pitchFamily="50" charset="0"/>
                          <a:ea typeface="+mn-ea"/>
                          <a:cs typeface="+mn-cs"/>
                        </a:rPr>
                        <a:t> </a:t>
                      </a:r>
                      <a:r>
                        <a:rPr lang="fr-FR" sz="700" b="0" i="0" u="none" strike="noStrike" kern="1200" dirty="0" err="1">
                          <a:solidFill>
                            <a:schemeClr val="tx1"/>
                          </a:solidFill>
                          <a:effectLst/>
                          <a:latin typeface="Peugeot New" panose="02000000000000000000" pitchFamily="50" charset="0"/>
                          <a:ea typeface="+mn-ea"/>
                          <a:cs typeface="+mn-cs"/>
                        </a:rPr>
                        <a:t>mrtvog</a:t>
                      </a:r>
                      <a:r>
                        <a:rPr lang="hr-HR" sz="700" b="0" i="0" u="none" strike="noStrike" kern="1200" dirty="0">
                          <a:solidFill>
                            <a:schemeClr val="tx1"/>
                          </a:solidFill>
                          <a:effectLst/>
                          <a:latin typeface="Peugeot New" panose="02000000000000000000" pitchFamily="50" charset="0"/>
                          <a:ea typeface="+mn-ea"/>
                          <a:cs typeface="+mn-cs"/>
                        </a:rPr>
                        <a:t> </a:t>
                      </a:r>
                      <a:r>
                        <a:rPr lang="fr-FR" sz="700" b="0" i="0" u="none" strike="noStrike" kern="1200" dirty="0" err="1">
                          <a:solidFill>
                            <a:schemeClr val="tx1"/>
                          </a:solidFill>
                          <a:effectLst/>
                          <a:latin typeface="Peugeot New" panose="02000000000000000000" pitchFamily="50" charset="0"/>
                          <a:ea typeface="+mn-ea"/>
                          <a:cs typeface="+mn-cs"/>
                        </a:rPr>
                        <a:t>kuta</a:t>
                      </a:r>
                      <a:endParaRPr lang="fr-FR" sz="700" b="0" i="0" u="none" strike="noStrike" kern="1200" dirty="0">
                        <a:solidFill>
                          <a:schemeClr val="tx1"/>
                        </a:solidFill>
                        <a:effectLst/>
                        <a:latin typeface="Peugeot New" panose="02000000000000000000" pitchFamily="50" charset="0"/>
                        <a:ea typeface="+mn-ea"/>
                        <a:cs typeface="+mn-cs"/>
                      </a:endParaRPr>
                    </a:p>
                  </a:txBody>
                  <a:tcPr marL="61992" marR="6888" marT="6888" marB="0">
                    <a:lnL>
                      <a:noFill/>
                    </a:lnL>
                    <a:lnR>
                      <a:noFill/>
                    </a:lnR>
                    <a:lnT>
                      <a:noFill/>
                    </a:lnT>
                    <a:lnB>
                      <a:noFill/>
                    </a:lnB>
                    <a:noFill/>
                  </a:tcPr>
                </a:tc>
                <a:tc>
                  <a:txBody>
                    <a:bodyPr/>
                    <a:lstStyle/>
                    <a:p>
                      <a:pPr algn="l" fontAlgn="t">
                        <a:lnSpc>
                          <a:spcPct val="150000"/>
                        </a:lnSpc>
                      </a:pPr>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r>
                        <a:rPr lang="hr-HR" sz="700" b="0" i="0" u="none" strike="noStrike" dirty="0">
                          <a:solidFill>
                            <a:srgbClr val="000000"/>
                          </a:solidFill>
                          <a:effectLst/>
                          <a:latin typeface="Peugeot New Light" panose="02000000000000000000" pitchFamily="2" charset="0"/>
                        </a:rPr>
                        <a:t>WYAL</a:t>
                      </a:r>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r>
                        <a:rPr lang="hr-HR" sz="700" b="1" i="0" u="none" strike="noStrike" dirty="0">
                          <a:solidFill>
                            <a:srgbClr val="000000"/>
                          </a:solidFill>
                          <a:effectLst/>
                          <a:latin typeface="Peugeot New Light" panose="02000000000000000000" pitchFamily="2" charset="0"/>
                        </a:rPr>
                        <a:t>2</a:t>
                      </a:r>
                      <a:r>
                        <a:rPr lang="fr-FR" sz="700" b="1" i="0" u="none" strike="noStrike" dirty="0">
                          <a:solidFill>
                            <a:srgbClr val="000000"/>
                          </a:solidFill>
                          <a:effectLst/>
                          <a:latin typeface="Peugeot New Light" panose="02000000000000000000" pitchFamily="2" charset="0"/>
                        </a:rPr>
                        <a:t>00 €</a:t>
                      </a:r>
                    </a:p>
                  </a:txBody>
                  <a:tcPr marL="6888" marR="6888" marT="6888" marB="0">
                    <a:lnL>
                      <a:noFill/>
                    </a:lnL>
                    <a:lnR>
                      <a:noFill/>
                    </a:lnR>
                    <a:lnT>
                      <a:noFill/>
                    </a:lnT>
                    <a:lnB>
                      <a:noFill/>
                    </a:lnB>
                  </a:tcPr>
                </a:tc>
                <a:tc>
                  <a:txBody>
                    <a:bodyPr/>
                    <a:lstStyle/>
                    <a:p>
                      <a:pPr algn="ctr" fontAlgn="t"/>
                      <a:r>
                        <a:rPr lang="fr-FR" sz="800" b="0" i="0" u="none" strike="noStrike" dirty="0">
                          <a:solidFill>
                            <a:srgbClr val="000000"/>
                          </a:solidFill>
                          <a:effectLst/>
                          <a:latin typeface="Peugeot New Light" panose="02000000000000000000" pitchFamily="2" charset="0"/>
                        </a:rPr>
                        <a:t>-</a:t>
                      </a:r>
                    </a:p>
                  </a:txBody>
                  <a:tcPr marL="6888" marR="6888" marT="6888" marB="0">
                    <a:lnL>
                      <a:noFill/>
                    </a:lnL>
                    <a:lnR>
                      <a:noFill/>
                    </a:lnR>
                    <a:lnT>
                      <a:noFill/>
                    </a:lnT>
                    <a:lnB>
                      <a:noFill/>
                    </a:lnB>
                  </a:tcPr>
                </a:tc>
                <a:tc>
                  <a:txBody>
                    <a:bodyPr/>
                    <a:lstStyle/>
                    <a:p>
                      <a:pPr algn="ctr" fontAlgn="t"/>
                      <a:r>
                        <a:rPr lang="fr-FR" sz="800" b="0" i="0" u="none" strike="noStrike" dirty="0">
                          <a:solidFill>
                            <a:srgbClr val="000000"/>
                          </a:solidFill>
                          <a:effectLst/>
                          <a:latin typeface="Peugeot New Light" panose="02000000000000000000" pitchFamily="2" charset="0"/>
                        </a:rPr>
                        <a:t>-</a:t>
                      </a:r>
                    </a:p>
                  </a:txBody>
                  <a:tcPr marL="6888" marR="6888" marT="6888" marB="0">
                    <a:lnL>
                      <a:noFill/>
                    </a:lnL>
                    <a:lnR>
                      <a:noFill/>
                    </a:lnR>
                    <a:lnT>
                      <a:noFill/>
                    </a:lnT>
                    <a:lnB>
                      <a:noFill/>
                    </a:lnB>
                    <a:solidFill>
                      <a:srgbClr val="E7E6E6"/>
                    </a:solidFill>
                  </a:tcPr>
                </a:tc>
                <a:tc>
                  <a:txBody>
                    <a:bodyPr/>
                    <a:lstStyle/>
                    <a:p>
                      <a:pPr algn="ctr" fontAlgn="t"/>
                      <a:r>
                        <a:rPr lang="fr-FR" sz="800" b="0" i="0" u="none" strike="noStrike" dirty="0">
                          <a:solidFill>
                            <a:srgbClr val="000000"/>
                          </a:solidFill>
                          <a:effectLst/>
                          <a:latin typeface="Wingdings" panose="05000000000000000000" pitchFamily="2" charset="2"/>
                        </a:rPr>
                        <a:t>m</a:t>
                      </a:r>
                    </a:p>
                  </a:txBody>
                  <a:tcPr marL="6888" marR="6888" marT="6888" marB="0">
                    <a:lnL>
                      <a:noFill/>
                    </a:lnL>
                    <a:lnR>
                      <a:noFill/>
                    </a:lnR>
                    <a:lnT>
                      <a:noFill/>
                    </a:lnT>
                    <a:lnB>
                      <a:noFill/>
                    </a:lnB>
                  </a:tcPr>
                </a:tc>
                <a:extLst>
                  <a:ext uri="{0D108BD9-81ED-4DB2-BD59-A6C34878D82A}">
                    <a16:rowId xmlns:a16="http://schemas.microsoft.com/office/drawing/2014/main" val="3923234665"/>
                  </a:ext>
                </a:extLst>
              </a:tr>
              <a:tr h="180000">
                <a:tc>
                  <a:txBody>
                    <a:bodyPr/>
                    <a:lstStyle/>
                    <a:p>
                      <a:pPr algn="l" rtl="0" fontAlgn="b"/>
                      <a:r>
                        <a:rPr lang="fr-FR" sz="700" b="0" i="0" u="none" strike="noStrike" dirty="0">
                          <a:solidFill>
                            <a:srgbClr val="000000"/>
                          </a:solidFill>
                          <a:effectLst/>
                          <a:latin typeface="Peugeot New" panose="02000000000000000000" pitchFamily="50" charset="0"/>
                        </a:rPr>
                        <a:t>  </a:t>
                      </a:r>
                      <a:r>
                        <a:rPr lang="fr-FR" sz="700" b="0" i="0" u="none" strike="noStrike" dirty="0" err="1">
                          <a:solidFill>
                            <a:srgbClr val="000000"/>
                          </a:solidFill>
                          <a:effectLst/>
                          <a:latin typeface="Peugeot New" panose="02000000000000000000" pitchFamily="50" charset="0"/>
                        </a:rPr>
                        <a:t>Navigacijski</a:t>
                      </a:r>
                      <a:r>
                        <a:rPr lang="fr-FR" sz="700" b="0" i="0" u="none" strike="noStrike" dirty="0">
                          <a:solidFill>
                            <a:srgbClr val="000000"/>
                          </a:solidFill>
                          <a:effectLst/>
                          <a:latin typeface="Peugeot New" panose="02000000000000000000" pitchFamily="50" charset="0"/>
                        </a:rPr>
                        <a:t> </a:t>
                      </a:r>
                      <a:r>
                        <a:rPr lang="fr-FR" sz="700" b="0" i="0" u="none" strike="noStrike" dirty="0" err="1">
                          <a:solidFill>
                            <a:srgbClr val="000000"/>
                          </a:solidFill>
                          <a:effectLst/>
                          <a:latin typeface="Peugeot New" panose="02000000000000000000" pitchFamily="50" charset="0"/>
                        </a:rPr>
                        <a:t>paket</a:t>
                      </a:r>
                      <a:r>
                        <a:rPr lang="fr-FR" sz="700" b="0" i="0" u="none" strike="noStrike" dirty="0">
                          <a:solidFill>
                            <a:srgbClr val="000000"/>
                          </a:solidFill>
                          <a:effectLst/>
                          <a:latin typeface="Peugeot New" panose="02000000000000000000" pitchFamily="50" charset="0"/>
                        </a:rPr>
                        <a:t> i Vision </a:t>
                      </a:r>
                      <a:r>
                        <a:rPr lang="hr-HR" sz="700" b="0" i="0" u="none" strike="noStrike" dirty="0">
                          <a:solidFill>
                            <a:srgbClr val="000000"/>
                          </a:solidFill>
                          <a:effectLst/>
                          <a:latin typeface="Peugeot New" panose="02000000000000000000" pitchFamily="50" charset="0"/>
                        </a:rPr>
                        <a:t>P</a:t>
                      </a:r>
                      <a:r>
                        <a:rPr lang="fr-FR" sz="700" b="0" i="0" u="none" strike="noStrike" dirty="0" err="1">
                          <a:solidFill>
                            <a:srgbClr val="000000"/>
                          </a:solidFill>
                          <a:effectLst/>
                          <a:latin typeface="Peugeot New" panose="02000000000000000000" pitchFamily="50" charset="0"/>
                        </a:rPr>
                        <a:t>aket</a:t>
                      </a:r>
                      <a:endParaRPr lang="fr-FR" sz="700" b="0" i="0" u="none" strike="noStrike" dirty="0">
                        <a:solidFill>
                          <a:srgbClr val="000000"/>
                        </a:solidFill>
                        <a:effectLst/>
                        <a:latin typeface="Peugeot New" panose="02000000000000000000" pitchFamily="50" charset="0"/>
                      </a:endParaRPr>
                    </a:p>
                  </a:txBody>
                  <a:tcPr marL="6888" marR="6888" marT="6888" marB="0" anchor="b">
                    <a:lnL>
                      <a:noFill/>
                    </a:lnL>
                    <a:lnR>
                      <a:noFill/>
                    </a:lnR>
                    <a:lnT>
                      <a:noFill/>
                    </a:lnT>
                    <a:lnB>
                      <a:noFill/>
                    </a:lnB>
                    <a:noFill/>
                  </a:tcPr>
                </a:tc>
                <a:tc>
                  <a:txBody>
                    <a:bodyPr/>
                    <a:lstStyle/>
                    <a:p>
                      <a:pPr algn="l"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noFill/>
                  </a:tcPr>
                </a:tc>
                <a:tc>
                  <a:txBody>
                    <a:bodyPr/>
                    <a:lstStyle/>
                    <a:p>
                      <a:pPr algn="ctr" fontAlgn="b"/>
                      <a:r>
                        <a:rPr lang="fr-FR" sz="700" b="0" i="0" u="none" strike="noStrike" dirty="0">
                          <a:solidFill>
                            <a:schemeClr val="tx1"/>
                          </a:solidFill>
                          <a:effectLst/>
                          <a:latin typeface="Peugeot New Light" panose="02000000000000000000" pitchFamily="2" charset="0"/>
                        </a:rPr>
                        <a:t>J6KY</a:t>
                      </a:r>
                    </a:p>
                  </a:txBody>
                  <a:tcPr marL="6888" marR="6888" marT="6888" marB="0" anchor="b">
                    <a:lnL>
                      <a:noFill/>
                    </a:lnL>
                    <a:lnR>
                      <a:noFill/>
                    </a:lnR>
                    <a:lnT>
                      <a:noFill/>
                    </a:lnT>
                    <a:lnB>
                      <a:noFill/>
                    </a:lnB>
                    <a:noFill/>
                  </a:tcPr>
                </a:tc>
                <a:tc>
                  <a:txBody>
                    <a:bodyPr/>
                    <a:lstStyle/>
                    <a:p>
                      <a:pPr algn="ctr" fontAlgn="b"/>
                      <a:r>
                        <a:rPr lang="hr-HR" sz="700" b="1" i="0" u="none" strike="noStrike" dirty="0">
                          <a:solidFill>
                            <a:srgbClr val="000000"/>
                          </a:solidFill>
                          <a:effectLst/>
                          <a:latin typeface="Peugeot New Light" panose="02000000000000000000" pitchFamily="2" charset="0"/>
                        </a:rPr>
                        <a:t>860</a:t>
                      </a:r>
                      <a:r>
                        <a:rPr lang="fr-FR" sz="700" b="1" i="0" u="none" strike="noStrike" dirty="0">
                          <a:solidFill>
                            <a:srgbClr val="000000"/>
                          </a:solidFill>
                          <a:effectLst/>
                          <a:latin typeface="Peugeot New Light" panose="02000000000000000000" pitchFamily="2" charset="0"/>
                        </a:rPr>
                        <a:t> €</a:t>
                      </a:r>
                    </a:p>
                  </a:txBody>
                  <a:tcPr marL="6888" marR="6888" marT="6888" marB="0" anchor="b">
                    <a:lnL>
                      <a:noFill/>
                    </a:lnL>
                    <a:lnR>
                      <a:noFill/>
                    </a:lnR>
                    <a:lnT>
                      <a:noFill/>
                    </a:lnT>
                    <a:lnB>
                      <a:noFill/>
                    </a:lnB>
                  </a:tcPr>
                </a:tc>
                <a:tc>
                  <a:txBody>
                    <a:bodyPr/>
                    <a:lstStyle/>
                    <a:p>
                      <a:pPr algn="ctr" fontAlgn="b"/>
                      <a:r>
                        <a:rPr lang="fr-FR" sz="800" b="0" i="0" u="none" strike="noStrike" dirty="0">
                          <a:solidFill>
                            <a:srgbClr val="000000"/>
                          </a:solidFill>
                          <a:effectLst/>
                          <a:latin typeface="Peugeot New Light" panose="02000000000000000000" pitchFamily="2" charset="0"/>
                        </a:rPr>
                        <a:t>-</a:t>
                      </a:r>
                    </a:p>
                  </a:txBody>
                  <a:tcPr marL="6888" marR="6888" marT="6888" marB="0" anchor="b">
                    <a:lnL>
                      <a:noFill/>
                    </a:lnL>
                    <a:lnR>
                      <a:noFill/>
                    </a:lnR>
                    <a:lnT>
                      <a:noFill/>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a:noFill/>
                    </a:lnT>
                    <a:lnB>
                      <a:noFill/>
                    </a:lnB>
                    <a:solidFill>
                      <a:srgbClr val="E7E6E6"/>
                    </a:solidFill>
                  </a:tcPr>
                </a:tc>
                <a:tc>
                  <a:txBody>
                    <a:bodyPr/>
                    <a:lstStyle/>
                    <a:p>
                      <a:pPr algn="ctr" fontAlgn="b"/>
                      <a:r>
                        <a:rPr lang="fr-FR" sz="800" b="0" i="0" u="none" strike="noStrike" dirty="0">
                          <a:solidFill>
                            <a:srgbClr val="000000"/>
                          </a:solidFill>
                          <a:effectLst/>
                          <a:latin typeface="Peugeot New Light" panose="02000000000000000000" pitchFamily="2" charset="0"/>
                        </a:rPr>
                        <a:t>-</a:t>
                      </a:r>
                    </a:p>
                  </a:txBody>
                  <a:tcPr marL="6888" marR="6888" marT="6888" marB="0" anchor="b">
                    <a:lnL>
                      <a:noFill/>
                    </a:lnL>
                    <a:lnR>
                      <a:noFill/>
                    </a:lnR>
                    <a:lnT>
                      <a:noFill/>
                    </a:lnT>
                    <a:lnB>
                      <a:noFill/>
                    </a:lnB>
                  </a:tcPr>
                </a:tc>
                <a:extLst>
                  <a:ext uri="{0D108BD9-81ED-4DB2-BD59-A6C34878D82A}">
                    <a16:rowId xmlns:a16="http://schemas.microsoft.com/office/drawing/2014/main" val="2158310784"/>
                  </a:ext>
                </a:extLst>
              </a:tr>
              <a:tr h="180000">
                <a:tc>
                  <a:txBody>
                    <a:bodyPr/>
                    <a:lstStyle/>
                    <a:p>
                      <a:pPr algn="l" fontAlgn="t"/>
                      <a:endParaRPr lang="fr-FR" sz="700" b="0" i="0" u="none" strike="noStrike" dirty="0">
                        <a:solidFill>
                          <a:srgbClr val="000000"/>
                        </a:solidFill>
                        <a:effectLst/>
                        <a:latin typeface="Peugeot New Light" panose="02000000000000000000" pitchFamily="2" charset="0"/>
                      </a:endParaRPr>
                    </a:p>
                  </a:txBody>
                  <a:tcPr marL="61992" marR="6888" marT="6888" marB="0">
                    <a:lnL>
                      <a:noFill/>
                    </a:lnL>
                    <a:lnR>
                      <a:noFill/>
                    </a:lnR>
                    <a:lnT>
                      <a:noFill/>
                    </a:lnT>
                    <a:lnB>
                      <a:noFill/>
                    </a:lnB>
                  </a:tcPr>
                </a:tc>
                <a:tc>
                  <a:txBody>
                    <a:bodyPr/>
                    <a:lstStyle/>
                    <a:p>
                      <a:pPr algn="l" fontAlgn="t"/>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700" b="0" i="0" u="none" strike="noStrike">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700" b="1"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8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8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solidFill>
                      <a:srgbClr val="E7E6E6"/>
                    </a:solidFill>
                  </a:tcPr>
                </a:tc>
                <a:tc>
                  <a:txBody>
                    <a:bodyPr/>
                    <a:lstStyle/>
                    <a:p>
                      <a:pPr algn="ctr" fontAlgn="t"/>
                      <a:endParaRPr lang="fr-FR" sz="800" b="0" i="0" u="none" strike="noStrike" dirty="0">
                        <a:solidFill>
                          <a:srgbClr val="000000"/>
                        </a:solidFill>
                        <a:effectLst/>
                        <a:latin typeface="Wingdings" panose="05000000000000000000" pitchFamily="2" charset="2"/>
                      </a:endParaRPr>
                    </a:p>
                  </a:txBody>
                  <a:tcPr marL="6888" marR="6888" marT="6888" marB="0">
                    <a:lnL>
                      <a:noFill/>
                    </a:lnL>
                    <a:lnR>
                      <a:noFill/>
                    </a:lnR>
                    <a:lnT>
                      <a:noFill/>
                    </a:lnT>
                    <a:lnB>
                      <a:noFill/>
                    </a:lnB>
                  </a:tcPr>
                </a:tc>
                <a:extLst>
                  <a:ext uri="{0D108BD9-81ED-4DB2-BD59-A6C34878D82A}">
                    <a16:rowId xmlns:a16="http://schemas.microsoft.com/office/drawing/2014/main" val="38497252"/>
                  </a:ext>
                </a:extLst>
              </a:tr>
            </a:tbl>
          </a:graphicData>
        </a:graphic>
      </p:graphicFrame>
      <p:sp>
        <p:nvSpPr>
          <p:cNvPr id="2" name="ZoneTexte 24">
            <a:extLst>
              <a:ext uri="{FF2B5EF4-FFF2-40B4-BE49-F238E27FC236}">
                <a16:creationId xmlns:a16="http://schemas.microsoft.com/office/drawing/2014/main" id="{66CBDC73-8642-9E4A-A3E3-4E5A95A91421}"/>
              </a:ext>
            </a:extLst>
          </p:cNvPr>
          <p:cNvSpPr txBox="1"/>
          <p:nvPr/>
        </p:nvSpPr>
        <p:spPr>
          <a:xfrm>
            <a:off x="658076" y="300722"/>
            <a:ext cx="4381500" cy="501869"/>
          </a:xfrm>
          <a:prstGeom prst="rect">
            <a:avLst/>
          </a:prstGeom>
          <a:noFill/>
        </p:spPr>
        <p:txBody>
          <a:bodyPr wrap="square" rtlCol="0">
            <a:spAutoFit/>
          </a:body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en-GB"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OPCIJE</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Peugeot New" panose="02000000000000000000" pitchFamily="50" charset="0"/>
                <a:ea typeface="+mn-ea"/>
                <a:cs typeface="+mn-cs"/>
              </a:rPr>
              <a:t>Preporučene</a:t>
            </a:r>
            <a:r>
              <a:rPr kumimoji="0" lang="en-GB" sz="12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Peugeot New" panose="02000000000000000000" pitchFamily="50" charset="0"/>
                <a:ea typeface="+mn-ea"/>
                <a:cs typeface="+mn-cs"/>
              </a:rPr>
              <a:t>cijene</a:t>
            </a:r>
            <a:r>
              <a:rPr kumimoji="0" lang="en-GB" sz="12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rPr>
              <a:t> s PDV-om</a:t>
            </a:r>
          </a:p>
        </p:txBody>
      </p:sp>
      <p:sp>
        <p:nvSpPr>
          <p:cNvPr id="3" name="ZoneTexte 36">
            <a:extLst>
              <a:ext uri="{FF2B5EF4-FFF2-40B4-BE49-F238E27FC236}">
                <a16:creationId xmlns:a16="http://schemas.microsoft.com/office/drawing/2014/main" id="{ADC05FC6-4F62-0673-0E5F-E822D6A95A8A}"/>
              </a:ext>
            </a:extLst>
          </p:cNvPr>
          <p:cNvSpPr txBox="1"/>
          <p:nvPr/>
        </p:nvSpPr>
        <p:spPr>
          <a:xfrm>
            <a:off x="2357167" y="6612637"/>
            <a:ext cx="3579223" cy="200055"/>
          </a:xfrm>
          <a:prstGeom prst="rect">
            <a:avLst/>
          </a:prstGeom>
          <a:noFill/>
        </p:spPr>
        <p:txBody>
          <a:bodyPr wrap="square" rtlCol="0">
            <a:spAutoFit/>
          </a:bodyPr>
          <a:lstStyle/>
          <a:p>
            <a:r>
              <a:rPr lang="en-US" sz="700" dirty="0">
                <a:latin typeface="Wingdings" panose="05000000000000000000" pitchFamily="2" charset="2"/>
              </a:rPr>
              <a:t>l</a:t>
            </a:r>
            <a:r>
              <a:rPr lang="en-US" sz="700" dirty="0">
                <a:latin typeface="Peugeot New Light" panose="02000000000000000000" pitchFamily="2" charset="0"/>
              </a:rPr>
              <a:t> : </a:t>
            </a:r>
            <a:r>
              <a:rPr lang="en-US" sz="700" dirty="0" err="1">
                <a:latin typeface="Peugeot New Light" panose="02000000000000000000" pitchFamily="2" charset="0"/>
              </a:rPr>
              <a:t>standardno</a:t>
            </a:r>
            <a:r>
              <a:rPr lang="en-US" sz="700" baseline="0" dirty="0">
                <a:latin typeface="Peugeot New Light" panose="02000000000000000000" pitchFamily="2" charset="0"/>
              </a:rPr>
              <a:t>     </a:t>
            </a:r>
            <a:r>
              <a:rPr lang="en-US" sz="700" baseline="0" dirty="0">
                <a:latin typeface="Wingdings" panose="05000000000000000000" pitchFamily="2" charset="2"/>
              </a:rPr>
              <a:t>m</a:t>
            </a:r>
            <a:r>
              <a:rPr lang="en-US" sz="700" baseline="0" dirty="0">
                <a:latin typeface="Peugeot New Light" panose="02000000000000000000" pitchFamily="2" charset="0"/>
              </a:rPr>
              <a:t> : </a:t>
            </a:r>
            <a:r>
              <a:rPr lang="en-US" sz="700" baseline="0" dirty="0" err="1">
                <a:latin typeface="Peugeot New Light" panose="02000000000000000000" pitchFamily="2" charset="0"/>
              </a:rPr>
              <a:t>opcionalno</a:t>
            </a:r>
            <a:r>
              <a:rPr lang="en-US" sz="700" baseline="0" dirty="0">
                <a:latin typeface="Peugeot New Light" panose="02000000000000000000" pitchFamily="2" charset="0"/>
              </a:rPr>
              <a:t>     - : </a:t>
            </a:r>
            <a:r>
              <a:rPr lang="en-US" sz="700" baseline="0" dirty="0" err="1">
                <a:latin typeface="Peugeot New Light" panose="02000000000000000000" pitchFamily="2" charset="0"/>
              </a:rPr>
              <a:t>nije</a:t>
            </a:r>
            <a:r>
              <a:rPr lang="en-US" sz="700" baseline="0" dirty="0">
                <a:latin typeface="Peugeot New Light" panose="02000000000000000000" pitchFamily="2" charset="0"/>
              </a:rPr>
              <a:t> </a:t>
            </a:r>
            <a:r>
              <a:rPr lang="en-US" sz="700" baseline="0" dirty="0" err="1">
                <a:latin typeface="Peugeot New Light" panose="02000000000000000000" pitchFamily="2" charset="0"/>
              </a:rPr>
              <a:t>dostupno</a:t>
            </a:r>
            <a:endParaRPr lang="en-US" sz="700" dirty="0">
              <a:latin typeface="Peugeot New Light" panose="02000000000000000000" pitchFamily="2" charset="0"/>
            </a:endParaRPr>
          </a:p>
        </p:txBody>
      </p:sp>
      <p:sp>
        <p:nvSpPr>
          <p:cNvPr id="4" name="ZoneTexte 27">
            <a:extLst>
              <a:ext uri="{FF2B5EF4-FFF2-40B4-BE49-F238E27FC236}">
                <a16:creationId xmlns:a16="http://schemas.microsoft.com/office/drawing/2014/main" id="{8871E50A-6F93-66E0-5F77-DA78181AAA71}"/>
              </a:ext>
            </a:extLst>
          </p:cNvPr>
          <p:cNvSpPr txBox="1"/>
          <p:nvPr/>
        </p:nvSpPr>
        <p:spPr>
          <a:xfrm>
            <a:off x="770882" y="6612637"/>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Peugeot New"/>
              </a:rPr>
              <a:t>(1) </a:t>
            </a:r>
            <a:r>
              <a:rPr lang="en-US" sz="600" dirty="0" err="1">
                <a:latin typeface="Peugeot New"/>
              </a:rPr>
              <a:t>Električna</a:t>
            </a:r>
            <a:r>
              <a:rPr lang="en-US" sz="600" dirty="0">
                <a:latin typeface="Peugeot New"/>
              </a:rPr>
              <a:t> </a:t>
            </a:r>
            <a:r>
              <a:rPr lang="en-US" sz="600" dirty="0" err="1">
                <a:latin typeface="Peugeot New"/>
              </a:rPr>
              <a:t>verzija</a:t>
            </a:r>
            <a:endParaRPr lang="en-US" sz="600" dirty="0">
              <a:latin typeface="Peugeot New"/>
            </a:endParaRPr>
          </a:p>
        </p:txBody>
      </p:sp>
      <p:grpSp>
        <p:nvGrpSpPr>
          <p:cNvPr id="5" name="Groupe 6">
            <a:extLst>
              <a:ext uri="{FF2B5EF4-FFF2-40B4-BE49-F238E27FC236}">
                <a16:creationId xmlns:a16="http://schemas.microsoft.com/office/drawing/2014/main" id="{C96427E6-115F-675F-AF9D-24F04D3C3365}"/>
              </a:ext>
            </a:extLst>
          </p:cNvPr>
          <p:cNvGrpSpPr/>
          <p:nvPr/>
        </p:nvGrpSpPr>
        <p:grpSpPr>
          <a:xfrm>
            <a:off x="0" y="0"/>
            <a:ext cx="373081" cy="6858014"/>
            <a:chOff x="-6767" y="-14"/>
            <a:chExt cx="373081" cy="6858014"/>
          </a:xfrm>
        </p:grpSpPr>
        <p:sp>
          <p:nvSpPr>
            <p:cNvPr id="15" name="Rectangle 14">
              <a:hlinkClick r:id="" action="ppaction://noaction"/>
              <a:extLst>
                <a:ext uri="{FF2B5EF4-FFF2-40B4-BE49-F238E27FC236}">
                  <a16:creationId xmlns:a16="http://schemas.microsoft.com/office/drawing/2014/main" id="{8C00C9D8-D1EE-0BD3-D566-57144860BF34}"/>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16" name="Rectangle 15">
              <a:hlinkClick r:id="" action="ppaction://noaction"/>
              <a:extLst>
                <a:ext uri="{FF2B5EF4-FFF2-40B4-BE49-F238E27FC236}">
                  <a16:creationId xmlns:a16="http://schemas.microsoft.com/office/drawing/2014/main" id="{9748ABF5-C4AE-472D-4B54-082674763067}"/>
                </a:ext>
              </a:extLst>
            </p:cNvPr>
            <p:cNvSpPr/>
            <p:nvPr/>
          </p:nvSpPr>
          <p:spPr>
            <a:xfrm rot="16200000">
              <a:off x="-249652" y="4297972"/>
              <a:ext cx="857250" cy="371475"/>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hr-HR" sz="680" kern="0" spc="50" dirty="0">
                  <a:solidFill>
                    <a:schemeClr val="bg1"/>
                  </a:solidFill>
                  <a:latin typeface="Peugeot New" panose="02000000000000000000" pitchFamily="2" charset="0"/>
                </a:rPr>
                <a:t>OPCIJE</a:t>
              </a:r>
              <a:endParaRPr lang="en-US" sz="680" kern="0" spc="50" dirty="0">
                <a:solidFill>
                  <a:schemeClr val="bg1"/>
                </a:solidFill>
                <a:latin typeface="Peugeot New" panose="02000000000000000000" pitchFamily="2" charset="0"/>
              </a:endParaRPr>
            </a:p>
          </p:txBody>
        </p:sp>
        <p:sp>
          <p:nvSpPr>
            <p:cNvPr id="18" name="Rectangle 17">
              <a:hlinkClick r:id="" action="ppaction://noaction"/>
              <a:extLst>
                <a:ext uri="{FF2B5EF4-FFF2-40B4-BE49-F238E27FC236}">
                  <a16:creationId xmlns:a16="http://schemas.microsoft.com/office/drawing/2014/main" id="{DE0F48A8-9245-34C0-89B9-2DC8D293C56B}"/>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19" name="Rectangle 18">
              <a:hlinkClick r:id="" action="ppaction://noaction"/>
              <a:extLst>
                <a:ext uri="{FF2B5EF4-FFF2-40B4-BE49-F238E27FC236}">
                  <a16:creationId xmlns:a16="http://schemas.microsoft.com/office/drawing/2014/main" id="{5ADDF579-7AD4-D8EF-A13C-29B421D4AC19}"/>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0" name="Rectangle 19">
              <a:hlinkClick r:id="" action="ppaction://noaction"/>
              <a:extLst>
                <a:ext uri="{FF2B5EF4-FFF2-40B4-BE49-F238E27FC236}">
                  <a16:creationId xmlns:a16="http://schemas.microsoft.com/office/drawing/2014/main" id="{1C8287C3-AAAE-452D-8BCE-71454BD1DFDC}"/>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21" name="Rectangle 20">
              <a:extLst>
                <a:ext uri="{FF2B5EF4-FFF2-40B4-BE49-F238E27FC236}">
                  <a16:creationId xmlns:a16="http://schemas.microsoft.com/office/drawing/2014/main" id="{6456C4F6-928F-63C3-905B-32C7DA6EBAA8}"/>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22" name="Rectangle 21">
              <a:hlinkClick r:id="" action="ppaction://noaction"/>
              <a:extLst>
                <a:ext uri="{FF2B5EF4-FFF2-40B4-BE49-F238E27FC236}">
                  <a16:creationId xmlns:a16="http://schemas.microsoft.com/office/drawing/2014/main" id="{0274CD2A-A289-E7AE-FECA-546D35545AB8}"/>
                </a:ext>
              </a:extLst>
            </p:cNvPr>
            <p:cNvSpPr/>
            <p:nvPr/>
          </p:nvSpPr>
          <p:spPr>
            <a:xfrm rot="16200000">
              <a:off x="-364035" y="5270399"/>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23" name="Rectangle 22">
              <a:hlinkClick r:id="" action="ppaction://noaction"/>
              <a:extLst>
                <a:ext uri="{FF2B5EF4-FFF2-40B4-BE49-F238E27FC236}">
                  <a16:creationId xmlns:a16="http://schemas.microsoft.com/office/drawing/2014/main" id="{C026925C-2224-9251-B5DE-AA8D059A975D}"/>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87946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extLst>
              <p:ext uri="{D42A27DB-BD31-4B8C-83A1-F6EECF244321}">
                <p14:modId xmlns:p14="http://schemas.microsoft.com/office/powerpoint/2010/main" val="3107691348"/>
              </p:ext>
            </p:extLst>
          </p:nvPr>
        </p:nvGraphicFramePr>
        <p:xfrm>
          <a:off x="1195791" y="604611"/>
          <a:ext cx="10176655" cy="4388553"/>
        </p:xfrm>
        <a:graphic>
          <a:graphicData uri="http://schemas.openxmlformats.org/drawingml/2006/table">
            <a:tbl>
              <a:tblPr/>
              <a:tblGrid>
                <a:gridCol w="3696655">
                  <a:extLst>
                    <a:ext uri="{9D8B030D-6E8A-4147-A177-3AD203B41FA5}">
                      <a16:colId xmlns:a16="http://schemas.microsoft.com/office/drawing/2014/main" val="2281782770"/>
                    </a:ext>
                  </a:extLst>
                </a:gridCol>
                <a:gridCol w="2160000">
                  <a:extLst>
                    <a:ext uri="{9D8B030D-6E8A-4147-A177-3AD203B41FA5}">
                      <a16:colId xmlns:a16="http://schemas.microsoft.com/office/drawing/2014/main" val="242442962"/>
                    </a:ext>
                  </a:extLst>
                </a:gridCol>
                <a:gridCol w="2160000">
                  <a:extLst>
                    <a:ext uri="{9D8B030D-6E8A-4147-A177-3AD203B41FA5}">
                      <a16:colId xmlns:a16="http://schemas.microsoft.com/office/drawing/2014/main" val="519031255"/>
                    </a:ext>
                  </a:extLst>
                </a:gridCol>
                <a:gridCol w="2160000">
                  <a:extLst>
                    <a:ext uri="{9D8B030D-6E8A-4147-A177-3AD203B41FA5}">
                      <a16:colId xmlns:a16="http://schemas.microsoft.com/office/drawing/2014/main" val="3299164319"/>
                    </a:ext>
                  </a:extLst>
                </a:gridCol>
              </a:tblGrid>
              <a:tr h="220142">
                <a:tc>
                  <a:txBody>
                    <a:bodyPr/>
                    <a:lstStyle/>
                    <a:p>
                      <a:pPr algn="l" fontAlgn="ctr"/>
                      <a:r>
                        <a:rPr lang="fr-FR" sz="1100" b="1" i="0" u="none" strike="noStrike" dirty="0">
                          <a:solidFill>
                            <a:srgbClr val="404040"/>
                          </a:solidFill>
                          <a:effectLst/>
                          <a:latin typeface="Peugeot New" panose="02000000000000000000" pitchFamily="2" charset="0"/>
                        </a:rPr>
                        <a:t> </a:t>
                      </a:r>
                      <a:endParaRPr lang="fr-FR" sz="1100" b="1" i="0" u="none" strike="noStrike" dirty="0">
                        <a:solidFill>
                          <a:schemeClr val="tx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tcPr>
                </a:tc>
                <a:tc gridSpan="2">
                  <a:txBody>
                    <a:bodyPr/>
                    <a:lstStyle/>
                    <a:p>
                      <a:pPr algn="ctr" fontAlgn="ctr"/>
                      <a:r>
                        <a:rPr lang="fr-FR" sz="800" b="1" i="0" u="none" strike="noStrike" dirty="0">
                          <a:solidFill>
                            <a:schemeClr val="bg1"/>
                          </a:solidFill>
                          <a:effectLst/>
                          <a:latin typeface="Peugeot New" panose="02000000000000000000" pitchFamily="2" charset="0"/>
                        </a:rPr>
                        <a:t>BENZIN</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chemeClr val="tx1"/>
                    </a:solidFill>
                  </a:tcPr>
                </a:tc>
                <a:tc hMerge="1">
                  <a:txBody>
                    <a:bodyPr/>
                    <a:lstStyle/>
                    <a:p>
                      <a:endParaRPr lang="fr-FR"/>
                    </a:p>
                  </a:txBody>
                  <a:tcPr/>
                </a:tc>
                <a:tc>
                  <a:txBody>
                    <a:bodyPr/>
                    <a:lstStyle/>
                    <a:p>
                      <a:pPr algn="ctr"/>
                      <a:r>
                        <a:rPr lang="hr-HR" sz="800" b="1" dirty="0">
                          <a:solidFill>
                            <a:schemeClr val="tx1"/>
                          </a:solidFill>
                          <a:latin typeface="Peugeot New" panose="02000000000000000000" pitchFamily="50" charset="0"/>
                        </a:rPr>
                        <a:t>HYBRID</a:t>
                      </a:r>
                      <a:endParaRPr lang="fr-FR" sz="800" b="1" dirty="0">
                        <a:solidFill>
                          <a:schemeClr val="tx1"/>
                        </a:solidFill>
                        <a:latin typeface="Peugeot New" panose="02000000000000000000" pitchFamily="50"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91439165"/>
                  </a:ext>
                </a:extLst>
              </a:tr>
              <a:tr h="385482">
                <a:tc rowSpan="2">
                  <a:txBody>
                    <a:bodyPr/>
                    <a:lstStyle/>
                    <a:p>
                      <a:pPr algn="ctr" fontAlgn="ctr"/>
                      <a:r>
                        <a:rPr lang="en-US" sz="900" b="0" i="0" u="none" strike="noStrike" dirty="0">
                          <a:solidFill>
                            <a:srgbClr val="404040"/>
                          </a:solidFill>
                          <a:effectLst/>
                          <a:latin typeface="Peugeot New" panose="02000000000000000000" pitchFamily="2" charset="0"/>
                        </a:rPr>
                        <a:t> </a:t>
                      </a:r>
                    </a:p>
                    <a:p>
                      <a:pPr algn="l" fontAlgn="b"/>
                      <a:r>
                        <a:rPr lang="en-US" sz="900" b="1" i="0" u="none" strike="noStrike" dirty="0">
                          <a:solidFill>
                            <a:schemeClr val="tx1"/>
                          </a:solidFill>
                          <a:effectLst/>
                          <a:latin typeface="Peugeot New" panose="02000000000000000000" pitchFamily="2" charset="0"/>
                        </a:rPr>
                        <a:t>BENZINSKI MOTOR</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800" b="1" i="0" u="none" strike="noStrike" dirty="0" err="1">
                          <a:solidFill>
                            <a:schemeClr val="tx1"/>
                          </a:solidFill>
                          <a:effectLst/>
                          <a:latin typeface="Peugeot New" panose="02000000000000000000" pitchFamily="2" charset="0"/>
                        </a:rPr>
                        <a:t>PureTech</a:t>
                      </a:r>
                      <a:endParaRPr lang="en-US" sz="800" b="1" i="0" u="none" strike="noStrike" dirty="0">
                        <a:solidFill>
                          <a:schemeClr val="tx1"/>
                        </a:solidFill>
                        <a:effectLst/>
                        <a:latin typeface="Peugeot New" panose="02000000000000000000" pitchFamily="2" charset="0"/>
                      </a:endParaRPr>
                    </a:p>
                    <a:p>
                      <a:pPr algn="ctr" fontAlgn="ctr"/>
                      <a:r>
                        <a:rPr lang="en-US" sz="800" b="1" i="0" u="none" strike="noStrike" dirty="0">
                          <a:solidFill>
                            <a:schemeClr val="tx1"/>
                          </a:solidFill>
                          <a:effectLst/>
                          <a:latin typeface="Peugeot New" panose="02000000000000000000" pitchFamily="2" charset="0"/>
                        </a:rPr>
                        <a:t>100 S&amp;S BVM6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ctr"/>
                      <a:r>
                        <a:rPr lang="en-US" sz="800" b="1" i="0" u="none" strike="noStrike" dirty="0" err="1">
                          <a:solidFill>
                            <a:schemeClr val="tx1"/>
                          </a:solidFill>
                          <a:effectLst/>
                          <a:latin typeface="Peugeot New" panose="02000000000000000000" pitchFamily="2" charset="0"/>
                        </a:rPr>
                        <a:t>PureTech</a:t>
                      </a:r>
                      <a:endParaRPr lang="en-US" sz="800" b="1" i="0" u="none" strike="noStrike" dirty="0">
                        <a:solidFill>
                          <a:schemeClr val="tx1"/>
                        </a:solidFill>
                        <a:effectLst/>
                        <a:latin typeface="Peugeot New" panose="02000000000000000000" pitchFamily="2" charset="0"/>
                      </a:endParaRPr>
                    </a:p>
                    <a:p>
                      <a:pPr algn="ctr"/>
                      <a:r>
                        <a:rPr lang="en-US" sz="800" b="1" i="0" u="none" strike="noStrike" dirty="0">
                          <a:solidFill>
                            <a:schemeClr val="tx1"/>
                          </a:solidFill>
                          <a:effectLst/>
                          <a:latin typeface="Peugeot New" panose="02000000000000000000" pitchFamily="2" charset="0"/>
                        </a:rPr>
                        <a:t>130 S&amp;S EAT8</a:t>
                      </a:r>
                      <a:endParaRPr lang="fr-FR" dirty="0"/>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hr-HR" sz="800" b="1" i="0" u="none" strike="noStrike" dirty="0" err="1">
                          <a:solidFill>
                            <a:schemeClr val="tx1"/>
                          </a:solidFill>
                          <a:effectLst/>
                          <a:latin typeface="Peugeot New" panose="02000000000000000000" pitchFamily="2" charset="0"/>
                        </a:rPr>
                        <a:t>PureTech</a:t>
                      </a:r>
                      <a:endParaRPr lang="en-US" sz="800" b="1" i="0" u="none" strike="noStrike" dirty="0">
                        <a:solidFill>
                          <a:schemeClr val="tx1"/>
                        </a:solidFill>
                        <a:effectLst/>
                        <a:latin typeface="Peugeot New" panose="02000000000000000000" pitchFamily="2" charset="0"/>
                      </a:endParaRPr>
                    </a:p>
                    <a:p>
                      <a:pPr algn="ctr"/>
                      <a:r>
                        <a:rPr lang="en-US" sz="800" b="1" i="0" u="none" strike="noStrike" dirty="0">
                          <a:solidFill>
                            <a:schemeClr val="tx1"/>
                          </a:solidFill>
                          <a:effectLst/>
                          <a:latin typeface="Peugeot New" panose="02000000000000000000" pitchFamily="2" charset="0"/>
                        </a:rPr>
                        <a:t>13</a:t>
                      </a:r>
                      <a:r>
                        <a:rPr lang="hr-HR" sz="800" b="1" i="0" u="none" strike="noStrike" dirty="0">
                          <a:solidFill>
                            <a:schemeClr val="tx1"/>
                          </a:solidFill>
                          <a:effectLst/>
                          <a:latin typeface="Peugeot New" panose="02000000000000000000" pitchFamily="2" charset="0"/>
                        </a:rPr>
                        <a:t>6</a:t>
                      </a:r>
                      <a:r>
                        <a:rPr lang="en-US" sz="800" b="1" i="0" u="none" strike="noStrike" dirty="0">
                          <a:solidFill>
                            <a:schemeClr val="tx1"/>
                          </a:solidFill>
                          <a:effectLst/>
                          <a:latin typeface="Peugeot New" panose="02000000000000000000" pitchFamily="2" charset="0"/>
                        </a:rPr>
                        <a:t> </a:t>
                      </a:r>
                      <a:r>
                        <a:rPr lang="hr-HR" sz="800" b="1" i="0" u="none" strike="noStrike" dirty="0">
                          <a:solidFill>
                            <a:schemeClr val="tx1"/>
                          </a:solidFill>
                          <a:effectLst/>
                          <a:latin typeface="Peugeot New" panose="02000000000000000000" pitchFamily="2" charset="0"/>
                        </a:rPr>
                        <a:t>e-DCS6</a:t>
                      </a:r>
                      <a:endParaRPr lang="fr-FR" dirty="0"/>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48182114"/>
                  </a:ext>
                </a:extLst>
              </a:tr>
              <a:tr h="0">
                <a:tc vMerge="1">
                  <a:txBody>
                    <a:bodyPr/>
                    <a:lstStyle/>
                    <a:p>
                      <a:endParaRPr lang="fr-FR"/>
                    </a:p>
                  </a:txBody>
                  <a:tcPr/>
                </a:tc>
                <a:tc>
                  <a:txBody>
                    <a:bodyPr/>
                    <a:lstStyle/>
                    <a:p>
                      <a:pPr algn="l" fontAlgn="ctr"/>
                      <a:endParaRPr lang="en-US" sz="700" b="1"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tc>
                  <a:txBody>
                    <a:bodyPr/>
                    <a:lstStyle/>
                    <a:p>
                      <a:pPr algn="l" fontAlgn="ctr"/>
                      <a:endParaRPr lang="en-US" sz="700" b="1"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700" b="1"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50358"/>
                  </a:ext>
                </a:extLst>
              </a:tr>
              <a:tr h="198000">
                <a:tc>
                  <a:txBody>
                    <a:bodyPr/>
                    <a:lstStyle/>
                    <a:p>
                      <a:pPr algn="l" fontAlgn="ctr"/>
                      <a:r>
                        <a:rPr lang="en-US" sz="800" b="0" i="0" u="none" strike="noStrike" dirty="0">
                          <a:solidFill>
                            <a:schemeClr val="bg1"/>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1723531"/>
                  </a:ext>
                </a:extLst>
              </a:tr>
              <a:tr h="198000">
                <a:tc>
                  <a:txBody>
                    <a:bodyPr/>
                    <a:lstStyle/>
                    <a:p>
                      <a:pPr algn="l" fontAlgn="ct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Zapremina</a:t>
                      </a:r>
                      <a:r>
                        <a:rPr lang="en-US" sz="800" b="0" i="0" u="none" strike="noStrike" dirty="0">
                          <a:solidFill>
                            <a:schemeClr val="bg1"/>
                          </a:solidFill>
                          <a:effectLst/>
                          <a:latin typeface="Peugeot New" panose="02000000000000000000" pitchFamily="2" charset="0"/>
                        </a:rPr>
                        <a:t> (cm3)</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dirty="0">
                          <a:solidFill>
                            <a:schemeClr val="tx1"/>
                          </a:solidFill>
                          <a:effectLst/>
                          <a:latin typeface="Peugeot New" panose="02000000000000000000" pitchFamily="2" charset="0"/>
                        </a:rPr>
                        <a:t>1 199</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a:solidFill>
                            <a:schemeClr val="tx1"/>
                          </a:solidFill>
                          <a:effectLst/>
                          <a:latin typeface="Peugeot New" panose="02000000000000000000" pitchFamily="2" charset="0"/>
                        </a:rPr>
                        <a:t>1 199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a:solidFill>
                            <a:schemeClr val="tx1"/>
                          </a:solidFill>
                          <a:effectLst/>
                          <a:latin typeface="Peugeot New" panose="02000000000000000000" pitchFamily="2" charset="0"/>
                        </a:rPr>
                        <a:t>1 </a:t>
                      </a:r>
                      <a:r>
                        <a:rPr lang="hr-HR" sz="800" b="0" i="0" u="none" strike="noStrike" dirty="0">
                          <a:solidFill>
                            <a:schemeClr val="tx1"/>
                          </a:solidFill>
                          <a:effectLst/>
                          <a:latin typeface="Peugeot New" panose="02000000000000000000" pitchFamily="2" charset="0"/>
                        </a:rPr>
                        <a:t>199</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37186601"/>
                  </a:ext>
                </a:extLst>
              </a:tr>
              <a:tr h="198000">
                <a:tc>
                  <a:txBody>
                    <a:bodyPr/>
                    <a:lstStyle/>
                    <a:p>
                      <a:pPr algn="l" fontAlgn="ct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Broj</a:t>
                      </a: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cilindara</a:t>
                      </a:r>
                      <a:r>
                        <a:rPr lang="en-US" sz="800" b="0" i="0" u="none" strike="noStrike" dirty="0">
                          <a:solidFill>
                            <a:schemeClr val="bg1"/>
                          </a:solidFill>
                          <a:effectLst/>
                          <a:latin typeface="Peugeot New" panose="02000000000000000000" pitchFamily="2" charset="0"/>
                        </a:rPr>
                        <a:t> / </a:t>
                      </a:r>
                      <a:r>
                        <a:rPr lang="en-US" sz="800" b="0" i="0" u="none" strike="noStrike" dirty="0" err="1">
                          <a:solidFill>
                            <a:schemeClr val="bg1"/>
                          </a:solidFill>
                          <a:effectLst/>
                          <a:latin typeface="Peugeot New" panose="02000000000000000000" pitchFamily="2" charset="0"/>
                        </a:rPr>
                        <a:t>Raspored</a:t>
                      </a:r>
                      <a:endParaRPr lang="en-US" sz="800" b="0" i="0" u="none" strike="noStrike"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dirty="0">
                          <a:solidFill>
                            <a:schemeClr val="tx1"/>
                          </a:solidFill>
                          <a:effectLst/>
                          <a:latin typeface="Peugeot New" panose="02000000000000000000" pitchFamily="2" charset="0"/>
                        </a:rPr>
                        <a:t>3 u </a:t>
                      </a:r>
                      <a:r>
                        <a:rPr lang="en-US" sz="800" b="0" i="0" u="none" strike="noStrike" dirty="0" err="1">
                          <a:solidFill>
                            <a:schemeClr val="tx1"/>
                          </a:solidFill>
                          <a:effectLst/>
                          <a:latin typeface="Peugeot New" panose="02000000000000000000" pitchFamily="2" charset="0"/>
                        </a:rPr>
                        <a:t>nizu</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a:solidFill>
                            <a:schemeClr val="tx1"/>
                          </a:solidFill>
                          <a:effectLst/>
                          <a:latin typeface="Peugeot New" panose="02000000000000000000" pitchFamily="2" charset="0"/>
                        </a:rPr>
                        <a:t>3 u </a:t>
                      </a:r>
                      <a:r>
                        <a:rPr lang="en-US" sz="800" b="0" i="0" u="none" strike="noStrike" dirty="0" err="1">
                          <a:solidFill>
                            <a:schemeClr val="tx1"/>
                          </a:solidFill>
                          <a:effectLst/>
                          <a:latin typeface="Peugeot New" panose="02000000000000000000" pitchFamily="2" charset="0"/>
                        </a:rPr>
                        <a:t>nizu</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dirty="0">
                          <a:solidFill>
                            <a:schemeClr val="tx1"/>
                          </a:solidFill>
                          <a:effectLst/>
                          <a:latin typeface="Peugeot New" panose="02000000000000000000" pitchFamily="2" charset="0"/>
                        </a:rPr>
                        <a:t>3</a:t>
                      </a:r>
                      <a:r>
                        <a:rPr lang="en-US" sz="800" b="0" i="0" u="none" strike="noStrike" dirty="0">
                          <a:solidFill>
                            <a:schemeClr val="tx1"/>
                          </a:solidFill>
                          <a:effectLst/>
                          <a:latin typeface="Peugeot New" panose="02000000000000000000" pitchFamily="2" charset="0"/>
                        </a:rPr>
                        <a:t> u </a:t>
                      </a:r>
                      <a:r>
                        <a:rPr lang="en-US" sz="800" b="0" i="0" u="none" strike="noStrike" dirty="0" err="1">
                          <a:solidFill>
                            <a:schemeClr val="tx1"/>
                          </a:solidFill>
                          <a:effectLst/>
                          <a:latin typeface="Peugeot New" panose="02000000000000000000" pitchFamily="2" charset="0"/>
                        </a:rPr>
                        <a:t>nizu</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62711875"/>
                  </a:ext>
                </a:extLst>
              </a:tr>
              <a:tr h="198000">
                <a:tc>
                  <a:txBody>
                    <a:bodyPr/>
                    <a:lstStyle/>
                    <a:p>
                      <a:pPr algn="l" fontAlgn="ct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Broj</a:t>
                      </a: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ventila</a:t>
                      </a:r>
                      <a:r>
                        <a:rPr lang="en-US" sz="800" b="0" i="0" u="none" strike="noStrike" dirty="0">
                          <a:solidFill>
                            <a:schemeClr val="bg1"/>
                          </a:solidFill>
                          <a:effectLst/>
                          <a:latin typeface="Peugeot New" panose="02000000000000000000" pitchFamily="2" charset="0"/>
                        </a:rPr>
                        <a:t> po </a:t>
                      </a:r>
                      <a:r>
                        <a:rPr lang="en-US" sz="800" b="0" i="0" u="none" strike="noStrike" dirty="0" err="1">
                          <a:solidFill>
                            <a:schemeClr val="bg1"/>
                          </a:solidFill>
                          <a:effectLst/>
                          <a:latin typeface="Peugeot New" panose="02000000000000000000" pitchFamily="2" charset="0"/>
                        </a:rPr>
                        <a:t>cilindru</a:t>
                      </a:r>
                      <a:endParaRPr lang="en-US" sz="800" b="0" i="0" u="none" strike="noStrike"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dirty="0">
                          <a:solidFill>
                            <a:schemeClr val="tx1"/>
                          </a:solidFill>
                          <a:effectLst/>
                          <a:latin typeface="Peugeot New" panose="02000000000000000000" pitchFamily="2" charset="0"/>
                        </a:rPr>
                        <a:t>4</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a:solidFill>
                            <a:schemeClr val="tx1"/>
                          </a:solidFill>
                          <a:effectLst/>
                          <a:latin typeface="Peugeot New" panose="02000000000000000000" pitchFamily="2" charset="0"/>
                        </a:rPr>
                        <a:t>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a:solidFill>
                            <a:schemeClr val="tx1"/>
                          </a:solidFill>
                          <a:effectLst/>
                          <a:latin typeface="Peugeot New" panose="02000000000000000000" pitchFamily="2" charset="0"/>
                        </a:rPr>
                        <a:t>4</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11952595"/>
                  </a:ext>
                </a:extLst>
              </a:tr>
              <a:tr h="198000">
                <a:tc>
                  <a:txBody>
                    <a:bodyPr/>
                    <a:lstStyle/>
                    <a:p>
                      <a:pPr algn="l" fontAlgn="ctr"/>
                      <a:r>
                        <a:rPr lang="en-US" sz="800" b="0" i="0" u="none" strike="noStrike" dirty="0">
                          <a:solidFill>
                            <a:schemeClr val="bg1"/>
                          </a:solidFill>
                          <a:effectLst/>
                          <a:latin typeface="Peugeot New" panose="02000000000000000000" pitchFamily="2" charset="0"/>
                        </a:rPr>
                        <a:t>  </a:t>
                      </a:r>
                      <a:r>
                        <a:rPr lang="pl-PL" sz="800" b="0" i="0" u="none" strike="noStrike" dirty="0">
                          <a:solidFill>
                            <a:schemeClr val="bg1"/>
                          </a:solidFill>
                          <a:effectLst/>
                          <a:latin typeface="Peugeot New" panose="02000000000000000000" pitchFamily="2" charset="0"/>
                        </a:rPr>
                        <a:t>Maksimalna snaga (kW ECE / hp ECE pri o/min)</a:t>
                      </a:r>
                      <a:endParaRPr lang="en-US" sz="800" b="0" i="0" u="none" strike="noStrike"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pl-PL" sz="800" b="0" i="0" u="none" strike="noStrike" dirty="0">
                          <a:solidFill>
                            <a:schemeClr val="tx1"/>
                          </a:solidFill>
                          <a:effectLst/>
                          <a:latin typeface="Peugeot New" panose="02000000000000000000" pitchFamily="2" charset="0"/>
                        </a:rPr>
                        <a:t>74 / 101 </a:t>
                      </a:r>
                      <a:r>
                        <a:rPr lang="en-US" sz="800" b="0" i="0" u="none" strike="noStrike" dirty="0" err="1">
                          <a:solidFill>
                            <a:schemeClr val="tx1"/>
                          </a:solidFill>
                          <a:effectLst/>
                          <a:latin typeface="Peugeot New" panose="02000000000000000000" pitchFamily="2" charset="0"/>
                        </a:rPr>
                        <a:t>pri</a:t>
                      </a:r>
                      <a:r>
                        <a:rPr lang="pl-PL" sz="800" b="0" i="0" u="none" strike="noStrike" dirty="0">
                          <a:solidFill>
                            <a:schemeClr val="tx1"/>
                          </a:solidFill>
                          <a:effectLst/>
                          <a:latin typeface="Peugeot New" panose="02000000000000000000" pitchFamily="2" charset="0"/>
                        </a:rPr>
                        <a:t> 5 000</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pl-PL" sz="800" b="0" i="0" u="none" strike="noStrike" dirty="0">
                          <a:solidFill>
                            <a:schemeClr val="tx1"/>
                          </a:solidFill>
                          <a:effectLst/>
                          <a:latin typeface="Peugeot New" panose="02000000000000000000" pitchFamily="2" charset="0"/>
                        </a:rPr>
                        <a:t>96 / 130 </a:t>
                      </a:r>
                      <a:r>
                        <a:rPr lang="en-US" sz="800" b="0" i="0" u="none" strike="noStrike" dirty="0" err="1">
                          <a:solidFill>
                            <a:schemeClr val="tx1"/>
                          </a:solidFill>
                          <a:effectLst/>
                          <a:latin typeface="Peugeot New" panose="02000000000000000000" pitchFamily="2" charset="0"/>
                        </a:rPr>
                        <a:t>pri</a:t>
                      </a:r>
                      <a:r>
                        <a:rPr lang="pl-PL" sz="800" b="0" i="0" u="none" strike="noStrike" dirty="0">
                          <a:solidFill>
                            <a:schemeClr val="tx1"/>
                          </a:solidFill>
                          <a:effectLst/>
                          <a:latin typeface="Peugeot New" panose="02000000000000000000" pitchFamily="2" charset="0"/>
                        </a:rPr>
                        <a:t> 5 500</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pl-PL" sz="800" b="0" i="0" u="none" strike="noStrike" dirty="0">
                          <a:solidFill>
                            <a:schemeClr val="tx1"/>
                          </a:solidFill>
                          <a:effectLst/>
                          <a:latin typeface="Peugeot New" panose="02000000000000000000" pitchFamily="2" charset="0"/>
                        </a:rPr>
                        <a:t>74 / 101 </a:t>
                      </a:r>
                      <a:r>
                        <a:rPr lang="en-US" sz="800" b="0" i="0" u="none" strike="noStrike" dirty="0" err="1">
                          <a:solidFill>
                            <a:schemeClr val="tx1"/>
                          </a:solidFill>
                          <a:effectLst/>
                          <a:latin typeface="Peugeot New" panose="02000000000000000000" pitchFamily="2" charset="0"/>
                        </a:rPr>
                        <a:t>pri</a:t>
                      </a:r>
                      <a:r>
                        <a:rPr lang="pl-PL" sz="800" b="0" i="0" u="none" strike="noStrike" dirty="0">
                          <a:solidFill>
                            <a:schemeClr val="tx1"/>
                          </a:solidFill>
                          <a:effectLst/>
                          <a:latin typeface="Peugeot New" panose="02000000000000000000" pitchFamily="2" charset="0"/>
                        </a:rPr>
                        <a:t> 5500</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772435"/>
                  </a:ext>
                </a:extLst>
              </a:tr>
              <a:tr h="198000">
                <a:tc>
                  <a:txBody>
                    <a:bodyPr/>
                    <a:lstStyle/>
                    <a:p>
                      <a:pPr algn="l" fontAlgn="ctr"/>
                      <a:r>
                        <a:rPr lang="en-US" sz="800" b="0" i="0" u="none" strike="noStrike" dirty="0">
                          <a:solidFill>
                            <a:schemeClr val="bg1"/>
                          </a:solidFill>
                          <a:effectLst/>
                          <a:latin typeface="Peugeot New" panose="02000000000000000000" pitchFamily="2" charset="0"/>
                        </a:rPr>
                        <a:t>  </a:t>
                      </a:r>
                      <a:r>
                        <a:rPr lang="pl-PL" sz="800" b="0" i="0" u="none" strike="noStrike" dirty="0">
                          <a:solidFill>
                            <a:schemeClr val="bg1"/>
                          </a:solidFill>
                          <a:effectLst/>
                          <a:latin typeface="Peugeot New" panose="02000000000000000000" pitchFamily="2" charset="0"/>
                        </a:rPr>
                        <a:t>Maksimalni okretni moment (Nm ECE pri o/min)</a:t>
                      </a:r>
                      <a:endParaRPr lang="en-US" sz="800" b="0" i="0" u="none" strike="noStrike"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dirty="0">
                          <a:solidFill>
                            <a:schemeClr val="tx1"/>
                          </a:solidFill>
                          <a:effectLst/>
                          <a:latin typeface="Peugeot New" panose="02000000000000000000" pitchFamily="2" charset="0"/>
                        </a:rPr>
                        <a:t>205 </a:t>
                      </a:r>
                      <a:r>
                        <a:rPr lang="en-US" sz="800" b="0" i="0" u="none" strike="noStrike" dirty="0" err="1">
                          <a:solidFill>
                            <a:schemeClr val="tx1"/>
                          </a:solidFill>
                          <a:effectLst/>
                          <a:latin typeface="Peugeot New" panose="02000000000000000000" pitchFamily="2" charset="0"/>
                        </a:rPr>
                        <a:t>pri</a:t>
                      </a:r>
                      <a:r>
                        <a:rPr lang="en-US" sz="800" b="0" i="0" u="none" strike="noStrike" dirty="0">
                          <a:solidFill>
                            <a:schemeClr val="tx1"/>
                          </a:solidFill>
                          <a:effectLst/>
                          <a:latin typeface="Peugeot New" panose="02000000000000000000" pitchFamily="2" charset="0"/>
                        </a:rPr>
                        <a:t> 1 750</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a:solidFill>
                            <a:schemeClr val="tx1"/>
                          </a:solidFill>
                          <a:effectLst/>
                          <a:latin typeface="Peugeot New" panose="02000000000000000000" pitchFamily="2" charset="0"/>
                        </a:rPr>
                        <a:t>230 </a:t>
                      </a:r>
                      <a:r>
                        <a:rPr lang="en-US" sz="800" b="0" i="0" u="none" strike="noStrike" dirty="0" err="1">
                          <a:solidFill>
                            <a:schemeClr val="tx1"/>
                          </a:solidFill>
                          <a:effectLst/>
                          <a:latin typeface="Peugeot New" panose="02000000000000000000" pitchFamily="2" charset="0"/>
                        </a:rPr>
                        <a:t>pri</a:t>
                      </a:r>
                      <a:r>
                        <a:rPr lang="en-US" sz="800" b="0" i="0" u="none" strike="noStrike" dirty="0">
                          <a:solidFill>
                            <a:schemeClr val="tx1"/>
                          </a:solidFill>
                          <a:effectLst/>
                          <a:latin typeface="Peugeot New" panose="02000000000000000000" pitchFamily="2" charset="0"/>
                        </a:rPr>
                        <a:t> 1 750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dirty="0">
                          <a:solidFill>
                            <a:schemeClr val="tx1"/>
                          </a:solidFill>
                          <a:effectLst/>
                          <a:latin typeface="Peugeot New" panose="02000000000000000000" pitchFamily="2" charset="0"/>
                        </a:rPr>
                        <a:t>205</a:t>
                      </a:r>
                      <a:r>
                        <a:rPr lang="en-US" sz="800" b="0" i="0" u="none" strike="noStrike" dirty="0">
                          <a:solidFill>
                            <a:schemeClr val="tx1"/>
                          </a:solidFill>
                          <a:effectLst/>
                          <a:latin typeface="Peugeot New" panose="02000000000000000000" pitchFamily="2" charset="0"/>
                        </a:rPr>
                        <a:t> </a:t>
                      </a:r>
                      <a:r>
                        <a:rPr lang="en-US" sz="800" b="0" i="0" u="none" strike="noStrike" dirty="0" err="1">
                          <a:solidFill>
                            <a:schemeClr val="tx1"/>
                          </a:solidFill>
                          <a:effectLst/>
                          <a:latin typeface="Peugeot New" panose="02000000000000000000" pitchFamily="2" charset="0"/>
                        </a:rPr>
                        <a:t>pri</a:t>
                      </a:r>
                      <a:r>
                        <a:rPr lang="en-US" sz="800" b="0" i="0" u="none" strike="noStrike" dirty="0">
                          <a:solidFill>
                            <a:schemeClr val="tx1"/>
                          </a:solidFill>
                          <a:effectLst/>
                          <a:latin typeface="Peugeot New" panose="02000000000000000000" pitchFamily="2" charset="0"/>
                        </a:rPr>
                        <a:t> 1 750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16042063"/>
                  </a:ext>
                </a:extLst>
              </a:tr>
              <a:tr h="198000">
                <a:tc>
                  <a:txBody>
                    <a:bodyPr/>
                    <a:lstStyle/>
                    <a:p>
                      <a:pPr algn="l" fontAlgn="ctr"/>
                      <a:r>
                        <a:rPr lang="en-US" sz="800" b="0" i="0" u="none" strike="noStrike" dirty="0">
                          <a:solidFill>
                            <a:schemeClr val="bg1"/>
                          </a:solidFill>
                          <a:effectLst/>
                          <a:latin typeface="Peugeot New" panose="02000000000000000000" pitchFamily="2" charset="0"/>
                        </a:rPr>
                        <a:t>  Stop &amp; Start</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dirty="0">
                          <a:solidFill>
                            <a:schemeClr val="tx1"/>
                          </a:solidFill>
                          <a:effectLst/>
                          <a:latin typeface="Peugeot New" panose="02000000000000000000" pitchFamily="2" charset="0"/>
                        </a:rPr>
                        <a:t>Da</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a:solidFill>
                            <a:schemeClr val="tx1"/>
                          </a:solidFill>
                          <a:effectLst/>
                          <a:latin typeface="Peugeot New" panose="02000000000000000000" pitchFamily="2" charset="0"/>
                        </a:rPr>
                        <a:t>Da</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a:solidFill>
                            <a:schemeClr val="tx1"/>
                          </a:solidFill>
                          <a:effectLst/>
                          <a:latin typeface="Peugeot New" panose="02000000000000000000" pitchFamily="2" charset="0"/>
                        </a:rPr>
                        <a:t>Da</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31013897"/>
                  </a:ext>
                </a:extLst>
              </a:tr>
              <a:tr h="198000">
                <a:tc>
                  <a:txBody>
                    <a:bodyPr/>
                    <a:lstStyle/>
                    <a:p>
                      <a:pPr algn="l" fontAlgn="ct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Način</a:t>
                      </a: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ubrizgavanja</a:t>
                      </a:r>
                      <a:endParaRPr lang="en-US" sz="800" b="0" i="0" u="none" strike="noStrike"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dirty="0" err="1">
                          <a:solidFill>
                            <a:schemeClr val="tx1"/>
                          </a:solidFill>
                          <a:effectLst/>
                          <a:latin typeface="Peugeot New" panose="02000000000000000000" pitchFamily="2" charset="0"/>
                        </a:rPr>
                        <a:t>Izrav</a:t>
                      </a:r>
                      <a:r>
                        <a:rPr lang="hr-HR" sz="800" b="0" i="0" u="none" strike="noStrike" dirty="0">
                          <a:solidFill>
                            <a:schemeClr val="tx1"/>
                          </a:solidFill>
                          <a:effectLst/>
                          <a:latin typeface="Peugeot New" panose="02000000000000000000" pitchFamily="2" charset="0"/>
                        </a:rPr>
                        <a:t>no</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err="1">
                          <a:solidFill>
                            <a:schemeClr val="tx1"/>
                          </a:solidFill>
                          <a:effectLst/>
                          <a:latin typeface="Peugeot New" panose="02000000000000000000" pitchFamily="2" charset="0"/>
                        </a:rPr>
                        <a:t>Izra</a:t>
                      </a:r>
                      <a:r>
                        <a:rPr lang="hr-HR" sz="800" b="0" i="0" u="none" strike="noStrike" dirty="0" err="1">
                          <a:solidFill>
                            <a:schemeClr val="tx1"/>
                          </a:solidFill>
                          <a:effectLst/>
                          <a:latin typeface="Peugeot New" panose="02000000000000000000" pitchFamily="2" charset="0"/>
                        </a:rPr>
                        <a:t>vno</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err="1">
                          <a:solidFill>
                            <a:schemeClr val="tx1"/>
                          </a:solidFill>
                          <a:effectLst/>
                          <a:latin typeface="Peugeot New" panose="02000000000000000000" pitchFamily="2" charset="0"/>
                        </a:rPr>
                        <a:t>Izravn</a:t>
                      </a:r>
                      <a:r>
                        <a:rPr lang="hr-HR" sz="800" b="0" i="0" u="none" strike="noStrike" dirty="0">
                          <a:solidFill>
                            <a:schemeClr val="tx1"/>
                          </a:solidFill>
                          <a:effectLst/>
                          <a:latin typeface="Peugeot New" panose="02000000000000000000" pitchFamily="2" charset="0"/>
                        </a:rPr>
                        <a:t>o</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92838785"/>
                  </a:ext>
                </a:extLst>
              </a:tr>
              <a:tr h="91239">
                <a:tc>
                  <a:txBody>
                    <a:bodyPr/>
                    <a:lstStyle/>
                    <a:p>
                      <a:pPr algn="ctr" fontAlgn="ctr"/>
                      <a:endParaRPr lang="en-US" sz="700" dirty="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endParaRPr lang="en-US" sz="800" b="0"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59331570"/>
                  </a:ext>
                </a:extLst>
              </a:tr>
              <a:tr h="232851">
                <a:tc>
                  <a:txBody>
                    <a:bodyPr/>
                    <a:lstStyle/>
                    <a:p>
                      <a:pPr algn="l" fontAlgn="ctr"/>
                      <a:r>
                        <a:rPr lang="en-US" sz="900" b="1" i="0" u="none" strike="noStrike" dirty="0">
                          <a:solidFill>
                            <a:schemeClr val="tx1"/>
                          </a:solidFill>
                          <a:effectLst/>
                          <a:latin typeface="Peugeot New" panose="02000000000000000000" pitchFamily="2" charset="0"/>
                        </a:rPr>
                        <a:t>PRIJENOS</a:t>
                      </a:r>
                    </a:p>
                  </a:txBody>
                  <a:tcPr marL="0" marR="0" marT="0"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3874"/>
                  </a:ext>
                </a:extLst>
              </a:tr>
              <a:tr h="198000">
                <a:tc>
                  <a:txBody>
                    <a:bodyPr/>
                    <a:lstStyle/>
                    <a:p>
                      <a:pPr algn="l" fontAlgn="ctr"/>
                      <a:r>
                        <a:rPr lang="en-US" sz="800" b="0" i="0" u="none" strike="noStrike" dirty="0">
                          <a:solidFill>
                            <a:schemeClr val="bg1"/>
                          </a:solidFill>
                          <a:effectLst/>
                          <a:latin typeface="Peugeot New" panose="02000000000000000000" pitchFamily="2" charset="0"/>
                        </a:rPr>
                        <a:t>  Tip</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dirty="0" err="1">
                          <a:solidFill>
                            <a:schemeClr val="tx1"/>
                          </a:solidFill>
                          <a:effectLst/>
                          <a:latin typeface="Peugeot New" panose="02000000000000000000" pitchFamily="2" charset="0"/>
                        </a:rPr>
                        <a:t>Ručni</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err="1">
                          <a:solidFill>
                            <a:schemeClr val="tx1"/>
                          </a:solidFill>
                          <a:effectLst/>
                          <a:latin typeface="Peugeot New" panose="02000000000000000000" pitchFamily="2" charset="0"/>
                        </a:rPr>
                        <a:t>Automatski</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dirty="0" err="1">
                          <a:solidFill>
                            <a:schemeClr val="tx1"/>
                          </a:solidFill>
                          <a:effectLst/>
                          <a:latin typeface="Peugeot New" panose="02000000000000000000" pitchFamily="2" charset="0"/>
                        </a:rPr>
                        <a:t>Automatski</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135002"/>
                  </a:ext>
                </a:extLst>
              </a:tr>
              <a:tr h="218497">
                <a:tc>
                  <a:txBody>
                    <a:bodyPr/>
                    <a:lstStyle/>
                    <a:p>
                      <a:pPr algn="l" fontAlgn="ct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Broj</a:t>
                      </a: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prijenosnih</a:t>
                      </a:r>
                      <a:r>
                        <a:rPr lang="en-US" sz="800" b="0" i="0" u="none" strike="noStrike" dirty="0">
                          <a:solidFill>
                            <a:schemeClr val="bg1"/>
                          </a:solidFill>
                          <a:effectLst/>
                          <a:latin typeface="Peugeot New" panose="02000000000000000000" pitchFamily="2" charset="0"/>
                        </a:rPr>
                        <a:t> </a:t>
                      </a:r>
                      <a:r>
                        <a:rPr lang="en-US" sz="800" b="0" i="0" u="none" strike="noStrike" dirty="0" err="1">
                          <a:solidFill>
                            <a:schemeClr val="bg1"/>
                          </a:solidFill>
                          <a:effectLst/>
                          <a:latin typeface="Peugeot New" panose="02000000000000000000" pitchFamily="2" charset="0"/>
                        </a:rPr>
                        <a:t>omjera</a:t>
                      </a:r>
                      <a:endParaRPr lang="en-US" sz="800" b="0" i="0" u="none" strike="noStrike"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dirty="0">
                          <a:solidFill>
                            <a:schemeClr val="tx1"/>
                          </a:solidFill>
                          <a:effectLst/>
                          <a:latin typeface="Peugeot New" panose="02000000000000000000" pitchFamily="2" charset="0"/>
                        </a:rPr>
                        <a:t>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dirty="0">
                          <a:solidFill>
                            <a:schemeClr val="tx1"/>
                          </a:solidFill>
                          <a:effectLst/>
                          <a:latin typeface="Peugeot New" panose="02000000000000000000" pitchFamily="2" charset="0"/>
                        </a:rPr>
                        <a:t>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dirty="0">
                          <a:solidFill>
                            <a:schemeClr val="tx1"/>
                          </a:solidFill>
                          <a:effectLst/>
                          <a:latin typeface="Peugeot New" panose="02000000000000000000" pitchFamily="2" charset="0"/>
                        </a:rPr>
                        <a:t>6</a:t>
                      </a:r>
                      <a:endParaRPr lang="en-US"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88092797"/>
                  </a:ext>
                </a:extLst>
              </a:tr>
              <a:tr h="115113">
                <a:tc>
                  <a:txBody>
                    <a:bodyPr/>
                    <a:lstStyle/>
                    <a:p>
                      <a:pPr algn="ctr" fontAlgn="ctr"/>
                      <a:endParaRPr lang="en-US" sz="700" dirty="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endParaRPr lang="en-US" sz="800" b="0"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endParaRPr lang="en-US" sz="800" dirty="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83838536"/>
                  </a:ext>
                </a:extLst>
              </a:tr>
              <a:tr h="209061">
                <a:tc>
                  <a:txBody>
                    <a:bodyPr/>
                    <a:lstStyle/>
                    <a:p>
                      <a:pPr algn="l" fontAlgn="b"/>
                      <a:r>
                        <a:rPr lang="en-US" sz="900" b="1" i="0" u="none" strike="noStrike" noProof="0" dirty="0">
                          <a:solidFill>
                            <a:schemeClr val="tx1"/>
                          </a:solidFill>
                          <a:effectLst/>
                          <a:latin typeface="Peugeot New" panose="02000000000000000000" pitchFamily="2" charset="0"/>
                        </a:rPr>
                        <a:t>TEŽINE </a:t>
                      </a:r>
                      <a:r>
                        <a:rPr lang="en-US" sz="900" b="1" i="0" u="none" strike="noStrike" noProof="0" dirty="0" err="1">
                          <a:solidFill>
                            <a:schemeClr val="tx1"/>
                          </a:solidFill>
                          <a:effectLst/>
                          <a:latin typeface="Peugeot New" panose="02000000000000000000" pitchFamily="2" charset="0"/>
                        </a:rPr>
                        <a:t>i</a:t>
                      </a:r>
                      <a:r>
                        <a:rPr lang="en-US" sz="900" b="1" i="0" u="none" strike="noStrike" noProof="0" dirty="0">
                          <a:solidFill>
                            <a:schemeClr val="tx1"/>
                          </a:solidFill>
                          <a:effectLst/>
                          <a:latin typeface="Peugeot New" panose="02000000000000000000" pitchFamily="2" charset="0"/>
                        </a:rPr>
                        <a:t> OPTEREĆENJA</a:t>
                      </a:r>
                    </a:p>
                  </a:txBody>
                  <a:tcPr marL="0" marR="0" marT="0"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924427"/>
                  </a:ext>
                </a:extLst>
              </a:tr>
              <a:tr h="198000">
                <a:tc>
                  <a:txBody>
                    <a:bodyPr/>
                    <a:lstStyle/>
                    <a:p>
                      <a:pPr algn="l" fontAlgn="ctr"/>
                      <a:r>
                        <a:rPr lang="en-GB" sz="800" b="0" i="0" u="none" strike="noStrike" noProof="0" dirty="0">
                          <a:solidFill>
                            <a:schemeClr val="bg1"/>
                          </a:solidFill>
                          <a:effectLst/>
                          <a:latin typeface="Peugeot New" panose="02000000000000000000" pitchFamily="2" charset="0"/>
                        </a:rPr>
                        <a:t>  Masa </a:t>
                      </a:r>
                      <a:r>
                        <a:rPr lang="en-GB" sz="800" b="0" i="0" u="none" strike="noStrike" noProof="0" dirty="0" err="1">
                          <a:solidFill>
                            <a:schemeClr val="bg1"/>
                          </a:solidFill>
                          <a:effectLst/>
                          <a:latin typeface="Peugeot New" panose="02000000000000000000" pitchFamily="2" charset="0"/>
                        </a:rPr>
                        <a:t>praznog</a:t>
                      </a:r>
                      <a:r>
                        <a:rPr lang="en-GB" sz="800" b="0" i="0" u="none" strike="noStrike" noProof="0" dirty="0">
                          <a:solidFill>
                            <a:schemeClr val="bg1"/>
                          </a:solidFill>
                          <a:effectLst/>
                          <a:latin typeface="Peugeot New" panose="02000000000000000000" pitchFamily="2" charset="0"/>
                        </a:rPr>
                        <a:t> </a:t>
                      </a:r>
                      <a:r>
                        <a:rPr lang="en-GB" sz="800" b="0" i="0" u="none" strike="noStrike" noProof="0" dirty="0" err="1">
                          <a:solidFill>
                            <a:schemeClr val="bg1"/>
                          </a:solidFill>
                          <a:effectLst/>
                          <a:latin typeface="Peugeot New" panose="02000000000000000000" pitchFamily="2" charset="0"/>
                        </a:rPr>
                        <a:t>vozila</a:t>
                      </a:r>
                      <a:r>
                        <a:rPr lang="en-GB" sz="800" b="0" i="0" u="none" strike="noStrike" noProof="0" dirty="0">
                          <a:solidFill>
                            <a:schemeClr val="bg1"/>
                          </a:solidFill>
                          <a:effectLst/>
                          <a:latin typeface="Peugeot New" panose="02000000000000000000" pitchFamily="2" charset="0"/>
                        </a:rPr>
                        <a:t> (kg)</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1 188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1 205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noProof="0" dirty="0">
                          <a:solidFill>
                            <a:schemeClr val="tx1"/>
                          </a:solidFill>
                          <a:effectLst/>
                          <a:latin typeface="Peugeot New" panose="02000000000000000000" pitchFamily="2" charset="0"/>
                        </a:rPr>
                        <a:t>NP</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621035"/>
                  </a:ext>
                </a:extLst>
              </a:tr>
              <a:tr h="198000">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Ukupna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težina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vozila</a:t>
                      </a:r>
                      <a:r>
                        <a:rPr lang="en-US" sz="800" b="0" i="0" u="none" strike="noStrike" noProof="0" dirty="0">
                          <a:solidFill>
                            <a:schemeClr val="bg1"/>
                          </a:solidFill>
                          <a:effectLst/>
                          <a:latin typeface="Peugeot New" panose="02000000000000000000" pitchFamily="2" charset="0"/>
                        </a:rPr>
                        <a:t> (kg)</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1 710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1 740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noProof="0" dirty="0">
                          <a:solidFill>
                            <a:schemeClr val="tx1"/>
                          </a:solidFill>
                          <a:effectLst/>
                          <a:latin typeface="Peugeot New" panose="02000000000000000000" pitchFamily="2" charset="0"/>
                        </a:rPr>
                        <a:t>NP</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2565378"/>
                  </a:ext>
                </a:extLst>
              </a:tr>
              <a:tr h="198000">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Najveća težina za vuču na nagibu od 12% (kočen) (kg)</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1 200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1 200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1 200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77679756"/>
                  </a:ext>
                </a:extLst>
              </a:tr>
              <a:tr h="198000">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Bruto</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težina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prikolice</a:t>
                      </a:r>
                      <a:r>
                        <a:rPr lang="en-US" sz="800" b="0" i="0" u="none" strike="noStrike" noProof="0" dirty="0">
                          <a:solidFill>
                            <a:schemeClr val="bg1"/>
                          </a:solidFill>
                          <a:effectLst/>
                          <a:latin typeface="Peugeot New" panose="02000000000000000000" pitchFamily="2" charset="0"/>
                        </a:rPr>
                        <a:t> (kg)</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2 910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2 940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hr-HR" sz="800" b="0" i="0" u="none" strike="noStrike" kern="1200" noProof="0" dirty="0">
                          <a:solidFill>
                            <a:schemeClr val="tx1"/>
                          </a:solidFill>
                          <a:effectLst/>
                          <a:latin typeface="Peugeot New" panose="02000000000000000000" pitchFamily="2" charset="0"/>
                          <a:ea typeface="+mn-ea"/>
                          <a:cs typeface="+mn-cs"/>
                        </a:rPr>
                        <a:t>NP</a:t>
                      </a:r>
                      <a:endParaRPr lang="en-US" sz="800" b="0" i="0" u="none" strike="noStrike" kern="1200" noProof="0" dirty="0">
                        <a:solidFill>
                          <a:schemeClr val="tx1"/>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2250862"/>
                  </a:ext>
                </a:extLst>
              </a:tr>
              <a:tr h="198000">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Kapacitet</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spremnika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goriva</a:t>
                      </a:r>
                      <a:r>
                        <a:rPr lang="en-US" sz="800" b="0" i="0" u="none" strike="noStrike" noProof="0" dirty="0">
                          <a:solidFill>
                            <a:schemeClr val="bg1"/>
                          </a:solidFill>
                          <a:effectLst/>
                          <a:latin typeface="Peugeot New" panose="02000000000000000000" pitchFamily="2" charset="0"/>
                        </a:rPr>
                        <a:t> (l)</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solidFill>
                      <a:schemeClr val="tx1"/>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44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44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4</a:t>
                      </a:r>
                      <a:r>
                        <a:rPr lang="hr-HR" sz="800" b="0" i="0" u="none" strike="noStrike" kern="1200" noProof="0" dirty="0">
                          <a:solidFill>
                            <a:schemeClr val="tx1"/>
                          </a:solidFill>
                          <a:effectLst/>
                          <a:latin typeface="Peugeot New" panose="02000000000000000000" pitchFamily="2" charset="0"/>
                          <a:ea typeface="+mn-ea"/>
                          <a:cs typeface="+mn-cs"/>
                        </a:rPr>
                        <a:t>4</a:t>
                      </a:r>
                      <a:endParaRPr lang="en-US" sz="800" b="0" i="0" u="none" strike="noStrike" kern="1200" noProof="0" dirty="0">
                        <a:solidFill>
                          <a:schemeClr val="tx1"/>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70385665"/>
                  </a:ext>
                </a:extLst>
              </a:tr>
            </a:tbl>
          </a:graphicData>
        </a:graphic>
      </p:graphicFrame>
      <p:sp>
        <p:nvSpPr>
          <p:cNvPr id="20" name="ZoneTexte 19">
            <a:extLst>
              <a:ext uri="{FF2B5EF4-FFF2-40B4-BE49-F238E27FC236}">
                <a16:creationId xmlns:a16="http://schemas.microsoft.com/office/drawing/2014/main" id="{750AADD1-ED20-4782-9A4F-E20931D47668}"/>
              </a:ext>
            </a:extLst>
          </p:cNvPr>
          <p:cNvSpPr txBox="1"/>
          <p:nvPr/>
        </p:nvSpPr>
        <p:spPr>
          <a:xfrm>
            <a:off x="667962" y="297727"/>
            <a:ext cx="5428038" cy="47423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TEHNIČKE </a:t>
            </a:r>
            <a:r>
              <a:rPr lang="hr-HR" sz="1500" b="1" cap="all" dirty="0">
                <a:solidFill>
                  <a:prstClr val="black"/>
                </a:solidFill>
                <a:latin typeface="Peugeot New" panose="02000000000000000000" pitchFamily="50" charset="0"/>
              </a:rPr>
              <a:t>KARAKTERISTIKE</a:t>
            </a:r>
            <a:b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br>
            <a:endParaRPr kumimoji="0" lang="fr-FR" sz="1500"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sp>
        <p:nvSpPr>
          <p:cNvPr id="2" name="ZoneTexte 20">
            <a:extLst>
              <a:ext uri="{FF2B5EF4-FFF2-40B4-BE49-F238E27FC236}">
                <a16:creationId xmlns:a16="http://schemas.microsoft.com/office/drawing/2014/main" id="{AC2D5B8C-A9D7-3F39-91F1-6638B472B915}"/>
              </a:ext>
            </a:extLst>
          </p:cNvPr>
          <p:cNvSpPr txBox="1"/>
          <p:nvPr/>
        </p:nvSpPr>
        <p:spPr>
          <a:xfrm>
            <a:off x="460128" y="6253389"/>
            <a:ext cx="11815762" cy="461665"/>
          </a:xfrm>
          <a:prstGeom prst="rect">
            <a:avLst/>
          </a:prstGeom>
          <a:noFill/>
        </p:spPr>
        <p:txBody>
          <a:bodyPr wrap="square" rtlCol="0">
            <a:spAutoFit/>
          </a:bodyPr>
          <a:lstStyle/>
          <a:p>
            <a:pPr lvl="0"/>
            <a:r>
              <a:rPr lang="en-US" sz="600" dirty="0" err="1">
                <a:latin typeface="Peugeot New Light" panose="02000000000000000000" pitchFamily="2" charset="0"/>
              </a:rPr>
              <a:t>Navedene</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i </a:t>
            </a:r>
            <a:r>
              <a:rPr lang="en-US" sz="600" dirty="0" err="1">
                <a:latin typeface="Peugeot New Light" panose="02000000000000000000" pitchFamily="2" charset="0"/>
              </a:rPr>
              <a:t>emisije</a:t>
            </a:r>
            <a:r>
              <a:rPr lang="en-US" sz="600" dirty="0">
                <a:latin typeface="Peugeot New Light" panose="02000000000000000000" pitchFamily="2" charset="0"/>
              </a:rPr>
              <a:t> CO₂ u </a:t>
            </a:r>
            <a:r>
              <a:rPr lang="en-US" sz="600" dirty="0" err="1">
                <a:latin typeface="Peugeot New Light" panose="02000000000000000000" pitchFamily="2" charset="0"/>
              </a:rPr>
              <a:t>skladu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s </a:t>
            </a:r>
            <a:r>
              <a:rPr lang="en-US" sz="600" dirty="0" err="1">
                <a:latin typeface="Peugeot New Light" panose="02000000000000000000" pitchFamily="2" charset="0"/>
              </a:rPr>
              <a:t>odobrenjem</a:t>
            </a:r>
            <a:r>
              <a:rPr lang="en-US" sz="600" dirty="0">
                <a:latin typeface="Peugeot New Light" panose="02000000000000000000" pitchFamily="2" charset="0"/>
              </a:rPr>
              <a:t> </a:t>
            </a:r>
            <a:r>
              <a:rPr lang="en-US" sz="600" dirty="0" err="1">
                <a:latin typeface="Peugeot New Light" panose="02000000000000000000" pitchFamily="2" charset="0"/>
              </a:rPr>
              <a:t>tipa</a:t>
            </a:r>
            <a:r>
              <a:rPr lang="en-US" sz="600" dirty="0">
                <a:latin typeface="Peugeot New Light" panose="02000000000000000000" pitchFamily="2" charset="0"/>
              </a:rPr>
              <a:t> WLTP (</a:t>
            </a:r>
            <a:r>
              <a:rPr lang="en-US" sz="600" dirty="0" err="1">
                <a:latin typeface="Peugeot New Light" panose="02000000000000000000" pitchFamily="2" charset="0"/>
              </a:rPr>
              <a:t>Uredba</a:t>
            </a:r>
            <a:r>
              <a:rPr lang="en-US" sz="600" dirty="0">
                <a:latin typeface="Peugeot New Light" panose="02000000000000000000" pitchFamily="2" charset="0"/>
              </a:rPr>
              <a:t> EU 2017/948). Od 1. </a:t>
            </a:r>
            <a:r>
              <a:rPr lang="en-US" sz="600" dirty="0" err="1">
                <a:latin typeface="Peugeot New Light" panose="02000000000000000000" pitchFamily="2" charset="0"/>
              </a:rPr>
              <a:t>rujna</a:t>
            </a:r>
            <a:r>
              <a:rPr lang="en-US" sz="600" dirty="0">
                <a:latin typeface="Peugeot New Light" panose="02000000000000000000" pitchFamily="2" charset="0"/>
              </a:rPr>
              <a:t> 2018. nova </a:t>
            </a:r>
            <a:r>
              <a:rPr lang="en-US" sz="600" dirty="0" err="1">
                <a:latin typeface="Peugeot New Light" panose="02000000000000000000" pitchFamily="2" charset="0"/>
              </a:rPr>
              <a:t>vozila</a:t>
            </a:r>
            <a:r>
              <a:rPr lang="en-US" sz="600" dirty="0">
                <a:latin typeface="Peugeot New Light" panose="02000000000000000000" pitchFamily="2" charset="0"/>
              </a:rPr>
              <a:t> </a:t>
            </a:r>
            <a:r>
              <a:rPr lang="en-US" sz="600" dirty="0" err="1">
                <a:latin typeface="Peugeot New Light" panose="02000000000000000000" pitchFamily="2" charset="0"/>
              </a:rPr>
              <a:t>homologiraju</a:t>
            </a:r>
            <a:r>
              <a:rPr lang="en-US" sz="600" dirty="0">
                <a:latin typeface="Peugeot New Light" panose="02000000000000000000" pitchFamily="2" charset="0"/>
              </a:rPr>
              <a:t> se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err="1">
                <a:latin typeface="Peugeot New Light" panose="02000000000000000000" pitchFamily="2" charset="0"/>
              </a:rPr>
              <a:t>temelju</a:t>
            </a:r>
            <a:r>
              <a:rPr lang="en-US" sz="600" dirty="0">
                <a:latin typeface="Peugeot New Light" panose="02000000000000000000" pitchFamily="2" charset="0"/>
              </a:rPr>
              <a:t> </a:t>
            </a:r>
            <a:r>
              <a:rPr lang="en-US" sz="600" dirty="0" err="1">
                <a:latin typeface="Peugeot New Light" panose="02000000000000000000" pitchFamily="2" charset="0"/>
              </a:rPr>
              <a:t>globalno</a:t>
            </a:r>
            <a:r>
              <a:rPr lang="en-US" sz="600" dirty="0">
                <a:latin typeface="Peugeot New Light" panose="02000000000000000000" pitchFamily="2" charset="0"/>
              </a:rPr>
              <a:t> </a:t>
            </a:r>
            <a:r>
              <a:rPr lang="en-US" sz="600" dirty="0" err="1">
                <a:latin typeface="Peugeot New Light" panose="02000000000000000000" pitchFamily="2" charset="0"/>
              </a:rPr>
              <a:t>usklađenog</a:t>
            </a:r>
            <a:r>
              <a:rPr lang="en-US" sz="600" dirty="0">
                <a:latin typeface="Peugeot New Light" panose="02000000000000000000" pitchFamily="2" charset="0"/>
              </a:rPr>
              <a:t> </a:t>
            </a:r>
            <a:r>
              <a:rPr lang="en-US" sz="600" dirty="0" err="1">
                <a:latin typeface="Peugeot New Light" panose="02000000000000000000" pitchFamily="2" charset="0"/>
              </a:rPr>
              <a:t>ispitnog</a:t>
            </a:r>
            <a:r>
              <a:rPr lang="en-US" sz="600" dirty="0">
                <a:latin typeface="Peugeot New Light" panose="02000000000000000000" pitchFamily="2" charset="0"/>
              </a:rPr>
              <a:t> </a:t>
            </a:r>
            <a:r>
              <a:rPr lang="en-US" sz="600" dirty="0" err="1">
                <a:latin typeface="Peugeot New Light" panose="02000000000000000000" pitchFamily="2" charset="0"/>
              </a:rPr>
              <a:t>postupka</a:t>
            </a:r>
            <a:r>
              <a:rPr lang="en-US" sz="600" dirty="0">
                <a:latin typeface="Peugeot New Light" panose="02000000000000000000" pitchFamily="2" charset="0"/>
              </a:rPr>
              <a:t> za </a:t>
            </a:r>
            <a:r>
              <a:rPr lang="en-US" sz="600" dirty="0" err="1">
                <a:latin typeface="Peugeot New Light" panose="02000000000000000000" pitchFamily="2" charset="0"/>
              </a:rPr>
              <a:t>laka</a:t>
            </a:r>
            <a:r>
              <a:rPr lang="en-US" sz="600" dirty="0">
                <a:latin typeface="Peugeot New Light" panose="02000000000000000000" pitchFamily="2" charset="0"/>
              </a:rPr>
              <a:t> </a:t>
            </a:r>
            <a:r>
              <a:rPr lang="en-US" sz="600" dirty="0" err="1">
                <a:latin typeface="Peugeot New Light" panose="02000000000000000000" pitchFamily="2" charset="0"/>
              </a:rPr>
              <a:t>vozila</a:t>
            </a:r>
            <a:r>
              <a:rPr lang="en-US" sz="600" dirty="0">
                <a:latin typeface="Peugeot New Light" panose="02000000000000000000" pitchFamily="2" charset="0"/>
              </a:rPr>
              <a:t> (WLTP), koji je </a:t>
            </a:r>
            <a:r>
              <a:rPr lang="en-US" sz="600" dirty="0" err="1">
                <a:latin typeface="Peugeot New Light" panose="02000000000000000000" pitchFamily="2" charset="0"/>
              </a:rPr>
              <a:t>novi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za </a:t>
            </a:r>
            <a:r>
              <a:rPr lang="en-US" sz="600" dirty="0" err="1">
                <a:latin typeface="Peugeot New Light" panose="02000000000000000000" pitchFamily="2" charset="0"/>
              </a:rPr>
              <a:t>mjerenje</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Ovaj</a:t>
            </a:r>
            <a:r>
              <a:rPr lang="en-US" sz="600" dirty="0">
                <a:latin typeface="Peugeot New Light" panose="02000000000000000000" pitchFamily="2" charset="0"/>
              </a:rPr>
              <a:t> WLTP </a:t>
            </a:r>
            <a:r>
              <a:rPr lang="en-US" sz="600" dirty="0" err="1">
                <a:latin typeface="Peugeot New Light" panose="02000000000000000000" pitchFamily="2" charset="0"/>
              </a:rPr>
              <a:t>postupak</a:t>
            </a:r>
            <a:r>
              <a:rPr lang="en-US" sz="600" dirty="0">
                <a:latin typeface="Peugeot New Light" panose="02000000000000000000" pitchFamily="2" charset="0"/>
              </a:rPr>
              <a:t> </a:t>
            </a:r>
            <a:r>
              <a:rPr lang="en-US" sz="600" dirty="0" err="1">
                <a:latin typeface="Peugeot New Light" panose="02000000000000000000" pitchFamily="2" charset="0"/>
              </a:rPr>
              <a:t>potpuno</a:t>
            </a:r>
            <a:r>
              <a:rPr lang="en-US" sz="600" dirty="0">
                <a:latin typeface="Peugeot New Light" panose="02000000000000000000" pitchFamily="2" charset="0"/>
              </a:rPr>
              <a:t> </a:t>
            </a:r>
            <a:r>
              <a:rPr lang="en-US" sz="600" dirty="0" err="1">
                <a:latin typeface="Peugeot New Light" panose="02000000000000000000" pitchFamily="2" charset="0"/>
              </a:rPr>
              <a:t>zamjenjuje</a:t>
            </a:r>
            <a:r>
              <a:rPr lang="en-US" sz="600" dirty="0">
                <a:latin typeface="Peugeot New Light" panose="02000000000000000000" pitchFamily="2" charset="0"/>
              </a:rPr>
              <a:t> Novi </a:t>
            </a:r>
            <a:r>
              <a:rPr lang="en-US" sz="600" dirty="0" err="1">
                <a:latin typeface="Peugeot New Light" panose="02000000000000000000" pitchFamily="2" charset="0"/>
              </a:rPr>
              <a:t>europski</a:t>
            </a:r>
            <a:r>
              <a:rPr lang="en-US" sz="600" dirty="0">
                <a:latin typeface="Peugeot New Light" panose="02000000000000000000" pitchFamily="2" charset="0"/>
              </a:rPr>
              <a:t> </a:t>
            </a:r>
            <a:r>
              <a:rPr lang="en-US" sz="600" dirty="0" err="1">
                <a:latin typeface="Peugeot New Light" panose="02000000000000000000" pitchFamily="2" charset="0"/>
              </a:rPr>
              <a:t>ciklus</a:t>
            </a:r>
            <a:r>
              <a:rPr lang="en-US" sz="600" dirty="0">
                <a:latin typeface="Peugeot New Light" panose="02000000000000000000" pitchFamily="2" charset="0"/>
              </a:rPr>
              <a:t> </a:t>
            </a:r>
            <a:r>
              <a:rPr lang="en-US" sz="600" dirty="0" err="1">
                <a:latin typeface="Peugeot New Light" panose="02000000000000000000" pitchFamily="2" charset="0"/>
              </a:rPr>
              <a:t>vožnje</a:t>
            </a:r>
            <a:r>
              <a:rPr lang="en-US" sz="600" dirty="0">
                <a:latin typeface="Peugeot New Light" panose="02000000000000000000" pitchFamily="2" charset="0"/>
              </a:rPr>
              <a:t> (koji je bio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koji se </a:t>
            </a:r>
            <a:r>
              <a:rPr lang="en-US" sz="600" dirty="0" err="1">
                <a:latin typeface="Peugeot New Light" panose="02000000000000000000" pitchFamily="2" charset="0"/>
              </a:rPr>
              <a:t>ranije</a:t>
            </a:r>
            <a:r>
              <a:rPr lang="en-US" sz="600" dirty="0">
                <a:latin typeface="Peugeot New Light" panose="02000000000000000000" pitchFamily="2" charset="0"/>
              </a:rPr>
              <a:t> </a:t>
            </a:r>
            <a:r>
              <a:rPr lang="en-US" sz="600" dirty="0" err="1">
                <a:latin typeface="Peugeot New Light" panose="02000000000000000000" pitchFamily="2" charset="0"/>
              </a:rPr>
              <a:t>koristio</a:t>
            </a:r>
            <a:r>
              <a:rPr lang="en-US" sz="600" dirty="0">
                <a:latin typeface="Peugeot New Light" panose="02000000000000000000" pitchFamily="2" charset="0"/>
              </a:rPr>
              <a:t>. </a:t>
            </a:r>
            <a:r>
              <a:rPr lang="en-US" sz="600" dirty="0" err="1">
                <a:latin typeface="Peugeot New Light" panose="02000000000000000000" pitchFamily="2" charset="0"/>
              </a:rPr>
              <a:t>Budući</a:t>
            </a:r>
            <a:r>
              <a:rPr lang="en-US" sz="600" dirty="0">
                <a:latin typeface="Peugeot New Light" panose="02000000000000000000" pitchFamily="2" charset="0"/>
              </a:rPr>
              <a:t> da </a:t>
            </a:r>
            <a:r>
              <a:rPr lang="en-US" sz="600" dirty="0" err="1">
                <a:latin typeface="Peugeot New Light" panose="02000000000000000000" pitchFamily="2" charset="0"/>
              </a:rPr>
              <a:t>su</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uvjeti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potrošnja</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izmjerene</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WLTP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u </a:t>
            </a:r>
            <a:r>
              <a:rPr lang="en-US" sz="600" dirty="0" err="1">
                <a:latin typeface="Peugeot New Light" panose="02000000000000000000" pitchFamily="2" charset="0"/>
              </a:rPr>
              <a:t>mnogim</a:t>
            </a:r>
            <a:r>
              <a:rPr lang="en-US" sz="600" dirty="0">
                <a:latin typeface="Peugeot New Light" panose="02000000000000000000" pitchFamily="2" charset="0"/>
              </a:rPr>
              <a:t> </a:t>
            </a:r>
            <a:r>
              <a:rPr lang="en-US" sz="600" dirty="0" err="1">
                <a:latin typeface="Peugeot New Light" panose="02000000000000000000" pitchFamily="2" charset="0"/>
              </a:rPr>
              <a:t>slučajevima</a:t>
            </a:r>
            <a:r>
              <a:rPr lang="en-US" sz="600" dirty="0">
                <a:latin typeface="Peugeot New Light" panose="02000000000000000000" pitchFamily="2" charset="0"/>
              </a:rPr>
              <a:t> </a:t>
            </a:r>
            <a:r>
              <a:rPr lang="en-US" sz="600" dirty="0" err="1">
                <a:latin typeface="Peugeot New Light" panose="02000000000000000000" pitchFamily="2" charset="0"/>
              </a:rPr>
              <a:t>veće</a:t>
            </a:r>
            <a:r>
              <a:rPr lang="en-US" sz="600" dirty="0">
                <a:latin typeface="Peugeot New Light" panose="02000000000000000000" pitchFamily="2" charset="0"/>
              </a:rPr>
              <a:t> od </a:t>
            </a:r>
            <a:r>
              <a:rPr lang="en-US" sz="600" dirty="0" err="1">
                <a:latin typeface="Peugeot New Light" panose="02000000000000000000" pitchFamily="2" charset="0"/>
              </a:rPr>
              <a:t>onih</a:t>
            </a:r>
            <a:r>
              <a:rPr lang="en-US" sz="600" dirty="0">
                <a:latin typeface="Peugeot New Light" panose="02000000000000000000" pitchFamily="2" charset="0"/>
              </a:rPr>
              <a:t> </a:t>
            </a:r>
            <a:r>
              <a:rPr lang="en-US" sz="600" dirty="0" err="1">
                <a:latin typeface="Peugeot New Light" panose="02000000000000000000" pitchFamily="2" charset="0"/>
              </a:rPr>
              <a:t>izmjerenih</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NEDC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mogu</a:t>
            </a:r>
            <a:r>
              <a:rPr lang="en-US" sz="600" dirty="0">
                <a:latin typeface="Peugeot New Light" panose="02000000000000000000" pitchFamily="2" charset="0"/>
              </a:rPr>
              <a:t> </a:t>
            </a:r>
            <a:r>
              <a:rPr lang="en-US" sz="600" dirty="0" err="1">
                <a:latin typeface="Peugeot New Light" panose="02000000000000000000" pitchFamily="2" charset="0"/>
              </a:rPr>
              <a:t>varirati</a:t>
            </a:r>
            <a:r>
              <a:rPr lang="en-US" sz="600" dirty="0">
                <a:latin typeface="Peugeot New Light" panose="02000000000000000000" pitchFamily="2" charset="0"/>
              </a:rPr>
              <a:t> </a:t>
            </a:r>
            <a:r>
              <a:rPr lang="en-US" sz="600" dirty="0" err="1">
                <a:latin typeface="Peugeot New Light" panose="02000000000000000000" pitchFamily="2" charset="0"/>
              </a:rPr>
              <a:t>ovisno</a:t>
            </a:r>
            <a:r>
              <a:rPr lang="en-US" sz="600" dirty="0">
                <a:latin typeface="Peugeot New Light" panose="02000000000000000000" pitchFamily="2" charset="0"/>
              </a:rPr>
              <a:t> o </a:t>
            </a:r>
            <a:r>
              <a:rPr lang="en-US" sz="600" dirty="0" err="1">
                <a:latin typeface="Peugeot New Light" panose="02000000000000000000" pitchFamily="2" charset="0"/>
              </a:rPr>
              <a:t>specifičnoj</a:t>
            </a:r>
            <a:r>
              <a:rPr lang="en-US" sz="600" dirty="0">
                <a:latin typeface="Peugeot New Light" panose="02000000000000000000" pitchFamily="2" charset="0"/>
              </a:rPr>
              <a:t> </a:t>
            </a:r>
            <a:r>
              <a:rPr lang="en-US" sz="600" dirty="0" err="1">
                <a:latin typeface="Peugeot New Light" panose="02000000000000000000" pitchFamily="2" charset="0"/>
              </a:rPr>
              <a:t>opremi</a:t>
            </a:r>
            <a:r>
              <a:rPr lang="en-US" sz="600" dirty="0">
                <a:latin typeface="Peugeot New Light" panose="02000000000000000000" pitchFamily="2" charset="0"/>
              </a:rPr>
              <a:t>, </a:t>
            </a:r>
            <a:r>
              <a:rPr lang="en-US" sz="600" dirty="0" err="1">
                <a:latin typeface="Peugeot New Light" panose="02000000000000000000" pitchFamily="2" charset="0"/>
              </a:rPr>
              <a:t>opcijama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tipovima</a:t>
            </a:r>
            <a:r>
              <a:rPr lang="en-US" sz="600" dirty="0">
                <a:latin typeface="Peugeot New Light" panose="02000000000000000000" pitchFamily="2" charset="0"/>
              </a:rPr>
              <a:t> </a:t>
            </a:r>
            <a:r>
              <a:rPr lang="en-US" sz="600" dirty="0" err="1">
                <a:latin typeface="Peugeot New Light" panose="02000000000000000000" pitchFamily="2" charset="0"/>
              </a:rPr>
              <a:t>guma</a:t>
            </a:r>
            <a:r>
              <a:rPr lang="en-US" sz="600" dirty="0">
                <a:latin typeface="Peugeot New Light" panose="02000000000000000000" pitchFamily="2" charset="0"/>
              </a:rPr>
              <a:t>. </a:t>
            </a:r>
            <a:r>
              <a:rPr lang="en-US" sz="600" dirty="0" err="1">
                <a:latin typeface="Peugeot New Light" panose="02000000000000000000" pitchFamily="2" charset="0"/>
              </a:rPr>
              <a:t>Svakako</a:t>
            </a:r>
            <a:r>
              <a:rPr lang="en-US" sz="600" dirty="0">
                <a:latin typeface="Peugeot New Light" panose="02000000000000000000" pitchFamily="2" charset="0"/>
              </a:rPr>
              <a:t> </a:t>
            </a:r>
            <a:r>
              <a:rPr lang="en-US" sz="600" dirty="0" err="1">
                <a:latin typeface="Peugeot New Light" panose="02000000000000000000" pitchFamily="2" charset="0"/>
              </a:rPr>
              <a:t>kontaktirajte</a:t>
            </a:r>
            <a:r>
              <a:rPr lang="en-US" sz="600" dirty="0">
                <a:latin typeface="Peugeot New Light" panose="02000000000000000000" pitchFamily="2" charset="0"/>
              </a:rPr>
              <a:t> </a:t>
            </a:r>
            <a:r>
              <a:rPr lang="en-US" sz="600" dirty="0" err="1">
                <a:latin typeface="Peugeot New Light" panose="02000000000000000000" pitchFamily="2" charset="0"/>
              </a:rPr>
              <a:t>svoje</a:t>
            </a:r>
            <a:r>
              <a:rPr lang="en-US" sz="600" dirty="0">
                <a:latin typeface="Peugeot New Light" panose="02000000000000000000" pitchFamily="2" charset="0"/>
              </a:rPr>
              <a:t> </a:t>
            </a:r>
            <a:r>
              <a:rPr lang="en-US" sz="600" dirty="0" err="1">
                <a:latin typeface="Peugeot New Light" panose="02000000000000000000" pitchFamily="2" charset="0"/>
              </a:rPr>
              <a:t>prodajno</a:t>
            </a:r>
            <a:r>
              <a:rPr lang="en-US" sz="600" dirty="0">
                <a:latin typeface="Peugeot New Light" panose="02000000000000000000" pitchFamily="2" charset="0"/>
              </a:rPr>
              <a:t> </a:t>
            </a:r>
            <a:r>
              <a:rPr lang="en-US" sz="600" dirty="0" err="1">
                <a:latin typeface="Peugeot New Light" panose="02000000000000000000" pitchFamily="2" charset="0"/>
              </a:rPr>
              <a:t>mjesto</a:t>
            </a:r>
            <a:r>
              <a:rPr lang="en-US" sz="600" dirty="0">
                <a:latin typeface="Peugeot New Light" panose="02000000000000000000" pitchFamily="2" charset="0"/>
              </a:rPr>
              <a:t> za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a:latin typeface="Peugeot New Light" panose="02000000000000000000" pitchFamily="2" charset="0"/>
                <a:hlinkClick r:id="rId2"/>
              </a:rPr>
              <a:t>www.peugeot.</a:t>
            </a:r>
            <a:r>
              <a:rPr lang="hr-HR" sz="600" dirty="0" err="1">
                <a:latin typeface="Peugeot New Light" panose="02000000000000000000" pitchFamily="2" charset="0"/>
                <a:hlinkClick r:id="rId2"/>
              </a:rPr>
              <a:t>hr</a:t>
            </a:r>
            <a:r>
              <a:rPr lang="hr-HR" sz="600" dirty="0">
                <a:latin typeface="Peugeot New Light" panose="02000000000000000000" pitchFamily="2" charset="0"/>
              </a:rPr>
              <a:t> </a:t>
            </a:r>
            <a:endParaRPr lang="en-US" sz="600" dirty="0">
              <a:latin typeface="Peugeot New Light" panose="02000000000000000000" pitchFamily="2" charset="0"/>
            </a:endParaRPr>
          </a:p>
        </p:txBody>
      </p:sp>
      <p:grpSp>
        <p:nvGrpSpPr>
          <p:cNvPr id="3" name="Groupe 6">
            <a:extLst>
              <a:ext uri="{FF2B5EF4-FFF2-40B4-BE49-F238E27FC236}">
                <a16:creationId xmlns:a16="http://schemas.microsoft.com/office/drawing/2014/main" id="{36018A8A-455F-BB7A-7C2B-F5EAF7F8DEA5}"/>
              </a:ext>
            </a:extLst>
          </p:cNvPr>
          <p:cNvGrpSpPr/>
          <p:nvPr/>
        </p:nvGrpSpPr>
        <p:grpSpPr>
          <a:xfrm>
            <a:off x="0" y="0"/>
            <a:ext cx="373081" cy="6858014"/>
            <a:chOff x="-6767" y="-14"/>
            <a:chExt cx="373081" cy="6858014"/>
          </a:xfrm>
        </p:grpSpPr>
        <p:sp>
          <p:nvSpPr>
            <p:cNvPr id="4" name="Rectangle 3">
              <a:hlinkClick r:id="" action="ppaction://noaction"/>
              <a:extLst>
                <a:ext uri="{FF2B5EF4-FFF2-40B4-BE49-F238E27FC236}">
                  <a16:creationId xmlns:a16="http://schemas.microsoft.com/office/drawing/2014/main" id="{4CCD477F-C6BE-33EE-EEF9-88C0D7D01173}"/>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5" name="Rectangle 4">
              <a:hlinkClick r:id="" action="ppaction://noaction"/>
              <a:extLst>
                <a:ext uri="{FF2B5EF4-FFF2-40B4-BE49-F238E27FC236}">
                  <a16:creationId xmlns:a16="http://schemas.microsoft.com/office/drawing/2014/main" id="{3BF84F9F-EAC9-BE60-F76A-548AA1AA9931}"/>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6" name="Rectangle 5">
              <a:hlinkClick r:id="" action="ppaction://noaction"/>
              <a:extLst>
                <a:ext uri="{FF2B5EF4-FFF2-40B4-BE49-F238E27FC236}">
                  <a16:creationId xmlns:a16="http://schemas.microsoft.com/office/drawing/2014/main" id="{F7EFE090-DABB-136B-F415-9F19328FE2E6}"/>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7" name="Rectangle 6">
              <a:hlinkClick r:id="" action="ppaction://noaction"/>
              <a:extLst>
                <a:ext uri="{FF2B5EF4-FFF2-40B4-BE49-F238E27FC236}">
                  <a16:creationId xmlns:a16="http://schemas.microsoft.com/office/drawing/2014/main" id="{1388FCFB-9284-9E16-1699-F8FA2E044B51}"/>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8" name="Rectangle 7">
              <a:hlinkClick r:id="" action="ppaction://noaction"/>
              <a:extLst>
                <a:ext uri="{FF2B5EF4-FFF2-40B4-BE49-F238E27FC236}">
                  <a16:creationId xmlns:a16="http://schemas.microsoft.com/office/drawing/2014/main" id="{6EA8DCAA-299E-6752-8991-714830946405}"/>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9" name="Rectangle 8">
              <a:extLst>
                <a:ext uri="{FF2B5EF4-FFF2-40B4-BE49-F238E27FC236}">
                  <a16:creationId xmlns:a16="http://schemas.microsoft.com/office/drawing/2014/main" id="{31E50A45-0B9F-8AF4-DF15-7AE4A1DB3F75}"/>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GAMA</a:t>
              </a:r>
              <a:endParaRPr lang="en-US" sz="680" kern="0" spc="50" dirty="0">
                <a:latin typeface="Peugeot New" panose="02000000000000000000" pitchFamily="2" charset="0"/>
              </a:endParaRPr>
            </a:p>
          </p:txBody>
        </p:sp>
        <p:sp>
          <p:nvSpPr>
            <p:cNvPr id="10" name="Rectangle 9">
              <a:hlinkClick r:id="" action="ppaction://noaction"/>
              <a:extLst>
                <a:ext uri="{FF2B5EF4-FFF2-40B4-BE49-F238E27FC236}">
                  <a16:creationId xmlns:a16="http://schemas.microsoft.com/office/drawing/2014/main" id="{92E0CE01-EE37-CF9F-BCFE-D8E538171BD3}"/>
                </a:ext>
              </a:extLst>
            </p:cNvPr>
            <p:cNvSpPr/>
            <p:nvPr/>
          </p:nvSpPr>
          <p:spPr>
            <a:xfrm rot="16200000">
              <a:off x="-364035" y="5270399"/>
              <a:ext cx="1088417" cy="372281"/>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TEHNIČKE KARAKTERISTIKE</a:t>
              </a:r>
            </a:p>
          </p:txBody>
        </p:sp>
        <p:sp>
          <p:nvSpPr>
            <p:cNvPr id="11" name="Rectangle 10">
              <a:hlinkClick r:id="" action="ppaction://noaction"/>
              <a:extLst>
                <a:ext uri="{FF2B5EF4-FFF2-40B4-BE49-F238E27FC236}">
                  <a16:creationId xmlns:a16="http://schemas.microsoft.com/office/drawing/2014/main" id="{E83BC66B-50F8-F385-D3F8-340761166361}"/>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236846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extLst>
              <p:ext uri="{D42A27DB-BD31-4B8C-83A1-F6EECF244321}">
                <p14:modId xmlns:p14="http://schemas.microsoft.com/office/powerpoint/2010/main" val="1297033028"/>
              </p:ext>
            </p:extLst>
          </p:nvPr>
        </p:nvGraphicFramePr>
        <p:xfrm>
          <a:off x="995083" y="604611"/>
          <a:ext cx="10377365" cy="4507042"/>
        </p:xfrm>
        <a:graphic>
          <a:graphicData uri="http://schemas.openxmlformats.org/drawingml/2006/table">
            <a:tbl>
              <a:tblPr/>
              <a:tblGrid>
                <a:gridCol w="3769562">
                  <a:extLst>
                    <a:ext uri="{9D8B030D-6E8A-4147-A177-3AD203B41FA5}">
                      <a16:colId xmlns:a16="http://schemas.microsoft.com/office/drawing/2014/main" val="2281782770"/>
                    </a:ext>
                  </a:extLst>
                </a:gridCol>
                <a:gridCol w="2202601">
                  <a:extLst>
                    <a:ext uri="{9D8B030D-6E8A-4147-A177-3AD203B41FA5}">
                      <a16:colId xmlns:a16="http://schemas.microsoft.com/office/drawing/2014/main" val="242442962"/>
                    </a:ext>
                  </a:extLst>
                </a:gridCol>
                <a:gridCol w="2202601">
                  <a:extLst>
                    <a:ext uri="{9D8B030D-6E8A-4147-A177-3AD203B41FA5}">
                      <a16:colId xmlns:a16="http://schemas.microsoft.com/office/drawing/2014/main" val="519031255"/>
                    </a:ext>
                  </a:extLst>
                </a:gridCol>
                <a:gridCol w="2202601">
                  <a:extLst>
                    <a:ext uri="{9D8B030D-6E8A-4147-A177-3AD203B41FA5}">
                      <a16:colId xmlns:a16="http://schemas.microsoft.com/office/drawing/2014/main" val="3299164319"/>
                    </a:ext>
                  </a:extLst>
                </a:gridCol>
              </a:tblGrid>
              <a:tr h="217747">
                <a:tc rowSpan="2">
                  <a:txBody>
                    <a:bodyPr/>
                    <a:lstStyle/>
                    <a:p>
                      <a:pPr algn="ctr" fontAlgn="ctr"/>
                      <a:endParaRPr lang="en-US" sz="1100" b="1" i="0" u="none" strike="noStrike" noProof="0" dirty="0">
                        <a:solidFill>
                          <a:schemeClr val="tx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tcPr>
                </a:tc>
                <a:tc gridSpan="2">
                  <a:txBody>
                    <a:bodyPr/>
                    <a:lstStyle/>
                    <a:p>
                      <a:pPr algn="ctr" fontAlgn="ctr"/>
                      <a:r>
                        <a:rPr lang="en-US" sz="800" b="1" i="0" u="none" strike="noStrike" noProof="0" dirty="0">
                          <a:solidFill>
                            <a:schemeClr val="bg1"/>
                          </a:solidFill>
                          <a:effectLst/>
                          <a:latin typeface="Peugeot New" panose="02000000000000000000" pitchFamily="2" charset="0"/>
                        </a:rPr>
                        <a:t>BENZIN</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chemeClr val="tx1"/>
                    </a:solidFill>
                  </a:tcPr>
                </a:tc>
                <a:tc hMerge="1">
                  <a:txBody>
                    <a:bodyPr/>
                    <a:lstStyle/>
                    <a:p>
                      <a:endParaRPr lang="fr-FR"/>
                    </a:p>
                  </a:txBody>
                  <a:tcPr/>
                </a:tc>
                <a:tc>
                  <a:txBody>
                    <a:bodyPr/>
                    <a:lstStyle/>
                    <a:p>
                      <a:pPr algn="ctr"/>
                      <a:r>
                        <a:rPr lang="hr-HR" sz="800" b="1" dirty="0">
                          <a:solidFill>
                            <a:schemeClr val="tx1"/>
                          </a:solidFill>
                          <a:latin typeface="Peugeot New" panose="02000000000000000000" pitchFamily="50" charset="0"/>
                        </a:rPr>
                        <a:t>HYBRID</a:t>
                      </a:r>
                      <a:endParaRPr lang="fr-FR" sz="800" b="1" dirty="0">
                        <a:solidFill>
                          <a:schemeClr val="tx1"/>
                        </a:solidFill>
                        <a:latin typeface="Peugeot New" panose="02000000000000000000" pitchFamily="50"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91439165"/>
                  </a:ext>
                </a:extLst>
              </a:tr>
              <a:tr h="173499">
                <a:tc vMerge="1">
                  <a:txBody>
                    <a:bodyPr/>
                    <a:lstStyle/>
                    <a:p>
                      <a:pPr algn="l" fontAlgn="b"/>
                      <a:r>
                        <a:rPr lang="fr-FR" sz="900" b="1" i="0" u="none" strike="noStrike" dirty="0">
                          <a:solidFill>
                            <a:schemeClr val="tx1"/>
                          </a:solidFill>
                          <a:effectLst/>
                          <a:latin typeface="Peugeot New" panose="02000000000000000000" pitchFamily="2" charset="0"/>
                        </a:rPr>
                        <a:t>MOTEUR THERMIQUE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fontAlgn="ctr"/>
                      <a:r>
                        <a:rPr lang="en-US" sz="800" b="1" i="0" u="none" strike="noStrike" dirty="0" err="1">
                          <a:solidFill>
                            <a:schemeClr val="tx1"/>
                          </a:solidFill>
                          <a:effectLst/>
                          <a:latin typeface="Peugeot New" panose="02000000000000000000" pitchFamily="2" charset="0"/>
                        </a:rPr>
                        <a:t>PureTech</a:t>
                      </a:r>
                      <a:endParaRPr lang="en-US" sz="800" b="1" i="0" u="none" strike="noStrike" dirty="0">
                        <a:solidFill>
                          <a:schemeClr val="tx1"/>
                        </a:solidFill>
                        <a:effectLst/>
                        <a:latin typeface="Peugeot New" panose="02000000000000000000" pitchFamily="2" charset="0"/>
                      </a:endParaRPr>
                    </a:p>
                    <a:p>
                      <a:pPr algn="ctr" fontAlgn="ctr"/>
                      <a:r>
                        <a:rPr lang="en-US" sz="800" b="1" i="0" u="none" strike="noStrike" dirty="0">
                          <a:solidFill>
                            <a:schemeClr val="tx1"/>
                          </a:solidFill>
                          <a:effectLst/>
                          <a:latin typeface="Peugeot New" panose="02000000000000000000" pitchFamily="2" charset="0"/>
                        </a:rPr>
                        <a:t>100 S&amp;S BVM6</a:t>
                      </a:r>
                      <a:endParaRPr lang="fr-FR" sz="800" dirty="0"/>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solidFill>
                      <a:schemeClr val="bg1">
                        <a:lumMod val="95000"/>
                      </a:schemeClr>
                    </a:solidFill>
                  </a:tcPr>
                </a:tc>
                <a:tc rowSpan="2">
                  <a:txBody>
                    <a:bodyPr/>
                    <a:lstStyle/>
                    <a:p>
                      <a:pPr algn="ctr"/>
                      <a:r>
                        <a:rPr lang="en-US" sz="800" b="1" i="0" u="none" strike="noStrike" dirty="0" err="1">
                          <a:solidFill>
                            <a:schemeClr val="tx1"/>
                          </a:solidFill>
                          <a:effectLst/>
                          <a:latin typeface="Peugeot New" panose="02000000000000000000" pitchFamily="2" charset="0"/>
                        </a:rPr>
                        <a:t>PureTech</a:t>
                      </a:r>
                      <a:endParaRPr lang="en-US" sz="800" b="1" i="0" u="none" strike="noStrike" dirty="0">
                        <a:solidFill>
                          <a:schemeClr val="tx1"/>
                        </a:solidFill>
                        <a:effectLst/>
                        <a:latin typeface="Peugeot New" panose="02000000000000000000" pitchFamily="2" charset="0"/>
                      </a:endParaRPr>
                    </a:p>
                    <a:p>
                      <a:pPr algn="ctr"/>
                      <a:r>
                        <a:rPr lang="en-US" sz="800" b="1" i="0" u="none" strike="noStrike" dirty="0">
                          <a:solidFill>
                            <a:schemeClr val="tx1"/>
                          </a:solidFill>
                          <a:effectLst/>
                          <a:latin typeface="Peugeot New" panose="02000000000000000000" pitchFamily="2" charset="0"/>
                        </a:rPr>
                        <a:t>130 S&amp;S EAT8</a:t>
                      </a:r>
                      <a:endParaRPr lang="fr-FR" sz="800" dirty="0"/>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algn="ctr"/>
                      <a:r>
                        <a:rPr lang="hr-HR" sz="800" b="1" i="0" u="none" strike="noStrike" dirty="0" err="1">
                          <a:solidFill>
                            <a:schemeClr val="tx1"/>
                          </a:solidFill>
                          <a:effectLst/>
                          <a:latin typeface="Peugeot New" panose="02000000000000000000" pitchFamily="2" charset="0"/>
                        </a:rPr>
                        <a:t>PureTech</a:t>
                      </a:r>
                      <a:endParaRPr lang="en-US" sz="800" b="1" i="0" u="none" strike="noStrike" dirty="0">
                        <a:solidFill>
                          <a:schemeClr val="tx1"/>
                        </a:solidFill>
                        <a:effectLst/>
                        <a:latin typeface="Peugeot New" panose="02000000000000000000" pitchFamily="2" charset="0"/>
                      </a:endParaRPr>
                    </a:p>
                    <a:p>
                      <a:pPr algn="ctr"/>
                      <a:r>
                        <a:rPr lang="en-US" sz="800" b="1" i="0" u="none" strike="noStrike" dirty="0">
                          <a:solidFill>
                            <a:schemeClr val="tx1"/>
                          </a:solidFill>
                          <a:effectLst/>
                          <a:latin typeface="Peugeot New" panose="02000000000000000000" pitchFamily="2" charset="0"/>
                        </a:rPr>
                        <a:t>13</a:t>
                      </a:r>
                      <a:r>
                        <a:rPr lang="hr-HR" sz="800" b="1" i="0" u="none" strike="noStrike" dirty="0">
                          <a:solidFill>
                            <a:schemeClr val="tx1"/>
                          </a:solidFill>
                          <a:effectLst/>
                          <a:latin typeface="Peugeot New" panose="02000000000000000000" pitchFamily="2" charset="0"/>
                        </a:rPr>
                        <a:t>6</a:t>
                      </a:r>
                      <a:r>
                        <a:rPr lang="en-US" sz="800" b="1" i="0" u="none" strike="noStrike" dirty="0">
                          <a:solidFill>
                            <a:schemeClr val="tx1"/>
                          </a:solidFill>
                          <a:effectLst/>
                          <a:latin typeface="Peugeot New" panose="02000000000000000000" pitchFamily="2" charset="0"/>
                        </a:rPr>
                        <a:t> </a:t>
                      </a:r>
                      <a:r>
                        <a:rPr lang="hr-HR" sz="800" b="1" i="0" u="none" strike="noStrike" dirty="0">
                          <a:solidFill>
                            <a:schemeClr val="tx1"/>
                          </a:solidFill>
                          <a:effectLst/>
                          <a:latin typeface="Peugeot New" panose="02000000000000000000" pitchFamily="2" charset="0"/>
                        </a:rPr>
                        <a:t>e-DCS6</a:t>
                      </a:r>
                      <a:endParaRPr lang="fr-FR" sz="800" dirty="0"/>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191535600"/>
                  </a:ext>
                </a:extLst>
              </a:tr>
              <a:tr h="234448">
                <a:tc rowSpan="2">
                  <a:txBody>
                    <a:bodyPr/>
                    <a:lstStyle/>
                    <a:p>
                      <a:pPr algn="ctr" fontAlgn="ctr"/>
                      <a:r>
                        <a:rPr lang="en-US" sz="900" b="0" i="0" u="none" strike="noStrike" noProof="0" dirty="0">
                          <a:solidFill>
                            <a:srgbClr val="404040"/>
                          </a:solidFill>
                          <a:effectLst/>
                          <a:latin typeface="Peugeot New" panose="02000000000000000000" pitchFamily="2" charset="0"/>
                        </a:rPr>
                        <a:t> </a:t>
                      </a:r>
                    </a:p>
                    <a:p>
                      <a:pPr algn="l" fontAlgn="b"/>
                      <a:r>
                        <a:rPr lang="en-US" sz="900" b="1" i="0" u="none" strike="noStrike" noProof="0" dirty="0">
                          <a:solidFill>
                            <a:schemeClr val="tx1"/>
                          </a:solidFill>
                          <a:effectLst/>
                          <a:latin typeface="Peugeot New" panose="02000000000000000000" pitchFamily="2" charset="0"/>
                        </a:rPr>
                        <a:t>PERFORMANSE </a:t>
                      </a:r>
                      <a:r>
                        <a:rPr lang="en-US" sz="500" b="0" i="0" u="none" strike="noStrike" noProof="0" dirty="0">
                          <a:solidFill>
                            <a:schemeClr val="tx1"/>
                          </a:solidFill>
                          <a:effectLst/>
                          <a:latin typeface="Peugeot New Light" panose="02000000000000000000" pitchFamily="50" charset="0"/>
                        </a:rPr>
                        <a:t>(</a:t>
                      </a:r>
                      <a:r>
                        <a:rPr lang="en-US" sz="500" b="0" i="0" u="none" strike="noStrike" noProof="0" dirty="0" err="1">
                          <a:solidFill>
                            <a:schemeClr val="tx1"/>
                          </a:solidFill>
                          <a:effectLst/>
                          <a:latin typeface="Peugeot New Light" panose="02000000000000000000" pitchFamily="50" charset="0"/>
                        </a:rPr>
                        <a:t>samo</a:t>
                      </a:r>
                      <a:r>
                        <a:rPr lang="en-US" sz="500" b="0" i="0" u="none" strike="noStrike" noProof="0" dirty="0">
                          <a:solidFill>
                            <a:schemeClr val="tx1"/>
                          </a:solidFill>
                          <a:effectLst/>
                          <a:latin typeface="Peugeot New Light" panose="02000000000000000000" pitchFamily="50" charset="0"/>
                        </a:rPr>
                        <a:t> </a:t>
                      </a:r>
                      <a:r>
                        <a:rPr lang="en-US" sz="500" b="0" i="0" u="none" strike="noStrike" noProof="0" dirty="0" err="1">
                          <a:solidFill>
                            <a:schemeClr val="tx1"/>
                          </a:solidFill>
                          <a:effectLst/>
                          <a:latin typeface="Peugeot New Light" panose="02000000000000000000" pitchFamily="50" charset="0"/>
                        </a:rPr>
                        <a:t>vozač</a:t>
                      </a:r>
                      <a:r>
                        <a:rPr lang="en-US" sz="500" b="0" i="0" u="none" strike="noStrike" noProof="0" dirty="0">
                          <a:solidFill>
                            <a:schemeClr val="tx1"/>
                          </a:solidFill>
                          <a:effectLst/>
                          <a:latin typeface="Peugeot New Light" panose="02000000000000000000" pitchFamily="50" charset="0"/>
                        </a:rPr>
                        <a:t>)</a:t>
                      </a:r>
                      <a:endParaRPr lang="en-US" sz="900" b="0" i="0" u="none" strike="noStrike" noProof="0" dirty="0">
                        <a:solidFill>
                          <a:schemeClr val="tx1"/>
                        </a:solidFill>
                        <a:effectLst/>
                        <a:latin typeface="Peugeot New Light" panose="02000000000000000000" pitchFamily="50" charset="0"/>
                      </a:endParaRP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lnT>
                      <a:noFill/>
                    </a:lnT>
                  </a:tcPr>
                </a:tc>
                <a:tc vMerge="1">
                  <a:txBody>
                    <a:bodyPr/>
                    <a:lstStyle/>
                    <a:p>
                      <a:endParaRPr lang="fr-FR" dirty="0"/>
                    </a:p>
                  </a:txBody>
                  <a:tcPr/>
                </a:tc>
                <a:extLst>
                  <a:ext uri="{0D108BD9-81ED-4DB2-BD59-A6C34878D82A}">
                    <a16:rowId xmlns:a16="http://schemas.microsoft.com/office/drawing/2014/main" val="48182114"/>
                  </a:ext>
                </a:extLst>
              </a:tr>
              <a:tr h="107543">
                <a:tc vMerge="1">
                  <a:txBody>
                    <a:bodyPr/>
                    <a:lstStyle/>
                    <a:p>
                      <a:endParaRPr lang="fr-FR"/>
                    </a:p>
                  </a:txBody>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50358"/>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Najveća brzina u sportskim/električnim načinima rada (km/h)</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183</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203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noProof="0" dirty="0">
                          <a:solidFill>
                            <a:schemeClr val="tx1"/>
                          </a:solidFill>
                          <a:effectLst/>
                          <a:latin typeface="Peugeot New" panose="02000000000000000000" pitchFamily="2" charset="0"/>
                        </a:rPr>
                        <a:t>NP</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172353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0 do 100 k</a:t>
                      </a:r>
                      <a:r>
                        <a:rPr lang="hr-HR" sz="800" b="0" i="0" u="none" strike="noStrike" noProof="0" dirty="0">
                          <a:solidFill>
                            <a:schemeClr val="bg1"/>
                          </a:solidFill>
                          <a:effectLst/>
                          <a:latin typeface="Peugeot New" panose="02000000000000000000" pitchFamily="2" charset="0"/>
                        </a:rPr>
                        <a:t>m/</a:t>
                      </a:r>
                      <a:r>
                        <a:rPr lang="en-US" sz="800" b="0" i="0" u="none" strike="noStrike" noProof="0" dirty="0">
                          <a:solidFill>
                            <a:schemeClr val="bg1"/>
                          </a:solidFill>
                          <a:effectLst/>
                          <a:latin typeface="Peugeot New" panose="02000000000000000000" pitchFamily="2" charset="0"/>
                        </a:rPr>
                        <a:t>h (s)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11,0</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9,4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noProof="0" dirty="0">
                          <a:solidFill>
                            <a:schemeClr val="tx1"/>
                          </a:solidFill>
                          <a:effectLst/>
                          <a:latin typeface="Peugeot New" panose="02000000000000000000" pitchFamily="2" charset="0"/>
                        </a:rPr>
                        <a:t>NP</a:t>
                      </a:r>
                      <a:endParaRPr lang="pl-PL"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906145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1,000 m </a:t>
                      </a:r>
                      <a:r>
                        <a:rPr lang="en-US" sz="800" b="0" i="0" u="none" strike="noStrike" noProof="0" dirty="0" err="1">
                          <a:solidFill>
                            <a:schemeClr val="bg1"/>
                          </a:solidFill>
                          <a:effectLst/>
                          <a:latin typeface="Peugeot New" panose="02000000000000000000" pitchFamily="2" charset="0"/>
                        </a:rPr>
                        <a:t>stojeći</a:t>
                      </a:r>
                      <a:r>
                        <a:rPr lang="en-US" sz="800" b="0" i="0" u="none" strike="noStrike" noProof="0" dirty="0">
                          <a:solidFill>
                            <a:schemeClr val="bg1"/>
                          </a:solidFill>
                          <a:effectLst/>
                          <a:latin typeface="Peugeot New" panose="02000000000000000000" pitchFamily="2" charset="0"/>
                        </a:rPr>
                        <a:t> start (s)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32,6</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30,5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noProof="0" dirty="0">
                          <a:solidFill>
                            <a:schemeClr val="tx1"/>
                          </a:solidFill>
                          <a:effectLst/>
                          <a:latin typeface="Peugeot New" panose="02000000000000000000" pitchFamily="2" charset="0"/>
                        </a:rPr>
                        <a:t>NP</a:t>
                      </a:r>
                      <a:endParaRPr lang="pl-PL"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6346243"/>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80 do 120 km/h u 5. </a:t>
                      </a:r>
                      <a:r>
                        <a:rPr lang="en-US" sz="800" b="0" i="0" u="none" strike="noStrike" noProof="0" dirty="0" err="1">
                          <a:solidFill>
                            <a:schemeClr val="bg1"/>
                          </a:solidFill>
                          <a:effectLst/>
                          <a:latin typeface="Peugeot New" panose="02000000000000000000" pitchFamily="2" charset="0"/>
                        </a:rPr>
                        <a:t>brzini</a:t>
                      </a:r>
                      <a:r>
                        <a:rPr lang="en-US" sz="800" b="0" i="0" u="none" strike="noStrike" noProof="0" dirty="0">
                          <a:solidFill>
                            <a:schemeClr val="bg1"/>
                          </a:solidFill>
                          <a:effectLst/>
                          <a:latin typeface="Peugeot New" panose="02000000000000000000" pitchFamily="2" charset="0"/>
                        </a:rPr>
                        <a:t> (s)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10,4</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rowSpan="2">
                  <a:txBody>
                    <a:bodyPr/>
                    <a:lstStyle/>
                    <a:p>
                      <a:pPr algn="ctr" fontAlgn="ctr"/>
                      <a:r>
                        <a:rPr lang="en-US" sz="800" b="0" i="0" u="none" strike="noStrike" noProof="0" dirty="0">
                          <a:solidFill>
                            <a:schemeClr val="tx1"/>
                          </a:solidFill>
                          <a:effectLst/>
                          <a:latin typeface="Peugeot New" panose="02000000000000000000" pitchFamily="2" charset="0"/>
                        </a:rPr>
                        <a:t>6,0 (u </a:t>
                      </a:r>
                      <a:r>
                        <a:rPr lang="en-US" sz="800" b="0" i="0" u="none" strike="noStrike" noProof="0" dirty="0" err="1">
                          <a:solidFill>
                            <a:schemeClr val="tx1"/>
                          </a:solidFill>
                          <a:effectLst/>
                          <a:latin typeface="Peugeot New" panose="02000000000000000000" pitchFamily="2" charset="0"/>
                        </a:rPr>
                        <a:t>vožnj</a:t>
                      </a:r>
                      <a:r>
                        <a:rPr lang="hr-HR" sz="800" b="0" i="0" u="none" strike="noStrike" noProof="0" dirty="0">
                          <a:solidFill>
                            <a:schemeClr val="tx1"/>
                          </a:solidFill>
                          <a:effectLst/>
                          <a:latin typeface="Peugeot New" panose="02000000000000000000" pitchFamily="2" charset="0"/>
                        </a:rPr>
                        <a:t>i</a:t>
                      </a:r>
                      <a:r>
                        <a:rPr lang="en-US" sz="800" b="0" i="0" u="none" strike="noStrike" noProof="0" dirty="0">
                          <a:solidFill>
                            <a:schemeClr val="tx1"/>
                          </a:solidFill>
                          <a:effectLst/>
                          <a:latin typeface="Peugeot New" panose="02000000000000000000" pitchFamily="2" charset="0"/>
                        </a:rPr>
                        <a:t>)</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rowSpan="2">
                  <a:txBody>
                    <a:bodyPr/>
                    <a:lstStyle/>
                    <a:p>
                      <a:pPr algn="ctr" fontAlgn="ctr"/>
                      <a:r>
                        <a:rPr lang="hr-HR" sz="800" b="0" i="0" u="none" strike="noStrike" noProof="0" dirty="0">
                          <a:solidFill>
                            <a:schemeClr val="tx1"/>
                          </a:solidFill>
                          <a:effectLst/>
                          <a:latin typeface="Peugeot New" panose="02000000000000000000" pitchFamily="2" charset="0"/>
                        </a:rPr>
                        <a:t>NP</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3718660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80 do 120 km/h u 6. </a:t>
                      </a:r>
                      <a:r>
                        <a:rPr lang="en-US" sz="800" b="0" i="0" u="none" strike="noStrike" noProof="0" dirty="0" err="1">
                          <a:solidFill>
                            <a:schemeClr val="bg1"/>
                          </a:solidFill>
                          <a:effectLst/>
                          <a:latin typeface="Peugeot New" panose="02000000000000000000" pitchFamily="2" charset="0"/>
                        </a:rPr>
                        <a:t>brzini</a:t>
                      </a:r>
                      <a:r>
                        <a:rPr lang="en-US" sz="800" b="0" i="0" u="none" strike="noStrike" noProof="0" dirty="0">
                          <a:solidFill>
                            <a:schemeClr val="bg1"/>
                          </a:solidFill>
                          <a:effectLst/>
                          <a:latin typeface="Peugeot New" panose="02000000000000000000" pitchFamily="2" charset="0"/>
                        </a:rPr>
                        <a:t> (s)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14,5</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vMerge="1">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vMerge="1">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3173774"/>
                  </a:ext>
                </a:extLst>
              </a:tr>
              <a:tr h="76816">
                <a:tc>
                  <a:txBody>
                    <a:bodyPr/>
                    <a:lstStyle/>
                    <a:p>
                      <a:pPr algn="ctr" fontAlgn="ctr"/>
                      <a:endParaRPr lang="en-US" sz="500" noProof="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endParaRPr lang="en-US" sz="800" b="0" i="0" u="none" strike="noStrike" noProof="0">
                        <a:solidFill>
                          <a:schemeClr val="tx1"/>
                        </a:solidFill>
                        <a:effectLst/>
                        <a:latin typeface="Peugeot New" panose="02000000000000000000" pitchFamily="2" charset="0"/>
                      </a:endParaRPr>
                    </a:p>
                  </a:txBody>
                  <a:tcPr marL="0" marR="0" marT="0" marB="0" anchor="ctr">
                    <a:lnL w="12700" cmpd="sng">
                      <a:noFill/>
                      <a:prstDash val="soli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59331570"/>
                  </a:ext>
                </a:extLst>
              </a:tr>
              <a:tr h="153668">
                <a:tc>
                  <a:txBody>
                    <a:bodyPr/>
                    <a:lstStyle/>
                    <a:p>
                      <a:pPr algn="l" fontAlgn="ctr"/>
                      <a:r>
                        <a:rPr lang="en-US" sz="900" b="1" i="0" u="none" strike="noStrike" noProof="0" dirty="0">
                          <a:solidFill>
                            <a:schemeClr val="tx1"/>
                          </a:solidFill>
                          <a:effectLst/>
                          <a:latin typeface="Peugeot New" panose="02000000000000000000" pitchFamily="2" charset="0"/>
                        </a:rPr>
                        <a:t>WLTP POTROŠNJA I EMISIJE</a:t>
                      </a:r>
                      <a:r>
                        <a:rPr lang="en-US" sz="900" b="1" i="0" u="none" strike="noStrike" baseline="30000" noProof="0" dirty="0">
                          <a:solidFill>
                            <a:schemeClr val="tx1"/>
                          </a:solidFill>
                          <a:effectLst/>
                          <a:latin typeface="Peugeot New" panose="02000000000000000000" pitchFamily="2" charset="0"/>
                        </a:rPr>
                        <a:t>(1)</a:t>
                      </a:r>
                      <a:endParaRPr lang="en-US" sz="900" b="0" i="1" u="none" strike="noStrike" noProof="0" dirty="0">
                        <a:solidFill>
                          <a:schemeClr val="tx1"/>
                        </a:solidFill>
                        <a:effectLst/>
                        <a:latin typeface="Peugeot New" panose="02000000000000000000" pitchFamily="2" charset="0"/>
                      </a:endParaRPr>
                    </a:p>
                  </a:txBody>
                  <a:tcPr marL="0" marR="0" marT="0"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12700" cmpd="sng">
                      <a:noFill/>
                      <a:prstDash val="solid"/>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3874"/>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WLTP kombinirana potrošnja - minimalno (l/100 km)</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5,4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5,9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noProof="0" dirty="0">
                          <a:solidFill>
                            <a:schemeClr val="tx1"/>
                          </a:solidFill>
                          <a:effectLst/>
                          <a:latin typeface="Peugeot New" panose="02000000000000000000" pitchFamily="2" charset="0"/>
                        </a:rPr>
                        <a:t>NP</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135002"/>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WLTP </a:t>
                      </a:r>
                      <a:r>
                        <a:rPr lang="en-US" sz="800" b="0" i="0" u="none" strike="noStrike" noProof="0" dirty="0" err="1">
                          <a:solidFill>
                            <a:schemeClr val="bg1"/>
                          </a:solidFill>
                          <a:effectLst/>
                          <a:latin typeface="Peugeot New" panose="02000000000000000000" pitchFamily="2" charset="0"/>
                        </a:rPr>
                        <a:t>kombinirana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potrošnja</a:t>
                      </a:r>
                      <a:r>
                        <a:rPr lang="en-US" sz="800" b="0" i="0" u="none" strike="noStrike" noProof="0" dirty="0">
                          <a:solidFill>
                            <a:schemeClr val="bg1"/>
                          </a:solidFill>
                          <a:effectLst/>
                          <a:latin typeface="Peugeot New" panose="02000000000000000000" pitchFamily="2" charset="0"/>
                        </a:rPr>
                        <a:t> - </a:t>
                      </a:r>
                      <a:r>
                        <a:rPr lang="en-US" sz="800" b="0" i="0" u="none" strike="noStrike" noProof="0" dirty="0" err="1">
                          <a:solidFill>
                            <a:schemeClr val="bg1"/>
                          </a:solidFill>
                          <a:effectLst/>
                          <a:latin typeface="Peugeot New" panose="02000000000000000000" pitchFamily="2" charset="0"/>
                        </a:rPr>
                        <a:t>maksimalna</a:t>
                      </a:r>
                      <a:r>
                        <a:rPr lang="en-US" sz="800" b="0" i="0" u="none" strike="noStrike" noProof="0" dirty="0">
                          <a:solidFill>
                            <a:schemeClr val="bg1"/>
                          </a:solidFill>
                          <a:effectLst/>
                          <a:latin typeface="Peugeot New" panose="02000000000000000000" pitchFamily="2" charset="0"/>
                        </a:rPr>
                        <a:t> (l/100 km)</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5,5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6,0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noProof="0" dirty="0">
                          <a:solidFill>
                            <a:schemeClr val="tx1"/>
                          </a:solidFill>
                          <a:effectLst/>
                          <a:latin typeface="Peugeot New" panose="02000000000000000000" pitchFamily="2" charset="0"/>
                        </a:rPr>
                        <a:t>NP</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88092797"/>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WLTP kombinirane emisije CO2 - minimalno (g/km)</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123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133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hr-HR" sz="800" b="0" i="0" u="none" strike="noStrike" noProof="0" dirty="0">
                          <a:solidFill>
                            <a:schemeClr val="tx1"/>
                          </a:solidFill>
                          <a:effectLst/>
                          <a:latin typeface="Peugeot New" panose="02000000000000000000" pitchFamily="2" charset="0"/>
                        </a:rPr>
                        <a:t>NP</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1273100"/>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WLTP kombinirane emisije CO2 - maksimalno (g/km)</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124</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135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hr-HR" sz="800" b="0" i="0" u="none" strike="noStrike" kern="1200" noProof="0" dirty="0">
                          <a:solidFill>
                            <a:schemeClr val="tx1"/>
                          </a:solidFill>
                          <a:effectLst/>
                          <a:latin typeface="Peugeot New" panose="02000000000000000000" pitchFamily="2" charset="0"/>
                          <a:ea typeface="+mn-ea"/>
                          <a:cs typeface="+mn-cs"/>
                        </a:rPr>
                        <a:t>NP</a:t>
                      </a:r>
                      <a:endParaRPr lang="en-US" sz="800" b="0" i="0" u="none" strike="noStrike" kern="1200" noProof="0" dirty="0">
                        <a:solidFill>
                          <a:schemeClr val="tx1"/>
                        </a:solidFill>
                        <a:effectLst/>
                        <a:latin typeface="Peugeot New" panose="02000000000000000000" pitchFamily="2"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19906265"/>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Razine buke u vožnji (dB)</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66</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65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hr-HR" sz="800" b="0" i="0" u="none" strike="noStrike" kern="1200" noProof="0" dirty="0">
                          <a:solidFill>
                            <a:schemeClr val="tx1"/>
                          </a:solidFill>
                          <a:effectLst/>
                          <a:latin typeface="Peugeot New" panose="02000000000000000000" pitchFamily="2" charset="0"/>
                          <a:ea typeface="+mn-ea"/>
                          <a:cs typeface="+mn-cs"/>
                        </a:rPr>
                        <a:t>NP</a:t>
                      </a:r>
                      <a:endParaRPr lang="en-US" sz="800" b="0" i="0" u="none" strike="noStrike" kern="1200" noProof="0" dirty="0">
                        <a:solidFill>
                          <a:schemeClr val="tx1"/>
                        </a:solidFill>
                        <a:effectLst/>
                        <a:latin typeface="Peugeot New" panose="02000000000000000000" pitchFamily="2" charset="0"/>
                        <a:ea typeface="+mn-ea"/>
                        <a:cs typeface="+mn-cs"/>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95931015"/>
                  </a:ext>
                </a:extLst>
              </a:tr>
              <a:tr h="76816">
                <a:tc>
                  <a:txBody>
                    <a:bodyPr/>
                    <a:lstStyle/>
                    <a:p>
                      <a:pPr algn="ctr" fontAlgn="ctr"/>
                      <a:endParaRPr lang="en-US" sz="500" noProof="0" dirty="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endParaRPr lang="en-US" sz="800" b="0"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endParaRPr lang="en-US" sz="800" noProof="0" dirty="0">
                        <a:latin typeface="Peugeot New" panose="02000000000000000000" pitchFamily="2" charset="0"/>
                      </a:endParaRPr>
                    </a:p>
                  </a:txBody>
                  <a:tcPr marL="0" marR="0" marT="0" marB="0" anchor="ctr">
                    <a:lnL w="12700" cmpd="sng">
                      <a:noFill/>
                      <a:prstDash val="solid"/>
                    </a:lnL>
                    <a:lnR>
                      <a:noFill/>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83838536"/>
                  </a:ext>
                </a:extLst>
              </a:tr>
              <a:tr h="34252">
                <a:tc>
                  <a:txBody>
                    <a:bodyPr/>
                    <a:lstStyle/>
                    <a:p>
                      <a:pPr algn="l" fontAlgn="ctr"/>
                      <a:r>
                        <a:rPr lang="en-US" sz="900" b="1" i="0" u="none" strike="noStrike" noProof="0" dirty="0">
                          <a:solidFill>
                            <a:schemeClr val="tx1"/>
                          </a:solidFill>
                          <a:effectLst/>
                          <a:latin typeface="Peugeot New" panose="02000000000000000000" pitchFamily="2" charset="0"/>
                        </a:rPr>
                        <a:t>KOTAČI</a:t>
                      </a:r>
                      <a:endParaRPr lang="en-US" sz="900" b="0" i="1" u="none" strike="noStrike" noProof="0" dirty="0">
                        <a:solidFill>
                          <a:schemeClr val="tx1"/>
                        </a:solidFill>
                        <a:effectLst/>
                        <a:latin typeface="Peugeot New" panose="02000000000000000000" pitchFamily="2" charset="0"/>
                      </a:endParaRPr>
                    </a:p>
                  </a:txBody>
                  <a:tcPr marL="0" marR="0" marT="0" marB="0"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sz="800" noProof="0">
                        <a:latin typeface="Peugeot New" panose="02000000000000000000" pitchFamily="2" charset="0"/>
                      </a:endParaRPr>
                    </a:p>
                  </a:txBody>
                  <a:tcPr marL="0" marR="0" marT="0" marB="0" anchor="ctr">
                    <a:lnL w="12700" cmpd="sng">
                      <a:noFill/>
                      <a:prstDash val="solid"/>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924427"/>
                  </a:ext>
                </a:extLst>
              </a:tr>
              <a:tr h="181456">
                <a:tc rowSpan="3">
                  <a:txBody>
                    <a:bodyPr/>
                    <a:lstStyle/>
                    <a:p>
                      <a:pPr algn="l" fontAlgn="ctr"/>
                      <a:r>
                        <a:rPr lang="en-US" sz="800" b="0" i="0" u="none" strike="noStrike" noProof="0" dirty="0">
                          <a:solidFill>
                            <a:schemeClr val="bg1"/>
                          </a:solidFill>
                          <a:effectLst/>
                          <a:latin typeface="Peugeot New" panose="02000000000000000000" pitchFamily="2" charset="0"/>
                        </a:rPr>
                        <a:t>  Tip </a:t>
                      </a:r>
                      <a:r>
                        <a:rPr lang="en-US" sz="800" b="0" i="0" u="none" strike="noStrike" noProof="0" dirty="0" err="1">
                          <a:solidFill>
                            <a:schemeClr val="bg1"/>
                          </a:solidFill>
                          <a:effectLst/>
                          <a:latin typeface="Peugeot New" panose="02000000000000000000" pitchFamily="2" charset="0"/>
                        </a:rPr>
                        <a:t>guma</a:t>
                      </a:r>
                      <a:r>
                        <a:rPr lang="en-US" sz="800" b="0" i="0" u="none" strike="noStrike" noProof="0" dirty="0">
                          <a:solidFill>
                            <a:schemeClr val="bg1"/>
                          </a:solidFill>
                          <a:effectLst/>
                          <a:latin typeface="Peugeot New" panose="02000000000000000000" pitchFamily="2" charset="0"/>
                        </a:rPr>
                        <a:t> (standard </a:t>
                      </a:r>
                      <a:r>
                        <a:rPr lang="en-US" sz="800" b="0" i="0" u="none" strike="noStrike" noProof="0" dirty="0" err="1">
                          <a:solidFill>
                            <a:schemeClr val="bg1"/>
                          </a:solidFill>
                          <a:effectLst/>
                          <a:latin typeface="Peugeot New" panose="02000000000000000000" pitchFamily="2" charset="0"/>
                        </a:rPr>
                        <a:t>ili</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opcija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ovisno</a:t>
                      </a:r>
                      <a:r>
                        <a:rPr lang="en-US" sz="800" b="0" i="0" u="none" strike="noStrike" noProof="0" dirty="0">
                          <a:solidFill>
                            <a:schemeClr val="bg1"/>
                          </a:solidFill>
                          <a:effectLst/>
                          <a:latin typeface="Peugeot New" panose="02000000000000000000" pitchFamily="2" charset="0"/>
                        </a:rPr>
                        <a:t> o </a:t>
                      </a:r>
                      <a:r>
                        <a:rPr lang="en-US" sz="800" b="0" i="0" u="none" strike="noStrike" noProof="0" dirty="0" err="1">
                          <a:solidFill>
                            <a:schemeClr val="bg1"/>
                          </a:solidFill>
                          <a:effectLst/>
                          <a:latin typeface="Peugeot New" panose="02000000000000000000" pitchFamily="2" charset="0"/>
                        </a:rPr>
                        <a:t>verziji</a:t>
                      </a:r>
                      <a:r>
                        <a:rPr lang="en-US" sz="800" b="0" i="0" u="none" strike="noStrike" noProof="0" dirty="0">
                          <a:solidFill>
                            <a:schemeClr val="bg1"/>
                          </a:solidFill>
                          <a:effectLst/>
                          <a:latin typeface="Peugeot New" panose="02000000000000000000" pitchFamily="2" charset="0"/>
                        </a:rPr>
                        <a:t>)</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215/65 R16 H</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215/65 R16 H</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a:r>
                        <a:rPr lang="en-US" sz="800" b="0" i="0" u="none" strike="noStrike" noProof="0" dirty="0">
                          <a:solidFill>
                            <a:schemeClr val="tx1"/>
                          </a:solidFill>
                          <a:effectLst/>
                          <a:latin typeface="Peugeot New" panose="02000000000000000000" pitchFamily="2" charset="0"/>
                        </a:rPr>
                        <a:t>215/65 R16 H</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621035"/>
                  </a:ext>
                </a:extLst>
              </a:tr>
              <a:tr h="181456">
                <a:tc vMerge="1">
                  <a:txBody>
                    <a:bodyPr/>
                    <a:lstStyle/>
                    <a:p>
                      <a:pPr algn="l" fontAlgn="ct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215/60 R17 H</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215/60 R17 H</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noProof="0" dirty="0">
                          <a:solidFill>
                            <a:schemeClr val="tx1"/>
                          </a:solidFill>
                          <a:effectLst/>
                          <a:latin typeface="Peugeot New" panose="02000000000000000000" pitchFamily="2" charset="0"/>
                        </a:rPr>
                        <a:t>215/60 R17 H</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08155148"/>
                  </a:ext>
                </a:extLst>
              </a:tr>
              <a:tr h="181456">
                <a:tc vMerge="1">
                  <a:txBody>
                    <a:bodyPr/>
                    <a:lstStyle/>
                    <a:p>
                      <a:pPr algn="l" fontAlgn="ct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endParaRPr lang="en-US" sz="800" b="0"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215/55 R18 V</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noProof="0" dirty="0">
                          <a:solidFill>
                            <a:schemeClr val="tx1"/>
                          </a:solidFill>
                          <a:effectLst/>
                          <a:latin typeface="Peugeot New" panose="02000000000000000000" pitchFamily="2" charset="0"/>
                        </a:rPr>
                        <a:t>215/55 R18 V</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06506379"/>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Rezervni</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kotač</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3">
                  <a:txBody>
                    <a:bodyPr/>
                    <a:lstStyle/>
                    <a:p>
                      <a:pPr algn="ctr" fontAlgn="ctr"/>
                      <a:r>
                        <a:rPr lang="pl-PL" sz="800" b="0" i="0" u="none" strike="noStrike" noProof="0" dirty="0">
                          <a:solidFill>
                            <a:schemeClr val="tx1"/>
                          </a:solidFill>
                          <a:effectLst/>
                          <a:latin typeface="Peugeot New" panose="02000000000000000000" pitchFamily="2" charset="0"/>
                        </a:rPr>
                        <a:t>Set za poravak probušene gume</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a:endParaRPr lang="en-US" sz="800" noProof="0" dirty="0"/>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7588003"/>
                  </a:ext>
                </a:extLst>
              </a:tr>
              <a:tr h="76816">
                <a:tc>
                  <a:txBody>
                    <a:bodyPr/>
                    <a:lstStyle/>
                    <a:p>
                      <a:pPr algn="ctr" fontAlgn="ctr"/>
                      <a:endParaRPr lang="en-US" sz="500" noProof="0">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endParaRPr lang="en-US" sz="800" b="0" i="0" u="none" strike="noStrike" noProof="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endParaRPr lang="en-US" sz="800" b="0" i="0" u="none" strike="noStrike" noProof="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endParaRPr lang="en-US" sz="800" noProof="0" dirty="0">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52578798"/>
                  </a:ext>
                </a:extLst>
              </a:tr>
              <a:tr h="53302">
                <a:tc>
                  <a:txBody>
                    <a:bodyPr/>
                    <a:lstStyle/>
                    <a:p>
                      <a:pPr algn="l" fontAlgn="b"/>
                      <a:r>
                        <a:rPr lang="en-US" sz="900" b="1" i="0" u="none" strike="noStrike" noProof="0" dirty="0">
                          <a:solidFill>
                            <a:schemeClr val="tx1"/>
                          </a:solidFill>
                          <a:effectLst/>
                          <a:latin typeface="Peugeot New" panose="02000000000000000000" pitchFamily="2" charset="0"/>
                        </a:rPr>
                        <a:t>KOČNICE I OVJESE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endParaRPr lang="en-US" sz="800" b="1" i="0" u="none" strike="noStrike" noProof="0"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endParaRPr lang="en-US" sz="800" b="1" i="0" u="none" strike="noStrike" noProof="0"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800" noProof="0">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2274409"/>
                  </a:ext>
                </a:extLst>
              </a:tr>
              <a:tr h="243840">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Vrsta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prednje</a:t>
                      </a:r>
                      <a:r>
                        <a:rPr lang="en-US" sz="800" b="0" i="0" u="none" strike="noStrike" noProof="0" dirty="0">
                          <a:solidFill>
                            <a:schemeClr val="bg1"/>
                          </a:solidFill>
                          <a:effectLst/>
                          <a:latin typeface="Peugeot New" panose="02000000000000000000" pitchFamily="2" charset="0"/>
                        </a:rPr>
                        <a:t>/</a:t>
                      </a:r>
                      <a:r>
                        <a:rPr lang="en-US" sz="800" b="0" i="0" u="none" strike="noStrike" noProof="0" dirty="0" err="1">
                          <a:solidFill>
                            <a:schemeClr val="bg1"/>
                          </a:solidFill>
                          <a:effectLst/>
                          <a:latin typeface="Peugeot New" panose="02000000000000000000" pitchFamily="2" charset="0"/>
                        </a:rPr>
                        <a:t>stražnje</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kočnice</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err="1">
                          <a:solidFill>
                            <a:schemeClr val="tx1"/>
                          </a:solidFill>
                          <a:effectLst/>
                          <a:latin typeface="Peugeot New" panose="02000000000000000000" pitchFamily="2" charset="0"/>
                        </a:rPr>
                        <a:t>Prednji</a:t>
                      </a:r>
                      <a:r>
                        <a:rPr lang="en-US" sz="800" b="0" i="0" u="none" strike="noStrike" noProof="0" dirty="0">
                          <a:solidFill>
                            <a:schemeClr val="tx1"/>
                          </a:solidFill>
                          <a:effectLst/>
                          <a:latin typeface="Peugeot New" panose="02000000000000000000" pitchFamily="2" charset="0"/>
                        </a:rPr>
                        <a:t> </a:t>
                      </a:r>
                      <a:r>
                        <a:rPr lang="en-US" sz="800" b="0" i="0" u="none" strike="noStrike" noProof="0" dirty="0" err="1">
                          <a:solidFill>
                            <a:schemeClr val="tx1"/>
                          </a:solidFill>
                          <a:effectLst/>
                          <a:latin typeface="Peugeot New" panose="02000000000000000000" pitchFamily="2" charset="0"/>
                        </a:rPr>
                        <a:t>diskovi</a:t>
                      </a:r>
                      <a:r>
                        <a:rPr lang="en-US" sz="800" b="0" i="0" u="none" strike="noStrike" noProof="0" dirty="0">
                          <a:solidFill>
                            <a:schemeClr val="tx1"/>
                          </a:solidFill>
                          <a:effectLst/>
                          <a:latin typeface="Peugeot New" panose="02000000000000000000" pitchFamily="2" charset="0"/>
                        </a:rPr>
                        <a:t> 283 x 26 mm</a:t>
                      </a:r>
                    </a:p>
                    <a:p>
                      <a:pPr algn="ctr" fontAlgn="ctr"/>
                      <a:r>
                        <a:rPr lang="en-US" sz="800" b="0" i="0" u="none" strike="noStrike" noProof="0" dirty="0" err="1">
                          <a:solidFill>
                            <a:schemeClr val="tx1"/>
                          </a:solidFill>
                          <a:effectLst/>
                          <a:latin typeface="Peugeot New" panose="02000000000000000000" pitchFamily="2" charset="0"/>
                        </a:rPr>
                        <a:t>Stražnji</a:t>
                      </a:r>
                      <a:r>
                        <a:rPr lang="en-US" sz="800" b="0" i="0" u="none" strike="noStrike" noProof="0" dirty="0">
                          <a:solidFill>
                            <a:schemeClr val="tx1"/>
                          </a:solidFill>
                          <a:effectLst/>
                          <a:latin typeface="Peugeot New" panose="02000000000000000000" pitchFamily="2" charset="0"/>
                        </a:rPr>
                        <a:t> </a:t>
                      </a:r>
                      <a:r>
                        <a:rPr lang="en-US" sz="800" b="0" i="0" u="none" strike="noStrike" noProof="0" dirty="0" err="1">
                          <a:solidFill>
                            <a:schemeClr val="tx1"/>
                          </a:solidFill>
                          <a:effectLst/>
                          <a:latin typeface="Peugeot New" panose="02000000000000000000" pitchFamily="2" charset="0"/>
                        </a:rPr>
                        <a:t>bubnjevi</a:t>
                      </a:r>
                      <a:r>
                        <a:rPr lang="en-US" sz="800" b="0" i="0" u="none" strike="noStrike" noProof="0" dirty="0">
                          <a:solidFill>
                            <a:schemeClr val="tx1"/>
                          </a:solidFill>
                          <a:effectLst/>
                          <a:latin typeface="Peugeot New" panose="02000000000000000000" pitchFamily="2" charset="0"/>
                        </a:rPr>
                        <a:t> 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gridSpan="2">
                  <a:txBody>
                    <a:bodyPr/>
                    <a:lstStyle/>
                    <a:p>
                      <a:pPr algn="ctr" fontAlgn="ctr"/>
                      <a:r>
                        <a:rPr lang="hr-HR" sz="800" b="0" i="0" u="none" strike="noStrike" noProof="0" dirty="0">
                          <a:solidFill>
                            <a:schemeClr val="tx1"/>
                          </a:solidFill>
                          <a:effectLst/>
                          <a:latin typeface="Peugeot New" panose="02000000000000000000" pitchFamily="2" charset="0"/>
                        </a:rPr>
                        <a:t>Prednji diskovi</a:t>
                      </a:r>
                      <a:r>
                        <a:rPr lang="en-US" sz="800" b="0" i="0" u="none" strike="noStrike" noProof="0" dirty="0">
                          <a:solidFill>
                            <a:schemeClr val="tx1"/>
                          </a:solidFill>
                          <a:effectLst/>
                          <a:latin typeface="Peugeot New" panose="02000000000000000000" pitchFamily="2" charset="0"/>
                        </a:rPr>
                        <a:t> 302 x 26 mm</a:t>
                      </a:r>
                    </a:p>
                    <a:p>
                      <a:pPr algn="ctr" fontAlgn="ctr"/>
                      <a:r>
                        <a:rPr lang="hr-HR" sz="800" b="0" i="0" u="none" strike="noStrike" noProof="0" dirty="0">
                          <a:solidFill>
                            <a:schemeClr val="tx1"/>
                          </a:solidFill>
                          <a:effectLst/>
                          <a:latin typeface="Peugeot New" panose="02000000000000000000" pitchFamily="2" charset="0"/>
                        </a:rPr>
                        <a:t>Stražnji diskovi</a:t>
                      </a:r>
                      <a:r>
                        <a:rPr lang="en-US" sz="800" b="0" i="0" u="none" strike="noStrike" noProof="0" dirty="0">
                          <a:solidFill>
                            <a:schemeClr val="tx1"/>
                          </a:solidFill>
                          <a:effectLst/>
                          <a:latin typeface="Peugeot New" panose="02000000000000000000" pitchFamily="2" charset="0"/>
                        </a:rPr>
                        <a:t> 249 x 10 mm</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r>
                        <a:rPr lang="en-US" sz="800" b="0" i="0" u="none" strike="noStrike" noProof="0" dirty="0">
                          <a:solidFill>
                            <a:schemeClr val="tx1"/>
                          </a:solidFill>
                          <a:effectLst/>
                          <a:latin typeface="Peugeot New" panose="02000000000000000000" pitchFamily="2" charset="0"/>
                        </a:rPr>
                        <a:t>1.8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14644157"/>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Vrsta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prednje</a:t>
                      </a:r>
                      <a:r>
                        <a:rPr lang="en-US" sz="800" b="0" i="0" u="none" strike="noStrike" noProof="0" dirty="0">
                          <a:solidFill>
                            <a:schemeClr val="bg1"/>
                          </a:solidFill>
                          <a:effectLst/>
                          <a:latin typeface="Peugeot New" panose="02000000000000000000" pitchFamily="2" charset="0"/>
                        </a:rPr>
                        <a:t>/</a:t>
                      </a:r>
                      <a:r>
                        <a:rPr lang="en-US" sz="800" b="0" i="0" u="none" strike="noStrike" noProof="0" dirty="0" err="1">
                          <a:solidFill>
                            <a:schemeClr val="bg1"/>
                          </a:solidFill>
                          <a:effectLst/>
                          <a:latin typeface="Peugeot New" panose="02000000000000000000" pitchFamily="2" charset="0"/>
                        </a:rPr>
                        <a:t>stražnje</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ovjese</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3">
                  <a:txBody>
                    <a:bodyPr/>
                    <a:lstStyle/>
                    <a:p>
                      <a:pPr algn="ctr" fontAlgn="ctr"/>
                      <a:r>
                        <a:rPr lang="en-US" sz="800" b="0" i="0" u="none" strike="noStrike" noProof="0" dirty="0">
                          <a:solidFill>
                            <a:schemeClr val="tx1"/>
                          </a:solidFill>
                          <a:effectLst/>
                          <a:latin typeface="Peugeot New" panose="02000000000000000000" pitchFamily="2" charset="0"/>
                        </a:rPr>
                        <a:t>Pseudo McPherson / </a:t>
                      </a:r>
                      <a:r>
                        <a:rPr lang="hr-HR" sz="800" b="0" i="0" u="none" strike="noStrike" noProof="0" dirty="0" err="1">
                          <a:solidFill>
                            <a:schemeClr val="tx1"/>
                          </a:solidFill>
                          <a:effectLst/>
                          <a:latin typeface="Peugeot New" panose="02000000000000000000" pitchFamily="2" charset="0"/>
                        </a:rPr>
                        <a:t>polukruta</a:t>
                      </a:r>
                      <a:r>
                        <a:rPr lang="hr-HR" sz="800" b="0" i="0" u="none" strike="noStrike" noProof="0" dirty="0">
                          <a:solidFill>
                            <a:schemeClr val="tx1"/>
                          </a:solidFill>
                          <a:effectLst/>
                          <a:latin typeface="Peugeot New" panose="02000000000000000000" pitchFamily="2" charset="0"/>
                        </a:rPr>
                        <a:t> osovina</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r>
                        <a:rPr lang="en-US" sz="800" b="0" i="0" u="none" strike="noStrike" noProof="0" dirty="0">
                          <a:solidFill>
                            <a:schemeClr val="tx1"/>
                          </a:solidFill>
                          <a:effectLst/>
                          <a:latin typeface="Peugeot New" panose="02000000000000000000" pitchFamily="2" charset="0"/>
                        </a:rPr>
                        <a:t>1.4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endParaRPr lang="fr-FR" sz="700" b="0" i="0" u="none" strike="noStrike" dirty="0">
                        <a:solidFill>
                          <a:srgbClr val="FF000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2892790"/>
                  </a:ext>
                </a:extLst>
              </a:tr>
            </a:tbl>
          </a:graphicData>
        </a:graphic>
      </p:graphicFrame>
      <p:sp>
        <p:nvSpPr>
          <p:cNvPr id="25" name="ZoneTexte 19">
            <a:extLst>
              <a:ext uri="{FF2B5EF4-FFF2-40B4-BE49-F238E27FC236}">
                <a16:creationId xmlns:a16="http://schemas.microsoft.com/office/drawing/2014/main" id="{7CC6A8C4-47C0-EEDD-E954-B618FC17B950}"/>
              </a:ext>
            </a:extLst>
          </p:cNvPr>
          <p:cNvSpPr txBox="1"/>
          <p:nvPr/>
        </p:nvSpPr>
        <p:spPr>
          <a:xfrm>
            <a:off x="667962" y="297727"/>
            <a:ext cx="5428038" cy="47423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TEHNIČKE</a:t>
            </a:r>
            <a:r>
              <a:rPr lang="hr-HR" sz="1500" b="1" cap="all" dirty="0">
                <a:solidFill>
                  <a:prstClr val="black"/>
                </a:solidFill>
                <a:latin typeface="Peugeot New" panose="02000000000000000000" pitchFamily="50" charset="0"/>
              </a:rPr>
              <a:t> KARAKTERISTIKE</a:t>
            </a:r>
            <a:b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br>
            <a:endParaRPr kumimoji="0" lang="fr-FR" sz="1500"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sp>
        <p:nvSpPr>
          <p:cNvPr id="17" name="ZoneTexte 20">
            <a:extLst>
              <a:ext uri="{FF2B5EF4-FFF2-40B4-BE49-F238E27FC236}">
                <a16:creationId xmlns:a16="http://schemas.microsoft.com/office/drawing/2014/main" id="{E5A0DFC8-6E29-FB3A-A88A-76FC1351FCAA}"/>
              </a:ext>
            </a:extLst>
          </p:cNvPr>
          <p:cNvSpPr txBox="1"/>
          <p:nvPr/>
        </p:nvSpPr>
        <p:spPr>
          <a:xfrm>
            <a:off x="376238" y="6198541"/>
            <a:ext cx="11815762" cy="461665"/>
          </a:xfrm>
          <a:prstGeom prst="rect">
            <a:avLst/>
          </a:prstGeom>
          <a:noFill/>
        </p:spPr>
        <p:txBody>
          <a:bodyPr wrap="square" rtlCol="0">
            <a:spAutoFit/>
          </a:bodyPr>
          <a:lstStyle/>
          <a:p>
            <a:pPr lvl="0"/>
            <a:r>
              <a:rPr lang="en-US" sz="600" dirty="0" err="1">
                <a:latin typeface="Peugeot New Light" panose="02000000000000000000" pitchFamily="2" charset="0"/>
              </a:rPr>
              <a:t>Navedene</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i </a:t>
            </a:r>
            <a:r>
              <a:rPr lang="en-US" sz="600" dirty="0" err="1">
                <a:latin typeface="Peugeot New Light" panose="02000000000000000000" pitchFamily="2" charset="0"/>
              </a:rPr>
              <a:t>emisije</a:t>
            </a:r>
            <a:r>
              <a:rPr lang="en-US" sz="600" dirty="0">
                <a:latin typeface="Peugeot New Light" panose="02000000000000000000" pitchFamily="2" charset="0"/>
              </a:rPr>
              <a:t> CO₂ u </a:t>
            </a:r>
            <a:r>
              <a:rPr lang="en-US" sz="600" dirty="0" err="1">
                <a:latin typeface="Peugeot New Light" panose="02000000000000000000" pitchFamily="2" charset="0"/>
              </a:rPr>
              <a:t>skladu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s </a:t>
            </a:r>
            <a:r>
              <a:rPr lang="en-US" sz="600" dirty="0" err="1">
                <a:latin typeface="Peugeot New Light" panose="02000000000000000000" pitchFamily="2" charset="0"/>
              </a:rPr>
              <a:t>odobrenjem</a:t>
            </a:r>
            <a:r>
              <a:rPr lang="en-US" sz="600" dirty="0">
                <a:latin typeface="Peugeot New Light" panose="02000000000000000000" pitchFamily="2" charset="0"/>
              </a:rPr>
              <a:t> </a:t>
            </a:r>
            <a:r>
              <a:rPr lang="en-US" sz="600" dirty="0" err="1">
                <a:latin typeface="Peugeot New Light" panose="02000000000000000000" pitchFamily="2" charset="0"/>
              </a:rPr>
              <a:t>tipa</a:t>
            </a:r>
            <a:r>
              <a:rPr lang="en-US" sz="600" dirty="0">
                <a:latin typeface="Peugeot New Light" panose="02000000000000000000" pitchFamily="2" charset="0"/>
              </a:rPr>
              <a:t> WLTP (</a:t>
            </a:r>
            <a:r>
              <a:rPr lang="en-US" sz="600" dirty="0" err="1">
                <a:latin typeface="Peugeot New Light" panose="02000000000000000000" pitchFamily="2" charset="0"/>
              </a:rPr>
              <a:t>Uredba</a:t>
            </a:r>
            <a:r>
              <a:rPr lang="en-US" sz="600" dirty="0">
                <a:latin typeface="Peugeot New Light" panose="02000000000000000000" pitchFamily="2" charset="0"/>
              </a:rPr>
              <a:t> EU 2017/948). Od 1. </a:t>
            </a:r>
            <a:r>
              <a:rPr lang="en-US" sz="600" dirty="0" err="1">
                <a:latin typeface="Peugeot New Light" panose="02000000000000000000" pitchFamily="2" charset="0"/>
              </a:rPr>
              <a:t>rujna</a:t>
            </a:r>
            <a:r>
              <a:rPr lang="en-US" sz="600" dirty="0">
                <a:latin typeface="Peugeot New Light" panose="02000000000000000000" pitchFamily="2" charset="0"/>
              </a:rPr>
              <a:t> 2018. nova </a:t>
            </a:r>
            <a:r>
              <a:rPr lang="en-US" sz="600" dirty="0" err="1">
                <a:latin typeface="Peugeot New Light" panose="02000000000000000000" pitchFamily="2" charset="0"/>
              </a:rPr>
              <a:t>vozila</a:t>
            </a:r>
            <a:r>
              <a:rPr lang="en-US" sz="600" dirty="0">
                <a:latin typeface="Peugeot New Light" panose="02000000000000000000" pitchFamily="2" charset="0"/>
              </a:rPr>
              <a:t> </a:t>
            </a:r>
            <a:r>
              <a:rPr lang="en-US" sz="600" dirty="0" err="1">
                <a:latin typeface="Peugeot New Light" panose="02000000000000000000" pitchFamily="2" charset="0"/>
              </a:rPr>
              <a:t>homologiraju</a:t>
            </a:r>
            <a:r>
              <a:rPr lang="en-US" sz="600" dirty="0">
                <a:latin typeface="Peugeot New Light" panose="02000000000000000000" pitchFamily="2" charset="0"/>
              </a:rPr>
              <a:t> se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err="1">
                <a:latin typeface="Peugeot New Light" panose="02000000000000000000" pitchFamily="2" charset="0"/>
              </a:rPr>
              <a:t>temelju</a:t>
            </a:r>
            <a:r>
              <a:rPr lang="en-US" sz="600" dirty="0">
                <a:latin typeface="Peugeot New Light" panose="02000000000000000000" pitchFamily="2" charset="0"/>
              </a:rPr>
              <a:t> </a:t>
            </a:r>
            <a:r>
              <a:rPr lang="en-US" sz="600" dirty="0" err="1">
                <a:latin typeface="Peugeot New Light" panose="02000000000000000000" pitchFamily="2" charset="0"/>
              </a:rPr>
              <a:t>globalno</a:t>
            </a:r>
            <a:r>
              <a:rPr lang="en-US" sz="600" dirty="0">
                <a:latin typeface="Peugeot New Light" panose="02000000000000000000" pitchFamily="2" charset="0"/>
              </a:rPr>
              <a:t> </a:t>
            </a:r>
            <a:r>
              <a:rPr lang="en-US" sz="600" dirty="0" err="1">
                <a:latin typeface="Peugeot New Light" panose="02000000000000000000" pitchFamily="2" charset="0"/>
              </a:rPr>
              <a:t>usklađenog</a:t>
            </a:r>
            <a:r>
              <a:rPr lang="en-US" sz="600" dirty="0">
                <a:latin typeface="Peugeot New Light" panose="02000000000000000000" pitchFamily="2" charset="0"/>
              </a:rPr>
              <a:t> </a:t>
            </a:r>
            <a:r>
              <a:rPr lang="en-US" sz="600" dirty="0" err="1">
                <a:latin typeface="Peugeot New Light" panose="02000000000000000000" pitchFamily="2" charset="0"/>
              </a:rPr>
              <a:t>ispitnog</a:t>
            </a:r>
            <a:r>
              <a:rPr lang="en-US" sz="600" dirty="0">
                <a:latin typeface="Peugeot New Light" panose="02000000000000000000" pitchFamily="2" charset="0"/>
              </a:rPr>
              <a:t> </a:t>
            </a:r>
            <a:r>
              <a:rPr lang="en-US" sz="600" dirty="0" err="1">
                <a:latin typeface="Peugeot New Light" panose="02000000000000000000" pitchFamily="2" charset="0"/>
              </a:rPr>
              <a:t>postupka</a:t>
            </a:r>
            <a:r>
              <a:rPr lang="en-US" sz="600" dirty="0">
                <a:latin typeface="Peugeot New Light" panose="02000000000000000000" pitchFamily="2" charset="0"/>
              </a:rPr>
              <a:t> za </a:t>
            </a:r>
            <a:r>
              <a:rPr lang="en-US" sz="600" dirty="0" err="1">
                <a:latin typeface="Peugeot New Light" panose="02000000000000000000" pitchFamily="2" charset="0"/>
              </a:rPr>
              <a:t>laka</a:t>
            </a:r>
            <a:r>
              <a:rPr lang="en-US" sz="600" dirty="0">
                <a:latin typeface="Peugeot New Light" panose="02000000000000000000" pitchFamily="2" charset="0"/>
              </a:rPr>
              <a:t> </a:t>
            </a:r>
            <a:r>
              <a:rPr lang="en-US" sz="600" dirty="0" err="1">
                <a:latin typeface="Peugeot New Light" panose="02000000000000000000" pitchFamily="2" charset="0"/>
              </a:rPr>
              <a:t>vozila</a:t>
            </a:r>
            <a:r>
              <a:rPr lang="en-US" sz="600" dirty="0">
                <a:latin typeface="Peugeot New Light" panose="02000000000000000000" pitchFamily="2" charset="0"/>
              </a:rPr>
              <a:t> (WLTP), koji je </a:t>
            </a:r>
            <a:r>
              <a:rPr lang="en-US" sz="600" dirty="0" err="1">
                <a:latin typeface="Peugeot New Light" panose="02000000000000000000" pitchFamily="2" charset="0"/>
              </a:rPr>
              <a:t>novi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za </a:t>
            </a:r>
            <a:r>
              <a:rPr lang="en-US" sz="600" dirty="0" err="1">
                <a:latin typeface="Peugeot New Light" panose="02000000000000000000" pitchFamily="2" charset="0"/>
              </a:rPr>
              <a:t>mjerenje</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Ovaj</a:t>
            </a:r>
            <a:r>
              <a:rPr lang="en-US" sz="600" dirty="0">
                <a:latin typeface="Peugeot New Light" panose="02000000000000000000" pitchFamily="2" charset="0"/>
              </a:rPr>
              <a:t> WLTP </a:t>
            </a:r>
            <a:r>
              <a:rPr lang="en-US" sz="600" dirty="0" err="1">
                <a:latin typeface="Peugeot New Light" panose="02000000000000000000" pitchFamily="2" charset="0"/>
              </a:rPr>
              <a:t>postupak</a:t>
            </a:r>
            <a:r>
              <a:rPr lang="en-US" sz="600" dirty="0">
                <a:latin typeface="Peugeot New Light" panose="02000000000000000000" pitchFamily="2" charset="0"/>
              </a:rPr>
              <a:t> </a:t>
            </a:r>
            <a:r>
              <a:rPr lang="en-US" sz="600" dirty="0" err="1">
                <a:latin typeface="Peugeot New Light" panose="02000000000000000000" pitchFamily="2" charset="0"/>
              </a:rPr>
              <a:t>potpuno</a:t>
            </a:r>
            <a:r>
              <a:rPr lang="en-US" sz="600" dirty="0">
                <a:latin typeface="Peugeot New Light" panose="02000000000000000000" pitchFamily="2" charset="0"/>
              </a:rPr>
              <a:t> </a:t>
            </a:r>
            <a:r>
              <a:rPr lang="en-US" sz="600" dirty="0" err="1">
                <a:latin typeface="Peugeot New Light" panose="02000000000000000000" pitchFamily="2" charset="0"/>
              </a:rPr>
              <a:t>zamjenjuje</a:t>
            </a:r>
            <a:r>
              <a:rPr lang="en-US" sz="600" dirty="0">
                <a:latin typeface="Peugeot New Light" panose="02000000000000000000" pitchFamily="2" charset="0"/>
              </a:rPr>
              <a:t> Novi </a:t>
            </a:r>
            <a:r>
              <a:rPr lang="en-US" sz="600" dirty="0" err="1">
                <a:latin typeface="Peugeot New Light" panose="02000000000000000000" pitchFamily="2" charset="0"/>
              </a:rPr>
              <a:t>europski</a:t>
            </a:r>
            <a:r>
              <a:rPr lang="en-US" sz="600" dirty="0">
                <a:latin typeface="Peugeot New Light" panose="02000000000000000000" pitchFamily="2" charset="0"/>
              </a:rPr>
              <a:t> </a:t>
            </a:r>
            <a:r>
              <a:rPr lang="en-US" sz="600" dirty="0" err="1">
                <a:latin typeface="Peugeot New Light" panose="02000000000000000000" pitchFamily="2" charset="0"/>
              </a:rPr>
              <a:t>ciklus</a:t>
            </a:r>
            <a:r>
              <a:rPr lang="en-US" sz="600" dirty="0">
                <a:latin typeface="Peugeot New Light" panose="02000000000000000000" pitchFamily="2" charset="0"/>
              </a:rPr>
              <a:t> </a:t>
            </a:r>
            <a:r>
              <a:rPr lang="en-US" sz="600" dirty="0" err="1">
                <a:latin typeface="Peugeot New Light" panose="02000000000000000000" pitchFamily="2" charset="0"/>
              </a:rPr>
              <a:t>vožnje</a:t>
            </a:r>
            <a:r>
              <a:rPr lang="en-US" sz="600" dirty="0">
                <a:latin typeface="Peugeot New Light" panose="02000000000000000000" pitchFamily="2" charset="0"/>
              </a:rPr>
              <a:t> (koji je bio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koji se </a:t>
            </a:r>
            <a:r>
              <a:rPr lang="en-US" sz="600" dirty="0" err="1">
                <a:latin typeface="Peugeot New Light" panose="02000000000000000000" pitchFamily="2" charset="0"/>
              </a:rPr>
              <a:t>ranije</a:t>
            </a:r>
            <a:r>
              <a:rPr lang="en-US" sz="600" dirty="0">
                <a:latin typeface="Peugeot New Light" panose="02000000000000000000" pitchFamily="2" charset="0"/>
              </a:rPr>
              <a:t> </a:t>
            </a:r>
            <a:r>
              <a:rPr lang="en-US" sz="600" dirty="0" err="1">
                <a:latin typeface="Peugeot New Light" panose="02000000000000000000" pitchFamily="2" charset="0"/>
              </a:rPr>
              <a:t>koristio</a:t>
            </a:r>
            <a:r>
              <a:rPr lang="en-US" sz="600" dirty="0">
                <a:latin typeface="Peugeot New Light" panose="02000000000000000000" pitchFamily="2" charset="0"/>
              </a:rPr>
              <a:t>. </a:t>
            </a:r>
            <a:r>
              <a:rPr lang="en-US" sz="600" dirty="0" err="1">
                <a:latin typeface="Peugeot New Light" panose="02000000000000000000" pitchFamily="2" charset="0"/>
              </a:rPr>
              <a:t>Budući</a:t>
            </a:r>
            <a:r>
              <a:rPr lang="en-US" sz="600" dirty="0">
                <a:latin typeface="Peugeot New Light" panose="02000000000000000000" pitchFamily="2" charset="0"/>
              </a:rPr>
              <a:t> da </a:t>
            </a:r>
            <a:r>
              <a:rPr lang="en-US" sz="600" dirty="0" err="1">
                <a:latin typeface="Peugeot New Light" panose="02000000000000000000" pitchFamily="2" charset="0"/>
              </a:rPr>
              <a:t>su</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uvjeti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potrošnja</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izmjerene</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WLTP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u </a:t>
            </a:r>
            <a:r>
              <a:rPr lang="en-US" sz="600" dirty="0" err="1">
                <a:latin typeface="Peugeot New Light" panose="02000000000000000000" pitchFamily="2" charset="0"/>
              </a:rPr>
              <a:t>mnogim</a:t>
            </a:r>
            <a:r>
              <a:rPr lang="en-US" sz="600" dirty="0">
                <a:latin typeface="Peugeot New Light" panose="02000000000000000000" pitchFamily="2" charset="0"/>
              </a:rPr>
              <a:t> </a:t>
            </a:r>
            <a:r>
              <a:rPr lang="en-US" sz="600" dirty="0" err="1">
                <a:latin typeface="Peugeot New Light" panose="02000000000000000000" pitchFamily="2" charset="0"/>
              </a:rPr>
              <a:t>slučajevima</a:t>
            </a:r>
            <a:r>
              <a:rPr lang="en-US" sz="600" dirty="0">
                <a:latin typeface="Peugeot New Light" panose="02000000000000000000" pitchFamily="2" charset="0"/>
              </a:rPr>
              <a:t> </a:t>
            </a:r>
            <a:r>
              <a:rPr lang="en-US" sz="600" dirty="0" err="1">
                <a:latin typeface="Peugeot New Light" panose="02000000000000000000" pitchFamily="2" charset="0"/>
              </a:rPr>
              <a:t>veće</a:t>
            </a:r>
            <a:r>
              <a:rPr lang="en-US" sz="600" dirty="0">
                <a:latin typeface="Peugeot New Light" panose="02000000000000000000" pitchFamily="2" charset="0"/>
              </a:rPr>
              <a:t> od </a:t>
            </a:r>
            <a:r>
              <a:rPr lang="en-US" sz="600" dirty="0" err="1">
                <a:latin typeface="Peugeot New Light" panose="02000000000000000000" pitchFamily="2" charset="0"/>
              </a:rPr>
              <a:t>onih</a:t>
            </a:r>
            <a:r>
              <a:rPr lang="en-US" sz="600" dirty="0">
                <a:latin typeface="Peugeot New Light" panose="02000000000000000000" pitchFamily="2" charset="0"/>
              </a:rPr>
              <a:t> </a:t>
            </a:r>
            <a:r>
              <a:rPr lang="en-US" sz="600" dirty="0" err="1">
                <a:latin typeface="Peugeot New Light" panose="02000000000000000000" pitchFamily="2" charset="0"/>
              </a:rPr>
              <a:t>izmjerenih</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NEDC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mogu</a:t>
            </a:r>
            <a:r>
              <a:rPr lang="en-US" sz="600" dirty="0">
                <a:latin typeface="Peugeot New Light" panose="02000000000000000000" pitchFamily="2" charset="0"/>
              </a:rPr>
              <a:t> </a:t>
            </a:r>
            <a:r>
              <a:rPr lang="en-US" sz="600" dirty="0" err="1">
                <a:latin typeface="Peugeot New Light" panose="02000000000000000000" pitchFamily="2" charset="0"/>
              </a:rPr>
              <a:t>varirati</a:t>
            </a:r>
            <a:r>
              <a:rPr lang="en-US" sz="600" dirty="0">
                <a:latin typeface="Peugeot New Light" panose="02000000000000000000" pitchFamily="2" charset="0"/>
              </a:rPr>
              <a:t> </a:t>
            </a:r>
            <a:r>
              <a:rPr lang="en-US" sz="600" dirty="0" err="1">
                <a:latin typeface="Peugeot New Light" panose="02000000000000000000" pitchFamily="2" charset="0"/>
              </a:rPr>
              <a:t>ovisno</a:t>
            </a:r>
            <a:r>
              <a:rPr lang="en-US" sz="600" dirty="0">
                <a:latin typeface="Peugeot New Light" panose="02000000000000000000" pitchFamily="2" charset="0"/>
              </a:rPr>
              <a:t> o </a:t>
            </a:r>
            <a:r>
              <a:rPr lang="en-US" sz="600" dirty="0" err="1">
                <a:latin typeface="Peugeot New Light" panose="02000000000000000000" pitchFamily="2" charset="0"/>
              </a:rPr>
              <a:t>specifičnoj</a:t>
            </a:r>
            <a:r>
              <a:rPr lang="en-US" sz="600" dirty="0">
                <a:latin typeface="Peugeot New Light" panose="02000000000000000000" pitchFamily="2" charset="0"/>
              </a:rPr>
              <a:t> </a:t>
            </a:r>
            <a:r>
              <a:rPr lang="en-US" sz="600" dirty="0" err="1">
                <a:latin typeface="Peugeot New Light" panose="02000000000000000000" pitchFamily="2" charset="0"/>
              </a:rPr>
              <a:t>opremi</a:t>
            </a:r>
            <a:r>
              <a:rPr lang="en-US" sz="600" dirty="0">
                <a:latin typeface="Peugeot New Light" panose="02000000000000000000" pitchFamily="2" charset="0"/>
              </a:rPr>
              <a:t>, </a:t>
            </a:r>
            <a:r>
              <a:rPr lang="en-US" sz="600" dirty="0" err="1">
                <a:latin typeface="Peugeot New Light" panose="02000000000000000000" pitchFamily="2" charset="0"/>
              </a:rPr>
              <a:t>opcijama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tipovima</a:t>
            </a:r>
            <a:r>
              <a:rPr lang="en-US" sz="600" dirty="0">
                <a:latin typeface="Peugeot New Light" panose="02000000000000000000" pitchFamily="2" charset="0"/>
              </a:rPr>
              <a:t> </a:t>
            </a:r>
            <a:r>
              <a:rPr lang="en-US" sz="600" dirty="0" err="1">
                <a:latin typeface="Peugeot New Light" panose="02000000000000000000" pitchFamily="2" charset="0"/>
              </a:rPr>
              <a:t>guma</a:t>
            </a:r>
            <a:r>
              <a:rPr lang="en-US" sz="600" dirty="0">
                <a:latin typeface="Peugeot New Light" panose="02000000000000000000" pitchFamily="2" charset="0"/>
              </a:rPr>
              <a:t>. </a:t>
            </a:r>
            <a:r>
              <a:rPr lang="en-US" sz="600" dirty="0" err="1">
                <a:latin typeface="Peugeot New Light" panose="02000000000000000000" pitchFamily="2" charset="0"/>
              </a:rPr>
              <a:t>Svakako</a:t>
            </a:r>
            <a:r>
              <a:rPr lang="en-US" sz="600" dirty="0">
                <a:latin typeface="Peugeot New Light" panose="02000000000000000000" pitchFamily="2" charset="0"/>
              </a:rPr>
              <a:t> </a:t>
            </a:r>
            <a:r>
              <a:rPr lang="en-US" sz="600" dirty="0" err="1">
                <a:latin typeface="Peugeot New Light" panose="02000000000000000000" pitchFamily="2" charset="0"/>
              </a:rPr>
              <a:t>kontaktirajte</a:t>
            </a:r>
            <a:r>
              <a:rPr lang="en-US" sz="600" dirty="0">
                <a:latin typeface="Peugeot New Light" panose="02000000000000000000" pitchFamily="2" charset="0"/>
              </a:rPr>
              <a:t> </a:t>
            </a:r>
            <a:r>
              <a:rPr lang="en-US" sz="600" dirty="0" err="1">
                <a:latin typeface="Peugeot New Light" panose="02000000000000000000" pitchFamily="2" charset="0"/>
              </a:rPr>
              <a:t>svoje</a:t>
            </a:r>
            <a:r>
              <a:rPr lang="en-US" sz="600" dirty="0">
                <a:latin typeface="Peugeot New Light" panose="02000000000000000000" pitchFamily="2" charset="0"/>
              </a:rPr>
              <a:t> </a:t>
            </a:r>
            <a:r>
              <a:rPr lang="en-US" sz="600" dirty="0" err="1">
                <a:latin typeface="Peugeot New Light" panose="02000000000000000000" pitchFamily="2" charset="0"/>
              </a:rPr>
              <a:t>prodajno</a:t>
            </a:r>
            <a:r>
              <a:rPr lang="en-US" sz="600" dirty="0">
                <a:latin typeface="Peugeot New Light" panose="02000000000000000000" pitchFamily="2" charset="0"/>
              </a:rPr>
              <a:t> </a:t>
            </a:r>
            <a:r>
              <a:rPr lang="en-US" sz="600" dirty="0" err="1">
                <a:latin typeface="Peugeot New Light" panose="02000000000000000000" pitchFamily="2" charset="0"/>
              </a:rPr>
              <a:t>mjesto</a:t>
            </a:r>
            <a:r>
              <a:rPr lang="en-US" sz="600" dirty="0">
                <a:latin typeface="Peugeot New Light" panose="02000000000000000000" pitchFamily="2" charset="0"/>
              </a:rPr>
              <a:t> za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a:latin typeface="Peugeot New Light" panose="02000000000000000000" pitchFamily="2" charset="0"/>
                <a:hlinkClick r:id="rId2"/>
              </a:rPr>
              <a:t>www.peugeot.</a:t>
            </a:r>
            <a:r>
              <a:rPr lang="hr-HR" sz="600" dirty="0" err="1">
                <a:latin typeface="Peugeot New Light" panose="02000000000000000000" pitchFamily="2" charset="0"/>
                <a:hlinkClick r:id="rId2"/>
              </a:rPr>
              <a:t>hr</a:t>
            </a:r>
            <a:r>
              <a:rPr lang="hr-HR" sz="600" dirty="0">
                <a:latin typeface="Peugeot New Light" panose="02000000000000000000" pitchFamily="2" charset="0"/>
              </a:rPr>
              <a:t> </a:t>
            </a:r>
            <a:endParaRPr lang="en-US" sz="600" dirty="0">
              <a:latin typeface="Peugeot New Light" panose="02000000000000000000" pitchFamily="2" charset="0"/>
            </a:endParaRPr>
          </a:p>
        </p:txBody>
      </p:sp>
      <p:grpSp>
        <p:nvGrpSpPr>
          <p:cNvPr id="18" name="Groupe 6">
            <a:extLst>
              <a:ext uri="{FF2B5EF4-FFF2-40B4-BE49-F238E27FC236}">
                <a16:creationId xmlns:a16="http://schemas.microsoft.com/office/drawing/2014/main" id="{D501501C-D612-A1CD-E412-400738B2CAE8}"/>
              </a:ext>
            </a:extLst>
          </p:cNvPr>
          <p:cNvGrpSpPr/>
          <p:nvPr/>
        </p:nvGrpSpPr>
        <p:grpSpPr>
          <a:xfrm>
            <a:off x="0" y="0"/>
            <a:ext cx="373081" cy="6858014"/>
            <a:chOff x="-6767" y="-14"/>
            <a:chExt cx="373081" cy="6858014"/>
          </a:xfrm>
        </p:grpSpPr>
        <p:sp>
          <p:nvSpPr>
            <p:cNvPr id="19" name="Rectangle 18">
              <a:hlinkClick r:id="" action="ppaction://noaction"/>
              <a:extLst>
                <a:ext uri="{FF2B5EF4-FFF2-40B4-BE49-F238E27FC236}">
                  <a16:creationId xmlns:a16="http://schemas.microsoft.com/office/drawing/2014/main" id="{B5CD78DA-A34D-3E5A-C95B-368324080790}"/>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26" name="Rectangle 25">
              <a:hlinkClick r:id="" action="ppaction://noaction"/>
              <a:extLst>
                <a:ext uri="{FF2B5EF4-FFF2-40B4-BE49-F238E27FC236}">
                  <a16:creationId xmlns:a16="http://schemas.microsoft.com/office/drawing/2014/main" id="{DE9DF6C8-0D05-0EF6-A86F-F13A6DF29E2F}"/>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27" name="Rectangle 26">
              <a:hlinkClick r:id="" action="ppaction://noaction"/>
              <a:extLst>
                <a:ext uri="{FF2B5EF4-FFF2-40B4-BE49-F238E27FC236}">
                  <a16:creationId xmlns:a16="http://schemas.microsoft.com/office/drawing/2014/main" id="{95885A86-B558-A071-A0A8-B485D7867C0E}"/>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28" name="Rectangle 27">
              <a:hlinkClick r:id="" action="ppaction://noaction"/>
              <a:extLst>
                <a:ext uri="{FF2B5EF4-FFF2-40B4-BE49-F238E27FC236}">
                  <a16:creationId xmlns:a16="http://schemas.microsoft.com/office/drawing/2014/main" id="{5496829C-713C-2826-F348-F6B1651E8D25}"/>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9" name="Rectangle 28">
              <a:hlinkClick r:id="" action="ppaction://noaction"/>
              <a:extLst>
                <a:ext uri="{FF2B5EF4-FFF2-40B4-BE49-F238E27FC236}">
                  <a16:creationId xmlns:a16="http://schemas.microsoft.com/office/drawing/2014/main" id="{26EBCF88-4F4C-5760-3449-7F72B29CF098}"/>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30" name="Rectangle 29">
              <a:extLst>
                <a:ext uri="{FF2B5EF4-FFF2-40B4-BE49-F238E27FC236}">
                  <a16:creationId xmlns:a16="http://schemas.microsoft.com/office/drawing/2014/main" id="{85C55313-9992-026C-B25E-E8A8531B92B8}"/>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31" name="Rectangle 30">
              <a:hlinkClick r:id="" action="ppaction://noaction"/>
              <a:extLst>
                <a:ext uri="{FF2B5EF4-FFF2-40B4-BE49-F238E27FC236}">
                  <a16:creationId xmlns:a16="http://schemas.microsoft.com/office/drawing/2014/main" id="{399E71DA-114A-E7F0-39BD-CD5921F43051}"/>
                </a:ext>
              </a:extLst>
            </p:cNvPr>
            <p:cNvSpPr/>
            <p:nvPr/>
          </p:nvSpPr>
          <p:spPr>
            <a:xfrm rot="16200000">
              <a:off x="-364035" y="5270399"/>
              <a:ext cx="1088417" cy="372281"/>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TEHNIČKE KARAKTERISTIKE</a:t>
              </a:r>
            </a:p>
          </p:txBody>
        </p:sp>
        <p:sp>
          <p:nvSpPr>
            <p:cNvPr id="32" name="Rectangle 31">
              <a:hlinkClick r:id="" action="ppaction://noaction"/>
              <a:extLst>
                <a:ext uri="{FF2B5EF4-FFF2-40B4-BE49-F238E27FC236}">
                  <a16:creationId xmlns:a16="http://schemas.microsoft.com/office/drawing/2014/main" id="{B7E1602D-2262-C4B7-469A-E369DE9793FF}"/>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4210575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extLst>
              <p:ext uri="{D42A27DB-BD31-4B8C-83A1-F6EECF244321}">
                <p14:modId xmlns:p14="http://schemas.microsoft.com/office/powerpoint/2010/main" val="1123283465"/>
              </p:ext>
            </p:extLst>
          </p:nvPr>
        </p:nvGraphicFramePr>
        <p:xfrm>
          <a:off x="1195790" y="605626"/>
          <a:ext cx="9369510" cy="4423658"/>
        </p:xfrm>
        <a:graphic>
          <a:graphicData uri="http://schemas.openxmlformats.org/drawingml/2006/table">
            <a:tbl>
              <a:tblPr/>
              <a:tblGrid>
                <a:gridCol w="4804416">
                  <a:extLst>
                    <a:ext uri="{9D8B030D-6E8A-4147-A177-3AD203B41FA5}">
                      <a16:colId xmlns:a16="http://schemas.microsoft.com/office/drawing/2014/main" val="2281782770"/>
                    </a:ext>
                  </a:extLst>
                </a:gridCol>
                <a:gridCol w="2394857">
                  <a:extLst>
                    <a:ext uri="{9D8B030D-6E8A-4147-A177-3AD203B41FA5}">
                      <a16:colId xmlns:a16="http://schemas.microsoft.com/office/drawing/2014/main" val="242442962"/>
                    </a:ext>
                  </a:extLst>
                </a:gridCol>
                <a:gridCol w="2170237">
                  <a:extLst>
                    <a:ext uri="{9D8B030D-6E8A-4147-A177-3AD203B41FA5}">
                      <a16:colId xmlns:a16="http://schemas.microsoft.com/office/drawing/2014/main" val="280278871"/>
                    </a:ext>
                  </a:extLst>
                </a:gridCol>
              </a:tblGrid>
              <a:tr h="217747">
                <a:tc rowSpan="2">
                  <a:txBody>
                    <a:bodyPr/>
                    <a:lstStyle/>
                    <a:p>
                      <a:pPr algn="ctr" fontAlgn="ctr"/>
                      <a:endParaRPr lang="en-US" sz="1100" b="1" i="0" u="none" strike="noStrike" noProof="0" dirty="0">
                        <a:solidFill>
                          <a:schemeClr val="tx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tcPr>
                </a:tc>
                <a:tc gridSpan="2">
                  <a:txBody>
                    <a:bodyPr/>
                    <a:lstStyle/>
                    <a:p>
                      <a:pPr algn="ctr" fontAlgn="ctr"/>
                      <a:r>
                        <a:rPr lang="en-US" sz="800" b="1" i="0" u="none" strike="noStrike" noProof="0" dirty="0">
                          <a:solidFill>
                            <a:schemeClr val="bg1"/>
                          </a:solidFill>
                          <a:effectLst/>
                          <a:latin typeface="Peugeot New" panose="02000000000000000000" pitchFamily="2" charset="0"/>
                        </a:rPr>
                        <a:t>ELEKTRIČNI</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rgbClr val="00B0F0"/>
                    </a:solidFill>
                  </a:tcPr>
                </a:tc>
                <a:tc hMerge="1">
                  <a:txBody>
                    <a:bodyPr/>
                    <a:lstStyle/>
                    <a:p>
                      <a:pPr algn="ctr" fontAlgn="ctr"/>
                      <a:endParaRPr lang="en-US" sz="800" b="1" i="0" u="none" strike="noStrike" noProof="0" dirty="0">
                        <a:solidFill>
                          <a:schemeClr val="bg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91439165"/>
                  </a:ext>
                </a:extLst>
              </a:tr>
              <a:tr h="173499">
                <a:tc vMerge="1">
                  <a:txBody>
                    <a:bodyPr/>
                    <a:lstStyle/>
                    <a:p>
                      <a:pPr algn="l" fontAlgn="b"/>
                      <a:r>
                        <a:rPr lang="fr-FR" sz="900" b="1" i="0" u="none" strike="noStrike" dirty="0">
                          <a:solidFill>
                            <a:schemeClr val="tx1"/>
                          </a:solidFill>
                          <a:effectLst/>
                          <a:latin typeface="Peugeot New" panose="02000000000000000000" pitchFamily="2" charset="0"/>
                        </a:rPr>
                        <a:t>MOTEUR THERMIQUE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fontAlgn="ctr"/>
                      <a:r>
                        <a:rPr lang="pl-PL" sz="800" b="1" i="0" u="none" strike="noStrike" dirty="0">
                          <a:solidFill>
                            <a:srgbClr val="00B0F0"/>
                          </a:solidFill>
                          <a:effectLst/>
                          <a:latin typeface="Peugeot New" panose="02000000000000000000" pitchFamily="2" charset="0"/>
                        </a:rPr>
                        <a:t>Elektromotor 136 KS (100 kW)</a:t>
                      </a:r>
                      <a:endParaRPr lang="fr-FR" sz="800" dirty="0">
                        <a:solidFill>
                          <a:srgbClr val="00B0F0"/>
                        </a:solidFil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solidFill>
                      <a:schemeClr val="bg1">
                        <a:lumMod val="95000"/>
                      </a:schemeClr>
                    </a:solidFill>
                  </a:tcPr>
                </a:tc>
                <a:tc rowSpan="2">
                  <a:txBody>
                    <a:bodyPr/>
                    <a:lstStyle/>
                    <a:p>
                      <a:pPr algn="ctr"/>
                      <a:r>
                        <a:rPr lang="pl-PL" sz="800" b="1" i="0" u="none" strike="noStrike" dirty="0">
                          <a:solidFill>
                            <a:srgbClr val="00B0F0"/>
                          </a:solidFill>
                          <a:effectLst/>
                          <a:latin typeface="Peugeot New" panose="02000000000000000000" pitchFamily="2" charset="0"/>
                        </a:rPr>
                        <a:t>Elektromotor 156 KS (115 kW)</a:t>
                      </a:r>
                      <a:endParaRPr lang="fr-FR" sz="800" dirty="0">
                        <a:solidFill>
                          <a:srgbClr val="00B0F0"/>
                        </a:solidFil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1535600"/>
                  </a:ext>
                </a:extLst>
              </a:tr>
              <a:tr h="234448">
                <a:tc rowSpan="2">
                  <a:txBody>
                    <a:bodyPr/>
                    <a:lstStyle/>
                    <a:p>
                      <a:pPr algn="ctr" fontAlgn="ctr"/>
                      <a:r>
                        <a:rPr lang="en-US" sz="900" b="0" i="0" u="none" strike="noStrike" noProof="0" dirty="0">
                          <a:solidFill>
                            <a:srgbClr val="404040"/>
                          </a:solidFill>
                          <a:effectLst/>
                          <a:latin typeface="Peugeot New" panose="02000000000000000000" pitchFamily="2" charset="0"/>
                        </a:rPr>
                        <a:t> </a:t>
                      </a:r>
                    </a:p>
                    <a:p>
                      <a:pPr algn="l" fontAlgn="b"/>
                      <a:r>
                        <a:rPr lang="en-US" sz="900" b="1" i="0" u="none" strike="noStrike" noProof="0" dirty="0">
                          <a:solidFill>
                            <a:schemeClr val="tx1"/>
                          </a:solidFill>
                          <a:effectLst/>
                          <a:latin typeface="Peugeot New" panose="02000000000000000000" pitchFamily="2" charset="0"/>
                        </a:rPr>
                        <a:t>MOTORI</a:t>
                      </a:r>
                      <a:endParaRPr lang="en-US" sz="900" b="0" i="0" u="none" strike="noStrike" noProof="0" dirty="0">
                        <a:solidFill>
                          <a:schemeClr val="tx1"/>
                        </a:solidFill>
                        <a:effectLst/>
                        <a:latin typeface="Peugeot New Light" panose="02000000000000000000" pitchFamily="50" charset="0"/>
                      </a:endParaRP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en-US"/>
                    </a:p>
                  </a:txBody>
                  <a:tcPr/>
                </a:tc>
                <a:extLst>
                  <a:ext uri="{0D108BD9-81ED-4DB2-BD59-A6C34878D82A}">
                    <a16:rowId xmlns:a16="http://schemas.microsoft.com/office/drawing/2014/main" val="48182114"/>
                  </a:ext>
                </a:extLst>
              </a:tr>
              <a:tr h="107543">
                <a:tc vMerge="1">
                  <a:txBody>
                    <a:bodyPr/>
                    <a:lstStyle/>
                    <a:p>
                      <a:endParaRPr lang="fr-FR"/>
                    </a:p>
                  </a:txBody>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50358"/>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172353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Tehnologija</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err="1">
                          <a:solidFill>
                            <a:schemeClr val="tx1"/>
                          </a:solidFill>
                          <a:effectLst/>
                          <a:latin typeface="Peugeot New" panose="02000000000000000000" pitchFamily="2" charset="0"/>
                        </a:rPr>
                        <a:t>Sinkron</a:t>
                      </a:r>
                      <a:r>
                        <a:rPr lang="hr-HR" sz="800" b="0" i="0" u="none" strike="noStrike" noProof="0" dirty="0">
                          <a:solidFill>
                            <a:schemeClr val="tx1"/>
                          </a:solidFill>
                          <a:effectLst/>
                          <a:latin typeface="Peugeot New" panose="02000000000000000000" pitchFamily="2" charset="0"/>
                        </a:rPr>
                        <a:t>I</a:t>
                      </a:r>
                      <a:r>
                        <a:rPr lang="en-US" sz="800" b="0" i="0" u="none" strike="noStrike" noProof="0" dirty="0">
                          <a:solidFill>
                            <a:schemeClr val="tx1"/>
                          </a:solidFill>
                          <a:effectLst/>
                          <a:latin typeface="Peugeot New" panose="02000000000000000000" pitchFamily="2" charset="0"/>
                        </a:rPr>
                        <a:t> s </a:t>
                      </a:r>
                      <a:r>
                        <a:rPr lang="en-US" sz="800" b="0" i="0" u="none" strike="noStrike" noProof="0" dirty="0" err="1">
                          <a:solidFill>
                            <a:schemeClr val="tx1"/>
                          </a:solidFill>
                          <a:effectLst/>
                          <a:latin typeface="Peugeot New" panose="02000000000000000000" pitchFamily="2" charset="0"/>
                        </a:rPr>
                        <a:t>trajnim</a:t>
                      </a:r>
                      <a:r>
                        <a:rPr lang="en-US" sz="800" b="0" i="0" u="none" strike="noStrike" noProof="0" dirty="0">
                          <a:solidFill>
                            <a:schemeClr val="tx1"/>
                          </a:solidFill>
                          <a:effectLst/>
                          <a:latin typeface="Peugeot New" panose="02000000000000000000" pitchFamily="2" charset="0"/>
                        </a:rPr>
                        <a:t> </a:t>
                      </a:r>
                      <a:r>
                        <a:rPr lang="en-US" sz="800" b="0" i="0" u="none" strike="noStrike" noProof="0" dirty="0" err="1">
                          <a:solidFill>
                            <a:schemeClr val="tx1"/>
                          </a:solidFill>
                          <a:effectLst/>
                          <a:latin typeface="Peugeot New" panose="02000000000000000000" pitchFamily="2" charset="0"/>
                        </a:rPr>
                        <a:t>magnetima</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err="1">
                          <a:solidFill>
                            <a:schemeClr val="tx1"/>
                          </a:solidFill>
                          <a:effectLst/>
                          <a:latin typeface="Peugeot New" panose="02000000000000000000" pitchFamily="2" charset="0"/>
                        </a:rPr>
                        <a:t>Sinkroni</a:t>
                      </a:r>
                      <a:r>
                        <a:rPr lang="en-US" sz="800" b="0" i="0" u="none" strike="noStrike" noProof="0" dirty="0">
                          <a:solidFill>
                            <a:schemeClr val="tx1"/>
                          </a:solidFill>
                          <a:effectLst/>
                          <a:latin typeface="Peugeot New" panose="02000000000000000000" pitchFamily="2" charset="0"/>
                        </a:rPr>
                        <a:t> </a:t>
                      </a:r>
                      <a:r>
                        <a:rPr lang="hr-HR" sz="800" b="0" i="0" u="none" strike="noStrike" noProof="0" dirty="0">
                          <a:solidFill>
                            <a:schemeClr val="tx1"/>
                          </a:solidFill>
                          <a:effectLst/>
                          <a:latin typeface="Peugeot New" panose="02000000000000000000" pitchFamily="2" charset="0"/>
                        </a:rPr>
                        <a:t>s trajnim magnetima</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906145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Maksimalna snaga (kW ECE / hp ECE pri o/min)</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da-DK" sz="800" b="0" i="0" u="none" strike="noStrike" noProof="0" dirty="0">
                          <a:solidFill>
                            <a:schemeClr val="tx1"/>
                          </a:solidFill>
                          <a:effectLst/>
                          <a:latin typeface="Peugeot New" panose="02000000000000000000" pitchFamily="2" charset="0"/>
                        </a:rPr>
                        <a:t>100 / 136 pri 5 000</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115 / 156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6346243"/>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Maksimalni okretni moment (Nm ECE pri o/min)</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da-DK" sz="800" b="0" i="0" u="none" strike="noStrike" noProof="0" dirty="0">
                          <a:solidFill>
                            <a:schemeClr val="tx1"/>
                          </a:solidFill>
                          <a:effectLst/>
                          <a:latin typeface="Peugeot New" panose="02000000000000000000" pitchFamily="2" charset="0"/>
                        </a:rPr>
                        <a:t>260 / 300 pri 3 674</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da-DK" sz="800" b="0" i="0" u="none" strike="noStrike" noProof="0" dirty="0">
                          <a:solidFill>
                            <a:schemeClr val="tx1"/>
                          </a:solidFill>
                          <a:effectLst/>
                          <a:latin typeface="Peugeot New" panose="02000000000000000000" pitchFamily="2" charset="0"/>
                        </a:rPr>
                        <a:t>260 / 500 pri 4 060</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37186601"/>
                  </a:ext>
                </a:extLst>
              </a:tr>
              <a:tr h="76816">
                <a:tc>
                  <a:txBody>
                    <a:bodyPr/>
                    <a:lstStyle/>
                    <a:p>
                      <a:pPr algn="ctr" fontAlgn="ctr"/>
                      <a:endParaRPr lang="en-US" sz="500" noProof="0" dirty="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59331570"/>
                  </a:ext>
                </a:extLst>
              </a:tr>
              <a:tr h="153668">
                <a:tc>
                  <a:txBody>
                    <a:bodyPr/>
                    <a:lstStyle/>
                    <a:p>
                      <a:pPr algn="l" fontAlgn="ctr"/>
                      <a:r>
                        <a:rPr lang="en-US" sz="900" b="1" i="0" u="none" strike="noStrike" noProof="0" dirty="0">
                          <a:solidFill>
                            <a:schemeClr val="tx1"/>
                          </a:solidFill>
                          <a:effectLst/>
                          <a:latin typeface="Peugeot New" panose="02000000000000000000" pitchFamily="2" charset="0"/>
                        </a:rPr>
                        <a:t>PRIJENOS</a:t>
                      </a:r>
                      <a:endParaRPr lang="en-US" sz="900" b="0" i="1" u="none" strike="noStrike" noProof="0" dirty="0">
                        <a:solidFill>
                          <a:schemeClr val="tx1"/>
                        </a:solidFill>
                        <a:effectLst/>
                        <a:latin typeface="Peugeot New" panose="02000000000000000000" pitchFamily="2" charset="0"/>
                      </a:endParaRPr>
                    </a:p>
                  </a:txBody>
                  <a:tcPr marL="0" marR="0" marT="0" marB="0"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3874"/>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Tip</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2">
                  <a:txBody>
                    <a:bodyPr/>
                    <a:lstStyle/>
                    <a:p>
                      <a:pPr algn="ctr" fontAlgn="ctr"/>
                      <a:r>
                        <a:rPr lang="en-US" sz="800" b="0" i="0" u="none" strike="noStrike" noProof="0" dirty="0" err="1">
                          <a:solidFill>
                            <a:schemeClr val="tx1"/>
                          </a:solidFill>
                          <a:effectLst/>
                          <a:latin typeface="Peugeot New" panose="02000000000000000000" pitchFamily="2" charset="0"/>
                        </a:rPr>
                        <a:t>Automatski</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r>
                        <a:rPr lang="en-US" sz="800" b="0" i="0" u="none" strike="noStrike" noProof="0" dirty="0">
                          <a:solidFill>
                            <a:schemeClr val="accent6"/>
                          </a:solidFill>
                          <a:effectLst/>
                          <a:latin typeface="Peugeot New" panose="02000000000000000000" pitchFamily="2" charset="0"/>
                        </a:rPr>
                        <a:t>5,9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135002"/>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Broj</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prijenosnih</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omjera</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2">
                  <a:txBody>
                    <a:bodyPr/>
                    <a:lstStyle/>
                    <a:p>
                      <a:pPr algn="ctr" fontAlgn="ctr"/>
                      <a:r>
                        <a:rPr lang="en-US" sz="800" b="0" i="0" u="none" strike="noStrike" noProof="0" dirty="0" err="1">
                          <a:solidFill>
                            <a:schemeClr val="tx1"/>
                          </a:solidFill>
                          <a:effectLst/>
                          <a:latin typeface="Peugeot New" panose="02000000000000000000" pitchFamily="2" charset="0"/>
                        </a:rPr>
                        <a:t>Jedan</a:t>
                      </a:r>
                      <a:r>
                        <a:rPr lang="en-US" sz="800" b="0" i="0" u="none" strike="noStrike" noProof="0" dirty="0">
                          <a:solidFill>
                            <a:schemeClr val="tx1"/>
                          </a:solidFill>
                          <a:effectLst/>
                          <a:latin typeface="Peugeot New" panose="02000000000000000000" pitchFamily="2" charset="0"/>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r>
                        <a:rPr lang="en-US" sz="800" b="0" i="0" u="none" strike="noStrike" noProof="0" dirty="0">
                          <a:solidFill>
                            <a:schemeClr val="accent6"/>
                          </a:solidFill>
                          <a:effectLst/>
                          <a:latin typeface="Peugeot New" panose="02000000000000000000" pitchFamily="2" charset="0"/>
                        </a:rPr>
                        <a:t>6,0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88092797"/>
                  </a:ext>
                </a:extLst>
              </a:tr>
              <a:tr h="76816">
                <a:tc>
                  <a:txBody>
                    <a:bodyPr/>
                    <a:lstStyle/>
                    <a:p>
                      <a:pPr algn="ctr" fontAlgn="ctr"/>
                      <a:endParaRPr lang="en-US" sz="500" noProof="0" dirty="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83838536"/>
                  </a:ext>
                </a:extLst>
              </a:tr>
              <a:tr h="34252">
                <a:tc>
                  <a:txBody>
                    <a:bodyPr/>
                    <a:lstStyle/>
                    <a:p>
                      <a:pPr algn="l" fontAlgn="ctr"/>
                      <a:r>
                        <a:rPr lang="hr-HR" sz="900" b="1" i="0" u="none" strike="noStrike" noProof="0" dirty="0">
                          <a:solidFill>
                            <a:schemeClr val="tx1"/>
                          </a:solidFill>
                          <a:effectLst/>
                          <a:latin typeface="Peugeot New" panose="02000000000000000000" pitchFamily="2" charset="0"/>
                        </a:rPr>
                        <a:t>POGONSKA </a:t>
                      </a:r>
                      <a:r>
                        <a:rPr lang="en-US" sz="900" b="1" i="0" u="none" strike="noStrike" noProof="0" dirty="0">
                          <a:solidFill>
                            <a:schemeClr val="tx1"/>
                          </a:solidFill>
                          <a:effectLst/>
                          <a:latin typeface="Peugeot New" panose="02000000000000000000" pitchFamily="2" charset="0"/>
                        </a:rPr>
                        <a:t>BATERIJA</a:t>
                      </a:r>
                      <a:endParaRPr lang="en-US" sz="900" b="0" i="1" u="none" strike="noStrike" noProof="0" dirty="0">
                        <a:solidFill>
                          <a:schemeClr val="tx1"/>
                        </a:solidFill>
                        <a:effectLst/>
                        <a:latin typeface="Peugeot New" panose="02000000000000000000" pitchFamily="2" charset="0"/>
                      </a:endParaRPr>
                    </a:p>
                  </a:txBody>
                  <a:tcPr marL="0" marR="0" marT="0" marB="0"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924427"/>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Tehnologija</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2">
                  <a:txBody>
                    <a:bodyPr/>
                    <a:lstStyle/>
                    <a:p>
                      <a:pPr algn="ctr" fontAlgn="ctr"/>
                      <a:r>
                        <a:rPr lang="en-US" sz="800" b="0" i="0" u="none" strike="noStrike" noProof="0" dirty="0" err="1">
                          <a:solidFill>
                            <a:schemeClr val="tx1"/>
                          </a:solidFill>
                          <a:effectLst/>
                          <a:latin typeface="Peugeot New" panose="02000000000000000000" pitchFamily="2" charset="0"/>
                        </a:rPr>
                        <a:t>Litij-ionskia</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621035"/>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Broj</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modula</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pl-PL" sz="800" b="0" i="0" u="none" strike="noStrike" noProof="0" dirty="0">
                          <a:solidFill>
                            <a:schemeClr val="tx1"/>
                          </a:solidFill>
                          <a:effectLst/>
                          <a:latin typeface="Peugeot New" panose="02000000000000000000" pitchFamily="2" charset="0"/>
                        </a:rPr>
                        <a:t>18</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a:solidFill>
                            <a:schemeClr val="tx1"/>
                          </a:solidFill>
                          <a:effectLst/>
                          <a:latin typeface="Peugeot New" panose="02000000000000000000" pitchFamily="2" charset="0"/>
                        </a:rPr>
                        <a:t>17</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7588003"/>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Kapacitet</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baterije</a:t>
                      </a:r>
                      <a:r>
                        <a:rPr lang="en-US" sz="800" b="0" i="0" u="none" strike="noStrike" noProof="0" dirty="0">
                          <a:solidFill>
                            <a:schemeClr val="bg1"/>
                          </a:solidFill>
                          <a:effectLst/>
                          <a:latin typeface="Peugeot New" panose="02000000000000000000" pitchFamily="2" charset="0"/>
                        </a:rPr>
                        <a:t> (kWh)</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46,3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a:solidFill>
                            <a:schemeClr val="tx1"/>
                          </a:solidFill>
                          <a:effectLst/>
                          <a:latin typeface="Peugeot New" panose="02000000000000000000" pitchFamily="2" charset="0"/>
                        </a:rPr>
                        <a:t>48,1</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2365727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Težina</a:t>
                      </a:r>
                      <a:r>
                        <a:rPr lang="en-US" sz="800" b="0" i="0" u="none" strike="noStrike" noProof="0" dirty="0">
                          <a:solidFill>
                            <a:schemeClr val="bg1"/>
                          </a:solidFill>
                          <a:effectLst/>
                          <a:latin typeface="Peugeot New" panose="02000000000000000000" pitchFamily="2" charset="0"/>
                        </a:rPr>
                        <a:t> (kg)</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345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a:solidFill>
                            <a:schemeClr val="tx1"/>
                          </a:solidFill>
                          <a:effectLst/>
                          <a:latin typeface="Peugeot New" panose="02000000000000000000" pitchFamily="2" charset="0"/>
                        </a:rPr>
                        <a:t>340</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3840433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Ukupni</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napon</a:t>
                      </a:r>
                      <a:r>
                        <a:rPr lang="en-US" sz="800" b="0" i="0" u="none" strike="noStrike" noProof="0" dirty="0">
                          <a:solidFill>
                            <a:schemeClr val="bg1"/>
                          </a:solidFill>
                          <a:effectLst/>
                          <a:latin typeface="Peugeot New" panose="02000000000000000000" pitchFamily="2" charset="0"/>
                        </a:rPr>
                        <a:t> (V)</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400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a:solidFill>
                            <a:schemeClr val="tx1"/>
                          </a:solidFill>
                          <a:effectLst/>
                          <a:latin typeface="Peugeot New" panose="02000000000000000000" pitchFamily="2" charset="0"/>
                        </a:rPr>
                        <a:t>400</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11653108"/>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Servisni</a:t>
                      </a:r>
                      <a:r>
                        <a:rPr lang="en-US" sz="800" b="0" i="0" u="none" strike="noStrike" noProof="0" dirty="0">
                          <a:solidFill>
                            <a:schemeClr val="bg1"/>
                          </a:solidFill>
                          <a:effectLst/>
                          <a:latin typeface="Peugeot New" panose="02000000000000000000" pitchFamily="2" charset="0"/>
                        </a:rPr>
                        <a:t> interval</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25 000 km </a:t>
                      </a:r>
                      <a:r>
                        <a:rPr lang="en-US" sz="800" b="0" i="0" u="none" strike="noStrike" noProof="0" dirty="0" err="1">
                          <a:solidFill>
                            <a:schemeClr val="tx1"/>
                          </a:solidFill>
                          <a:effectLst/>
                          <a:latin typeface="Peugeot New" panose="02000000000000000000" pitchFamily="2" charset="0"/>
                        </a:rPr>
                        <a:t>ili</a:t>
                      </a:r>
                      <a:r>
                        <a:rPr lang="en-US" sz="800" b="0" i="0" u="none" strike="noStrike" noProof="0" dirty="0">
                          <a:solidFill>
                            <a:schemeClr val="tx1"/>
                          </a:solidFill>
                          <a:effectLst/>
                          <a:latin typeface="Peugeot New" panose="02000000000000000000" pitchFamily="2" charset="0"/>
                        </a:rPr>
                        <a:t> 2 </a:t>
                      </a:r>
                      <a:r>
                        <a:rPr lang="en-US" sz="800" b="0" i="0" u="none" strike="noStrike" noProof="0" dirty="0" err="1">
                          <a:solidFill>
                            <a:schemeClr val="tx1"/>
                          </a:solidFill>
                          <a:effectLst/>
                          <a:latin typeface="Peugeot New" panose="02000000000000000000" pitchFamily="2" charset="0"/>
                        </a:rPr>
                        <a:t>godine</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noProof="0" dirty="0">
                          <a:solidFill>
                            <a:schemeClr val="tx1"/>
                          </a:solidFill>
                          <a:effectLst/>
                          <a:latin typeface="Peugeot New" panose="02000000000000000000" pitchFamily="2" charset="0"/>
                        </a:rPr>
                        <a:t>25 000 km </a:t>
                      </a:r>
                      <a:r>
                        <a:rPr lang="en-US" sz="800" b="0" i="0" u="none" strike="noStrike" noProof="0" dirty="0" err="1">
                          <a:solidFill>
                            <a:schemeClr val="tx1"/>
                          </a:solidFill>
                          <a:effectLst/>
                          <a:latin typeface="Peugeot New" panose="02000000000000000000" pitchFamily="2" charset="0"/>
                        </a:rPr>
                        <a:t>ili</a:t>
                      </a:r>
                      <a:r>
                        <a:rPr lang="en-US" sz="800" b="0" i="0" u="none" strike="noStrike" noProof="0" dirty="0">
                          <a:solidFill>
                            <a:schemeClr val="tx1"/>
                          </a:solidFill>
                          <a:effectLst/>
                          <a:latin typeface="Peugeot New" panose="02000000000000000000" pitchFamily="2" charset="0"/>
                        </a:rPr>
                        <a:t> 2 </a:t>
                      </a:r>
                      <a:r>
                        <a:rPr lang="en-US" sz="800" b="0" i="0" u="none" strike="noStrike" noProof="0" dirty="0" err="1">
                          <a:solidFill>
                            <a:schemeClr val="tx1"/>
                          </a:solidFill>
                          <a:effectLst/>
                          <a:latin typeface="Peugeot New" panose="02000000000000000000" pitchFamily="2" charset="0"/>
                        </a:rPr>
                        <a:t>godine</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552004"/>
                  </a:ext>
                </a:extLst>
              </a:tr>
              <a:tr h="297616">
                <a:tc>
                  <a:txBody>
                    <a:bodyPr/>
                    <a:lstStyle/>
                    <a:p>
                      <a:pPr algn="l" fontAlgn="ctr"/>
                      <a:r>
                        <a:rPr lang="en-US" sz="900" b="1" i="0" u="none" strike="noStrike" noProof="0" dirty="0">
                          <a:solidFill>
                            <a:schemeClr val="tx1"/>
                          </a:solidFill>
                          <a:effectLst/>
                          <a:latin typeface="Peugeot New" panose="02000000000000000000" pitchFamily="2" charset="0"/>
                        </a:rPr>
                        <a:t>TEŽINE </a:t>
                      </a:r>
                      <a:r>
                        <a:rPr lang="en-US" sz="900" b="1" i="0" u="none" strike="noStrike" noProof="0" dirty="0" err="1">
                          <a:solidFill>
                            <a:schemeClr val="tx1"/>
                          </a:solidFill>
                          <a:effectLst/>
                          <a:latin typeface="Peugeot New" panose="02000000000000000000" pitchFamily="2" charset="0"/>
                        </a:rPr>
                        <a:t>i</a:t>
                      </a:r>
                      <a:r>
                        <a:rPr lang="en-US" sz="900" b="1" i="0" u="none" strike="noStrike" noProof="0" dirty="0">
                          <a:solidFill>
                            <a:schemeClr val="tx1"/>
                          </a:solidFill>
                          <a:effectLst/>
                          <a:latin typeface="Peugeot New" panose="02000000000000000000" pitchFamily="2" charset="0"/>
                        </a:rPr>
                        <a:t> OPTEREĆENJA</a:t>
                      </a:r>
                      <a:endParaRPr lang="en-US" sz="900" b="0" i="1" u="none" strike="noStrike" noProof="0" dirty="0">
                        <a:solidFill>
                          <a:schemeClr val="tx1"/>
                        </a:solidFill>
                        <a:effectLst/>
                        <a:latin typeface="Peugeot New" panose="02000000000000000000" pitchFamily="2" charset="0"/>
                      </a:endParaRP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3372211513"/>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Ukupna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težina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vozila</a:t>
                      </a:r>
                      <a:r>
                        <a:rPr lang="en-US" sz="800" b="0" i="0" u="none" strike="noStrike" noProof="0" dirty="0">
                          <a:solidFill>
                            <a:schemeClr val="bg1"/>
                          </a:solidFill>
                          <a:effectLst/>
                          <a:latin typeface="Peugeot New" panose="02000000000000000000" pitchFamily="2" charset="0"/>
                        </a:rPr>
                        <a:t> (kg)</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1550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a:solidFill>
                            <a:schemeClr val="tx1"/>
                          </a:solidFill>
                          <a:effectLst/>
                          <a:latin typeface="Peugeot New" panose="02000000000000000000" pitchFamily="2" charset="0"/>
                        </a:rPr>
                        <a:t>1550</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56412150"/>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Najveća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vučna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težina</a:t>
                      </a:r>
                      <a:r>
                        <a:rPr lang="en-US" sz="800" b="0" i="0" u="none" strike="noStrike" noProof="0" dirty="0">
                          <a:solidFill>
                            <a:schemeClr val="bg1"/>
                          </a:solidFill>
                          <a:effectLst/>
                          <a:latin typeface="Peugeot New" panose="02000000000000000000" pitchFamily="2" charset="0"/>
                        </a:rPr>
                        <a:t> (s </a:t>
                      </a:r>
                      <a:r>
                        <a:rPr lang="en-US" sz="800" b="0" i="0" u="none" strike="noStrike" noProof="0" dirty="0" err="1">
                          <a:solidFill>
                            <a:schemeClr val="bg1"/>
                          </a:solidFill>
                          <a:effectLst/>
                          <a:latin typeface="Peugeot New" panose="02000000000000000000" pitchFamily="2" charset="0"/>
                        </a:rPr>
                        <a:t>kočnicama</a:t>
                      </a:r>
                      <a:r>
                        <a:rPr lang="en-US" sz="800" b="0" i="0" u="none" strike="noStrike" noProof="0" dirty="0">
                          <a:solidFill>
                            <a:schemeClr val="bg1"/>
                          </a:solidFill>
                          <a:effectLst/>
                          <a:latin typeface="Peugeot New" panose="02000000000000000000" pitchFamily="2" charset="0"/>
                        </a:rPr>
                        <a:t>) (kg)</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2030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2030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8871909"/>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Najveća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vučna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težina</a:t>
                      </a:r>
                      <a:r>
                        <a:rPr lang="en-US" sz="800" b="0" i="0" u="none" strike="noStrike" noProof="0" dirty="0">
                          <a:solidFill>
                            <a:schemeClr val="bg1"/>
                          </a:solidFill>
                          <a:effectLst/>
                          <a:latin typeface="Peugeot New" panose="02000000000000000000" pitchFamily="2" charset="0"/>
                        </a:rPr>
                        <a:t> (s </a:t>
                      </a:r>
                      <a:r>
                        <a:rPr lang="en-US" sz="800" b="0" i="0" u="none" strike="noStrike" noProof="0" dirty="0" err="1">
                          <a:solidFill>
                            <a:schemeClr val="bg1"/>
                          </a:solidFill>
                          <a:effectLst/>
                          <a:latin typeface="Peugeot New" panose="02000000000000000000" pitchFamily="2" charset="0"/>
                        </a:rPr>
                        <a:t>kočnicama</a:t>
                      </a:r>
                      <a:r>
                        <a:rPr lang="en-US" sz="800" b="0" i="0" u="none" strike="noStrike" noProof="0" dirty="0">
                          <a:solidFill>
                            <a:schemeClr val="bg1"/>
                          </a:solidFill>
                          <a:effectLst/>
                          <a:latin typeface="Peugeot New" panose="02000000000000000000" pitchFamily="2" charset="0"/>
                        </a:rPr>
                        <a:t>) (kg)</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80665776"/>
                  </a:ext>
                </a:extLst>
              </a:tr>
              <a:tr h="76816">
                <a:tc>
                  <a:txBody>
                    <a:bodyPr/>
                    <a:lstStyle/>
                    <a:p>
                      <a:pPr algn="l" fontAlgn="ct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52578798"/>
                  </a:ext>
                </a:extLst>
              </a:tr>
            </a:tbl>
          </a:graphicData>
        </a:graphic>
      </p:graphicFrame>
      <p:sp>
        <p:nvSpPr>
          <p:cNvPr id="25" name="ZoneTexte 19">
            <a:extLst>
              <a:ext uri="{FF2B5EF4-FFF2-40B4-BE49-F238E27FC236}">
                <a16:creationId xmlns:a16="http://schemas.microsoft.com/office/drawing/2014/main" id="{7CC6A8C4-47C0-EEDD-E954-B618FC17B950}"/>
              </a:ext>
            </a:extLst>
          </p:cNvPr>
          <p:cNvSpPr txBox="1"/>
          <p:nvPr/>
        </p:nvSpPr>
        <p:spPr>
          <a:xfrm>
            <a:off x="667962" y="297727"/>
            <a:ext cx="5428038" cy="47423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TEHNIČKE </a:t>
            </a:r>
            <a:r>
              <a:rPr lang="hr-HR" sz="1500" b="1" cap="all" dirty="0">
                <a:solidFill>
                  <a:prstClr val="black"/>
                </a:solidFill>
                <a:latin typeface="Peugeot New" panose="02000000000000000000" pitchFamily="50" charset="0"/>
              </a:rPr>
              <a:t>KARAKTERISTIKE</a:t>
            </a:r>
            <a:b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br>
            <a:endParaRPr kumimoji="0" lang="fr-FR" sz="1500"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sp>
        <p:nvSpPr>
          <p:cNvPr id="17" name="ZoneTexte 20">
            <a:extLst>
              <a:ext uri="{FF2B5EF4-FFF2-40B4-BE49-F238E27FC236}">
                <a16:creationId xmlns:a16="http://schemas.microsoft.com/office/drawing/2014/main" id="{E6E3E373-69BA-8E6F-5B07-E8B65B160076}"/>
              </a:ext>
            </a:extLst>
          </p:cNvPr>
          <p:cNvSpPr txBox="1"/>
          <p:nvPr/>
        </p:nvSpPr>
        <p:spPr>
          <a:xfrm>
            <a:off x="451739" y="6098608"/>
            <a:ext cx="11815762" cy="461665"/>
          </a:xfrm>
          <a:prstGeom prst="rect">
            <a:avLst/>
          </a:prstGeom>
          <a:noFill/>
        </p:spPr>
        <p:txBody>
          <a:bodyPr wrap="square" rtlCol="0">
            <a:spAutoFit/>
          </a:bodyPr>
          <a:lstStyle/>
          <a:p>
            <a:pPr lvl="0"/>
            <a:r>
              <a:rPr lang="en-US" sz="600" dirty="0" err="1">
                <a:latin typeface="Peugeot New Light" panose="02000000000000000000" pitchFamily="2" charset="0"/>
              </a:rPr>
              <a:t>Navedene</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i </a:t>
            </a:r>
            <a:r>
              <a:rPr lang="en-US" sz="600" dirty="0" err="1">
                <a:latin typeface="Peugeot New Light" panose="02000000000000000000" pitchFamily="2" charset="0"/>
              </a:rPr>
              <a:t>emisije</a:t>
            </a:r>
            <a:r>
              <a:rPr lang="en-US" sz="600" dirty="0">
                <a:latin typeface="Peugeot New Light" panose="02000000000000000000" pitchFamily="2" charset="0"/>
              </a:rPr>
              <a:t> CO₂ u </a:t>
            </a:r>
            <a:r>
              <a:rPr lang="en-US" sz="600" dirty="0" err="1">
                <a:latin typeface="Peugeot New Light" panose="02000000000000000000" pitchFamily="2" charset="0"/>
              </a:rPr>
              <a:t>skladu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s </a:t>
            </a:r>
            <a:r>
              <a:rPr lang="en-US" sz="600" dirty="0" err="1">
                <a:latin typeface="Peugeot New Light" panose="02000000000000000000" pitchFamily="2" charset="0"/>
              </a:rPr>
              <a:t>odobrenjem</a:t>
            </a:r>
            <a:r>
              <a:rPr lang="en-US" sz="600" dirty="0">
                <a:latin typeface="Peugeot New Light" panose="02000000000000000000" pitchFamily="2" charset="0"/>
              </a:rPr>
              <a:t> </a:t>
            </a:r>
            <a:r>
              <a:rPr lang="en-US" sz="600" dirty="0" err="1">
                <a:latin typeface="Peugeot New Light" panose="02000000000000000000" pitchFamily="2" charset="0"/>
              </a:rPr>
              <a:t>tipa</a:t>
            </a:r>
            <a:r>
              <a:rPr lang="en-US" sz="600" dirty="0">
                <a:latin typeface="Peugeot New Light" panose="02000000000000000000" pitchFamily="2" charset="0"/>
              </a:rPr>
              <a:t> WLTP (</a:t>
            </a:r>
            <a:r>
              <a:rPr lang="en-US" sz="600" dirty="0" err="1">
                <a:latin typeface="Peugeot New Light" panose="02000000000000000000" pitchFamily="2" charset="0"/>
              </a:rPr>
              <a:t>Uredba</a:t>
            </a:r>
            <a:r>
              <a:rPr lang="en-US" sz="600" dirty="0">
                <a:latin typeface="Peugeot New Light" panose="02000000000000000000" pitchFamily="2" charset="0"/>
              </a:rPr>
              <a:t> EU 2017/948). Od 1. </a:t>
            </a:r>
            <a:r>
              <a:rPr lang="en-US" sz="600" dirty="0" err="1">
                <a:latin typeface="Peugeot New Light" panose="02000000000000000000" pitchFamily="2" charset="0"/>
              </a:rPr>
              <a:t>rujna</a:t>
            </a:r>
            <a:r>
              <a:rPr lang="en-US" sz="600" dirty="0">
                <a:latin typeface="Peugeot New Light" panose="02000000000000000000" pitchFamily="2" charset="0"/>
              </a:rPr>
              <a:t> 2018. nova </a:t>
            </a:r>
            <a:r>
              <a:rPr lang="en-US" sz="600" dirty="0" err="1">
                <a:latin typeface="Peugeot New Light" panose="02000000000000000000" pitchFamily="2" charset="0"/>
              </a:rPr>
              <a:t>vozila</a:t>
            </a:r>
            <a:r>
              <a:rPr lang="en-US" sz="600" dirty="0">
                <a:latin typeface="Peugeot New Light" panose="02000000000000000000" pitchFamily="2" charset="0"/>
              </a:rPr>
              <a:t> </a:t>
            </a:r>
            <a:r>
              <a:rPr lang="en-US" sz="600" dirty="0" err="1">
                <a:latin typeface="Peugeot New Light" panose="02000000000000000000" pitchFamily="2" charset="0"/>
              </a:rPr>
              <a:t>homologiraju</a:t>
            </a:r>
            <a:r>
              <a:rPr lang="en-US" sz="600" dirty="0">
                <a:latin typeface="Peugeot New Light" panose="02000000000000000000" pitchFamily="2" charset="0"/>
              </a:rPr>
              <a:t> se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err="1">
                <a:latin typeface="Peugeot New Light" panose="02000000000000000000" pitchFamily="2" charset="0"/>
              </a:rPr>
              <a:t>temelju</a:t>
            </a:r>
            <a:r>
              <a:rPr lang="en-US" sz="600" dirty="0">
                <a:latin typeface="Peugeot New Light" panose="02000000000000000000" pitchFamily="2" charset="0"/>
              </a:rPr>
              <a:t> </a:t>
            </a:r>
            <a:r>
              <a:rPr lang="en-US" sz="600" dirty="0" err="1">
                <a:latin typeface="Peugeot New Light" panose="02000000000000000000" pitchFamily="2" charset="0"/>
              </a:rPr>
              <a:t>globalno</a:t>
            </a:r>
            <a:r>
              <a:rPr lang="en-US" sz="600" dirty="0">
                <a:latin typeface="Peugeot New Light" panose="02000000000000000000" pitchFamily="2" charset="0"/>
              </a:rPr>
              <a:t> </a:t>
            </a:r>
            <a:r>
              <a:rPr lang="en-US" sz="600" dirty="0" err="1">
                <a:latin typeface="Peugeot New Light" panose="02000000000000000000" pitchFamily="2" charset="0"/>
              </a:rPr>
              <a:t>usklađenog</a:t>
            </a:r>
            <a:r>
              <a:rPr lang="en-US" sz="600" dirty="0">
                <a:latin typeface="Peugeot New Light" panose="02000000000000000000" pitchFamily="2" charset="0"/>
              </a:rPr>
              <a:t> </a:t>
            </a:r>
            <a:r>
              <a:rPr lang="en-US" sz="600" dirty="0" err="1">
                <a:latin typeface="Peugeot New Light" panose="02000000000000000000" pitchFamily="2" charset="0"/>
              </a:rPr>
              <a:t>ispitnog</a:t>
            </a:r>
            <a:r>
              <a:rPr lang="en-US" sz="600" dirty="0">
                <a:latin typeface="Peugeot New Light" panose="02000000000000000000" pitchFamily="2" charset="0"/>
              </a:rPr>
              <a:t> </a:t>
            </a:r>
            <a:r>
              <a:rPr lang="en-US" sz="600" dirty="0" err="1">
                <a:latin typeface="Peugeot New Light" panose="02000000000000000000" pitchFamily="2" charset="0"/>
              </a:rPr>
              <a:t>postupka</a:t>
            </a:r>
            <a:r>
              <a:rPr lang="en-US" sz="600" dirty="0">
                <a:latin typeface="Peugeot New Light" panose="02000000000000000000" pitchFamily="2" charset="0"/>
              </a:rPr>
              <a:t> za </a:t>
            </a:r>
            <a:r>
              <a:rPr lang="en-US" sz="600" dirty="0" err="1">
                <a:latin typeface="Peugeot New Light" panose="02000000000000000000" pitchFamily="2" charset="0"/>
              </a:rPr>
              <a:t>laka</a:t>
            </a:r>
            <a:r>
              <a:rPr lang="en-US" sz="600" dirty="0">
                <a:latin typeface="Peugeot New Light" panose="02000000000000000000" pitchFamily="2" charset="0"/>
              </a:rPr>
              <a:t> </a:t>
            </a:r>
            <a:r>
              <a:rPr lang="en-US" sz="600" dirty="0" err="1">
                <a:latin typeface="Peugeot New Light" panose="02000000000000000000" pitchFamily="2" charset="0"/>
              </a:rPr>
              <a:t>vozila</a:t>
            </a:r>
            <a:r>
              <a:rPr lang="en-US" sz="600" dirty="0">
                <a:latin typeface="Peugeot New Light" panose="02000000000000000000" pitchFamily="2" charset="0"/>
              </a:rPr>
              <a:t> (WLTP), koji je </a:t>
            </a:r>
            <a:r>
              <a:rPr lang="en-US" sz="600" dirty="0" err="1">
                <a:latin typeface="Peugeot New Light" panose="02000000000000000000" pitchFamily="2" charset="0"/>
              </a:rPr>
              <a:t>novi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za </a:t>
            </a:r>
            <a:r>
              <a:rPr lang="en-US" sz="600" dirty="0" err="1">
                <a:latin typeface="Peugeot New Light" panose="02000000000000000000" pitchFamily="2" charset="0"/>
              </a:rPr>
              <a:t>mjerenje</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Ovaj</a:t>
            </a:r>
            <a:r>
              <a:rPr lang="en-US" sz="600" dirty="0">
                <a:latin typeface="Peugeot New Light" panose="02000000000000000000" pitchFamily="2" charset="0"/>
              </a:rPr>
              <a:t> WLTP </a:t>
            </a:r>
            <a:r>
              <a:rPr lang="en-US" sz="600" dirty="0" err="1">
                <a:latin typeface="Peugeot New Light" panose="02000000000000000000" pitchFamily="2" charset="0"/>
              </a:rPr>
              <a:t>postupak</a:t>
            </a:r>
            <a:r>
              <a:rPr lang="en-US" sz="600" dirty="0">
                <a:latin typeface="Peugeot New Light" panose="02000000000000000000" pitchFamily="2" charset="0"/>
              </a:rPr>
              <a:t> </a:t>
            </a:r>
            <a:r>
              <a:rPr lang="en-US" sz="600" dirty="0" err="1">
                <a:latin typeface="Peugeot New Light" panose="02000000000000000000" pitchFamily="2" charset="0"/>
              </a:rPr>
              <a:t>potpuno</a:t>
            </a:r>
            <a:r>
              <a:rPr lang="en-US" sz="600" dirty="0">
                <a:latin typeface="Peugeot New Light" panose="02000000000000000000" pitchFamily="2" charset="0"/>
              </a:rPr>
              <a:t> </a:t>
            </a:r>
            <a:r>
              <a:rPr lang="en-US" sz="600" dirty="0" err="1">
                <a:latin typeface="Peugeot New Light" panose="02000000000000000000" pitchFamily="2" charset="0"/>
              </a:rPr>
              <a:t>zamjenjuje</a:t>
            </a:r>
            <a:r>
              <a:rPr lang="en-US" sz="600" dirty="0">
                <a:latin typeface="Peugeot New Light" panose="02000000000000000000" pitchFamily="2" charset="0"/>
              </a:rPr>
              <a:t> Novi </a:t>
            </a:r>
            <a:r>
              <a:rPr lang="en-US" sz="600" dirty="0" err="1">
                <a:latin typeface="Peugeot New Light" panose="02000000000000000000" pitchFamily="2" charset="0"/>
              </a:rPr>
              <a:t>europski</a:t>
            </a:r>
            <a:r>
              <a:rPr lang="en-US" sz="600" dirty="0">
                <a:latin typeface="Peugeot New Light" panose="02000000000000000000" pitchFamily="2" charset="0"/>
              </a:rPr>
              <a:t> </a:t>
            </a:r>
            <a:r>
              <a:rPr lang="en-US" sz="600" dirty="0" err="1">
                <a:latin typeface="Peugeot New Light" panose="02000000000000000000" pitchFamily="2" charset="0"/>
              </a:rPr>
              <a:t>ciklus</a:t>
            </a:r>
            <a:r>
              <a:rPr lang="en-US" sz="600" dirty="0">
                <a:latin typeface="Peugeot New Light" panose="02000000000000000000" pitchFamily="2" charset="0"/>
              </a:rPr>
              <a:t> </a:t>
            </a:r>
            <a:r>
              <a:rPr lang="en-US" sz="600" dirty="0" err="1">
                <a:latin typeface="Peugeot New Light" panose="02000000000000000000" pitchFamily="2" charset="0"/>
              </a:rPr>
              <a:t>vožnje</a:t>
            </a:r>
            <a:r>
              <a:rPr lang="en-US" sz="600" dirty="0">
                <a:latin typeface="Peugeot New Light" panose="02000000000000000000" pitchFamily="2" charset="0"/>
              </a:rPr>
              <a:t> (koji je bio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koji se </a:t>
            </a:r>
            <a:r>
              <a:rPr lang="en-US" sz="600" dirty="0" err="1">
                <a:latin typeface="Peugeot New Light" panose="02000000000000000000" pitchFamily="2" charset="0"/>
              </a:rPr>
              <a:t>ranije</a:t>
            </a:r>
            <a:r>
              <a:rPr lang="en-US" sz="600" dirty="0">
                <a:latin typeface="Peugeot New Light" panose="02000000000000000000" pitchFamily="2" charset="0"/>
              </a:rPr>
              <a:t> </a:t>
            </a:r>
            <a:r>
              <a:rPr lang="en-US" sz="600" dirty="0" err="1">
                <a:latin typeface="Peugeot New Light" panose="02000000000000000000" pitchFamily="2" charset="0"/>
              </a:rPr>
              <a:t>koristio</a:t>
            </a:r>
            <a:r>
              <a:rPr lang="en-US" sz="600" dirty="0">
                <a:latin typeface="Peugeot New Light" panose="02000000000000000000" pitchFamily="2" charset="0"/>
              </a:rPr>
              <a:t>. </a:t>
            </a:r>
            <a:r>
              <a:rPr lang="en-US" sz="600" dirty="0" err="1">
                <a:latin typeface="Peugeot New Light" panose="02000000000000000000" pitchFamily="2" charset="0"/>
              </a:rPr>
              <a:t>Budući</a:t>
            </a:r>
            <a:r>
              <a:rPr lang="en-US" sz="600" dirty="0">
                <a:latin typeface="Peugeot New Light" panose="02000000000000000000" pitchFamily="2" charset="0"/>
              </a:rPr>
              <a:t> da </a:t>
            </a:r>
            <a:r>
              <a:rPr lang="en-US" sz="600" dirty="0" err="1">
                <a:latin typeface="Peugeot New Light" panose="02000000000000000000" pitchFamily="2" charset="0"/>
              </a:rPr>
              <a:t>su</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uvjeti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potrošnja</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izmjerene</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WLTP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u </a:t>
            </a:r>
            <a:r>
              <a:rPr lang="en-US" sz="600" dirty="0" err="1">
                <a:latin typeface="Peugeot New Light" panose="02000000000000000000" pitchFamily="2" charset="0"/>
              </a:rPr>
              <a:t>mnogim</a:t>
            </a:r>
            <a:r>
              <a:rPr lang="en-US" sz="600" dirty="0">
                <a:latin typeface="Peugeot New Light" panose="02000000000000000000" pitchFamily="2" charset="0"/>
              </a:rPr>
              <a:t> </a:t>
            </a:r>
            <a:r>
              <a:rPr lang="en-US" sz="600" dirty="0" err="1">
                <a:latin typeface="Peugeot New Light" panose="02000000000000000000" pitchFamily="2" charset="0"/>
              </a:rPr>
              <a:t>slučajevima</a:t>
            </a:r>
            <a:r>
              <a:rPr lang="en-US" sz="600" dirty="0">
                <a:latin typeface="Peugeot New Light" panose="02000000000000000000" pitchFamily="2" charset="0"/>
              </a:rPr>
              <a:t> </a:t>
            </a:r>
            <a:r>
              <a:rPr lang="en-US" sz="600" dirty="0" err="1">
                <a:latin typeface="Peugeot New Light" panose="02000000000000000000" pitchFamily="2" charset="0"/>
              </a:rPr>
              <a:t>veće</a:t>
            </a:r>
            <a:r>
              <a:rPr lang="en-US" sz="600" dirty="0">
                <a:latin typeface="Peugeot New Light" panose="02000000000000000000" pitchFamily="2" charset="0"/>
              </a:rPr>
              <a:t> od </a:t>
            </a:r>
            <a:r>
              <a:rPr lang="en-US" sz="600" dirty="0" err="1">
                <a:latin typeface="Peugeot New Light" panose="02000000000000000000" pitchFamily="2" charset="0"/>
              </a:rPr>
              <a:t>onih</a:t>
            </a:r>
            <a:r>
              <a:rPr lang="en-US" sz="600" dirty="0">
                <a:latin typeface="Peugeot New Light" panose="02000000000000000000" pitchFamily="2" charset="0"/>
              </a:rPr>
              <a:t> </a:t>
            </a:r>
            <a:r>
              <a:rPr lang="en-US" sz="600" dirty="0" err="1">
                <a:latin typeface="Peugeot New Light" panose="02000000000000000000" pitchFamily="2" charset="0"/>
              </a:rPr>
              <a:t>izmjerenih</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NEDC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mogu</a:t>
            </a:r>
            <a:r>
              <a:rPr lang="en-US" sz="600" dirty="0">
                <a:latin typeface="Peugeot New Light" panose="02000000000000000000" pitchFamily="2" charset="0"/>
              </a:rPr>
              <a:t> </a:t>
            </a:r>
            <a:r>
              <a:rPr lang="en-US" sz="600" dirty="0" err="1">
                <a:latin typeface="Peugeot New Light" panose="02000000000000000000" pitchFamily="2" charset="0"/>
              </a:rPr>
              <a:t>varirati</a:t>
            </a:r>
            <a:r>
              <a:rPr lang="en-US" sz="600" dirty="0">
                <a:latin typeface="Peugeot New Light" panose="02000000000000000000" pitchFamily="2" charset="0"/>
              </a:rPr>
              <a:t> </a:t>
            </a:r>
            <a:r>
              <a:rPr lang="en-US" sz="600" dirty="0" err="1">
                <a:latin typeface="Peugeot New Light" panose="02000000000000000000" pitchFamily="2" charset="0"/>
              </a:rPr>
              <a:t>ovisno</a:t>
            </a:r>
            <a:r>
              <a:rPr lang="en-US" sz="600" dirty="0">
                <a:latin typeface="Peugeot New Light" panose="02000000000000000000" pitchFamily="2" charset="0"/>
              </a:rPr>
              <a:t> o </a:t>
            </a:r>
            <a:r>
              <a:rPr lang="en-US" sz="600" dirty="0" err="1">
                <a:latin typeface="Peugeot New Light" panose="02000000000000000000" pitchFamily="2" charset="0"/>
              </a:rPr>
              <a:t>specifičnoj</a:t>
            </a:r>
            <a:r>
              <a:rPr lang="en-US" sz="600" dirty="0">
                <a:latin typeface="Peugeot New Light" panose="02000000000000000000" pitchFamily="2" charset="0"/>
              </a:rPr>
              <a:t> </a:t>
            </a:r>
            <a:r>
              <a:rPr lang="en-US" sz="600" dirty="0" err="1">
                <a:latin typeface="Peugeot New Light" panose="02000000000000000000" pitchFamily="2" charset="0"/>
              </a:rPr>
              <a:t>opremi</a:t>
            </a:r>
            <a:r>
              <a:rPr lang="en-US" sz="600" dirty="0">
                <a:latin typeface="Peugeot New Light" panose="02000000000000000000" pitchFamily="2" charset="0"/>
              </a:rPr>
              <a:t>, </a:t>
            </a:r>
            <a:r>
              <a:rPr lang="en-US" sz="600" dirty="0" err="1">
                <a:latin typeface="Peugeot New Light" panose="02000000000000000000" pitchFamily="2" charset="0"/>
              </a:rPr>
              <a:t>opcijama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tipovima</a:t>
            </a:r>
            <a:r>
              <a:rPr lang="en-US" sz="600" dirty="0">
                <a:latin typeface="Peugeot New Light" panose="02000000000000000000" pitchFamily="2" charset="0"/>
              </a:rPr>
              <a:t> </a:t>
            </a:r>
            <a:r>
              <a:rPr lang="en-US" sz="600" dirty="0" err="1">
                <a:latin typeface="Peugeot New Light" panose="02000000000000000000" pitchFamily="2" charset="0"/>
              </a:rPr>
              <a:t>guma</a:t>
            </a:r>
            <a:r>
              <a:rPr lang="en-US" sz="600" dirty="0">
                <a:latin typeface="Peugeot New Light" panose="02000000000000000000" pitchFamily="2" charset="0"/>
              </a:rPr>
              <a:t>. </a:t>
            </a:r>
            <a:r>
              <a:rPr lang="en-US" sz="600" dirty="0" err="1">
                <a:latin typeface="Peugeot New Light" panose="02000000000000000000" pitchFamily="2" charset="0"/>
              </a:rPr>
              <a:t>Svakako</a:t>
            </a:r>
            <a:r>
              <a:rPr lang="en-US" sz="600" dirty="0">
                <a:latin typeface="Peugeot New Light" panose="02000000000000000000" pitchFamily="2" charset="0"/>
              </a:rPr>
              <a:t> </a:t>
            </a:r>
            <a:r>
              <a:rPr lang="en-US" sz="600" dirty="0" err="1">
                <a:latin typeface="Peugeot New Light" panose="02000000000000000000" pitchFamily="2" charset="0"/>
              </a:rPr>
              <a:t>kontaktirajte</a:t>
            </a:r>
            <a:r>
              <a:rPr lang="en-US" sz="600" dirty="0">
                <a:latin typeface="Peugeot New Light" panose="02000000000000000000" pitchFamily="2" charset="0"/>
              </a:rPr>
              <a:t> </a:t>
            </a:r>
            <a:r>
              <a:rPr lang="en-US" sz="600" dirty="0" err="1">
                <a:latin typeface="Peugeot New Light" panose="02000000000000000000" pitchFamily="2" charset="0"/>
              </a:rPr>
              <a:t>svoje</a:t>
            </a:r>
            <a:r>
              <a:rPr lang="en-US" sz="600" dirty="0">
                <a:latin typeface="Peugeot New Light" panose="02000000000000000000" pitchFamily="2" charset="0"/>
              </a:rPr>
              <a:t> </a:t>
            </a:r>
            <a:r>
              <a:rPr lang="en-US" sz="600" dirty="0" err="1">
                <a:latin typeface="Peugeot New Light" panose="02000000000000000000" pitchFamily="2" charset="0"/>
              </a:rPr>
              <a:t>prodajno</a:t>
            </a:r>
            <a:r>
              <a:rPr lang="en-US" sz="600" dirty="0">
                <a:latin typeface="Peugeot New Light" panose="02000000000000000000" pitchFamily="2" charset="0"/>
              </a:rPr>
              <a:t> </a:t>
            </a:r>
            <a:r>
              <a:rPr lang="en-US" sz="600" dirty="0" err="1">
                <a:latin typeface="Peugeot New Light" panose="02000000000000000000" pitchFamily="2" charset="0"/>
              </a:rPr>
              <a:t>mjesto</a:t>
            </a:r>
            <a:r>
              <a:rPr lang="en-US" sz="600" dirty="0">
                <a:latin typeface="Peugeot New Light" panose="02000000000000000000" pitchFamily="2" charset="0"/>
              </a:rPr>
              <a:t> za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a:latin typeface="Peugeot New Light" panose="02000000000000000000" pitchFamily="2" charset="0"/>
                <a:hlinkClick r:id="rId2"/>
              </a:rPr>
              <a:t>www.peugeot.</a:t>
            </a:r>
            <a:r>
              <a:rPr lang="hr-HR" sz="600" dirty="0" err="1">
                <a:latin typeface="Peugeot New Light" panose="02000000000000000000" pitchFamily="2" charset="0"/>
                <a:hlinkClick r:id="rId2"/>
              </a:rPr>
              <a:t>hr</a:t>
            </a:r>
            <a:r>
              <a:rPr lang="hr-HR" sz="600" dirty="0">
                <a:latin typeface="Peugeot New Light" panose="02000000000000000000" pitchFamily="2" charset="0"/>
              </a:rPr>
              <a:t> </a:t>
            </a:r>
            <a:endParaRPr lang="en-US" sz="600" dirty="0">
              <a:latin typeface="Peugeot New Light" panose="02000000000000000000" pitchFamily="2" charset="0"/>
            </a:endParaRPr>
          </a:p>
        </p:txBody>
      </p:sp>
      <p:grpSp>
        <p:nvGrpSpPr>
          <p:cNvPr id="18" name="Groupe 6">
            <a:extLst>
              <a:ext uri="{FF2B5EF4-FFF2-40B4-BE49-F238E27FC236}">
                <a16:creationId xmlns:a16="http://schemas.microsoft.com/office/drawing/2014/main" id="{879DA8B9-B97B-4CBC-2900-CE0F3273781D}"/>
              </a:ext>
            </a:extLst>
          </p:cNvPr>
          <p:cNvGrpSpPr/>
          <p:nvPr/>
        </p:nvGrpSpPr>
        <p:grpSpPr>
          <a:xfrm>
            <a:off x="0" y="0"/>
            <a:ext cx="373081" cy="6858014"/>
            <a:chOff x="-6767" y="-14"/>
            <a:chExt cx="373081" cy="6858014"/>
          </a:xfrm>
        </p:grpSpPr>
        <p:sp>
          <p:nvSpPr>
            <p:cNvPr id="19" name="Rectangle 18">
              <a:hlinkClick r:id="" action="ppaction://noaction"/>
              <a:extLst>
                <a:ext uri="{FF2B5EF4-FFF2-40B4-BE49-F238E27FC236}">
                  <a16:creationId xmlns:a16="http://schemas.microsoft.com/office/drawing/2014/main" id="{4F17C381-FECA-E2F8-9056-B654140DA253}"/>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26" name="Rectangle 25">
              <a:hlinkClick r:id="" action="ppaction://noaction"/>
              <a:extLst>
                <a:ext uri="{FF2B5EF4-FFF2-40B4-BE49-F238E27FC236}">
                  <a16:creationId xmlns:a16="http://schemas.microsoft.com/office/drawing/2014/main" id="{D4C6C69C-5265-D972-ADFE-F72ECA6042F7}"/>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27" name="Rectangle 26">
              <a:hlinkClick r:id="" action="ppaction://noaction"/>
              <a:extLst>
                <a:ext uri="{FF2B5EF4-FFF2-40B4-BE49-F238E27FC236}">
                  <a16:creationId xmlns:a16="http://schemas.microsoft.com/office/drawing/2014/main" id="{50844ECF-0801-9CAC-BD91-BCAA3B3B3050}"/>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28" name="Rectangle 27">
              <a:hlinkClick r:id="" action="ppaction://noaction"/>
              <a:extLst>
                <a:ext uri="{FF2B5EF4-FFF2-40B4-BE49-F238E27FC236}">
                  <a16:creationId xmlns:a16="http://schemas.microsoft.com/office/drawing/2014/main" id="{581F220B-E5A7-948D-8330-6CD6EEEEF4EF}"/>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9" name="Rectangle 28">
              <a:hlinkClick r:id="" action="ppaction://noaction"/>
              <a:extLst>
                <a:ext uri="{FF2B5EF4-FFF2-40B4-BE49-F238E27FC236}">
                  <a16:creationId xmlns:a16="http://schemas.microsoft.com/office/drawing/2014/main" id="{67E6D32D-7EDA-4995-5A64-B49AA8018CCB}"/>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30" name="Rectangle 29">
              <a:extLst>
                <a:ext uri="{FF2B5EF4-FFF2-40B4-BE49-F238E27FC236}">
                  <a16:creationId xmlns:a16="http://schemas.microsoft.com/office/drawing/2014/main" id="{519013E4-EDBD-07CD-A998-E09B29D03AE4}"/>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31" name="Rectangle 30">
              <a:hlinkClick r:id="" action="ppaction://noaction"/>
              <a:extLst>
                <a:ext uri="{FF2B5EF4-FFF2-40B4-BE49-F238E27FC236}">
                  <a16:creationId xmlns:a16="http://schemas.microsoft.com/office/drawing/2014/main" id="{C7BA1872-C6E6-2A69-4E04-45F3C8891CFC}"/>
                </a:ext>
              </a:extLst>
            </p:cNvPr>
            <p:cNvSpPr/>
            <p:nvPr/>
          </p:nvSpPr>
          <p:spPr>
            <a:xfrm rot="16200000">
              <a:off x="-364035" y="5270399"/>
              <a:ext cx="1088417" cy="372281"/>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TEHNIČKE KARAKTERISTIKE</a:t>
              </a:r>
            </a:p>
          </p:txBody>
        </p:sp>
        <p:sp>
          <p:nvSpPr>
            <p:cNvPr id="32" name="Rectangle 31">
              <a:hlinkClick r:id="" action="ppaction://noaction"/>
              <a:extLst>
                <a:ext uri="{FF2B5EF4-FFF2-40B4-BE49-F238E27FC236}">
                  <a16:creationId xmlns:a16="http://schemas.microsoft.com/office/drawing/2014/main" id="{101C9DBC-B0FD-CDDF-AE70-5B9F39BCF61C}"/>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3806157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extLst>
              <p:ext uri="{D42A27DB-BD31-4B8C-83A1-F6EECF244321}">
                <p14:modId xmlns:p14="http://schemas.microsoft.com/office/powerpoint/2010/main" val="740512850"/>
              </p:ext>
            </p:extLst>
          </p:nvPr>
        </p:nvGraphicFramePr>
        <p:xfrm>
          <a:off x="1195790" y="613318"/>
          <a:ext cx="9367707" cy="4437176"/>
        </p:xfrm>
        <a:graphic>
          <a:graphicData uri="http://schemas.openxmlformats.org/drawingml/2006/table">
            <a:tbl>
              <a:tblPr/>
              <a:tblGrid>
                <a:gridCol w="4804416">
                  <a:extLst>
                    <a:ext uri="{9D8B030D-6E8A-4147-A177-3AD203B41FA5}">
                      <a16:colId xmlns:a16="http://schemas.microsoft.com/office/drawing/2014/main" val="2281782770"/>
                    </a:ext>
                  </a:extLst>
                </a:gridCol>
                <a:gridCol w="2394857">
                  <a:extLst>
                    <a:ext uri="{9D8B030D-6E8A-4147-A177-3AD203B41FA5}">
                      <a16:colId xmlns:a16="http://schemas.microsoft.com/office/drawing/2014/main" val="242442962"/>
                    </a:ext>
                  </a:extLst>
                </a:gridCol>
                <a:gridCol w="2168434">
                  <a:extLst>
                    <a:ext uri="{9D8B030D-6E8A-4147-A177-3AD203B41FA5}">
                      <a16:colId xmlns:a16="http://schemas.microsoft.com/office/drawing/2014/main" val="519031255"/>
                    </a:ext>
                  </a:extLst>
                </a:gridCol>
              </a:tblGrid>
              <a:tr h="217747">
                <a:tc rowSpan="2">
                  <a:txBody>
                    <a:bodyPr/>
                    <a:lstStyle/>
                    <a:p>
                      <a:pPr algn="ctr" fontAlgn="ctr"/>
                      <a:endParaRPr lang="en-US" sz="1100" b="1" i="0" u="none" strike="noStrike" noProof="0" dirty="0">
                        <a:solidFill>
                          <a:schemeClr val="tx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tcPr>
                </a:tc>
                <a:tc gridSpan="2">
                  <a:txBody>
                    <a:bodyPr/>
                    <a:lstStyle/>
                    <a:p>
                      <a:pPr algn="ctr" fontAlgn="ctr"/>
                      <a:r>
                        <a:rPr lang="en-US" sz="800" b="1" i="0" u="none" strike="noStrike" noProof="0" dirty="0">
                          <a:solidFill>
                            <a:schemeClr val="bg1"/>
                          </a:solidFill>
                          <a:effectLst/>
                          <a:latin typeface="Peugeot New" panose="02000000000000000000" pitchFamily="2" charset="0"/>
                        </a:rPr>
                        <a:t>ELEKTRIČNI</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rgbClr val="00B0F0"/>
                    </a:solidFill>
                  </a:tcPr>
                </a:tc>
                <a:tc hMerge="1">
                  <a:txBody>
                    <a:bodyPr/>
                    <a:lstStyle/>
                    <a:p>
                      <a:endParaRPr lang="fr-FR"/>
                    </a:p>
                  </a:txBody>
                  <a:tcPr/>
                </a:tc>
                <a:extLst>
                  <a:ext uri="{0D108BD9-81ED-4DB2-BD59-A6C34878D82A}">
                    <a16:rowId xmlns:a16="http://schemas.microsoft.com/office/drawing/2014/main" val="491439165"/>
                  </a:ext>
                </a:extLst>
              </a:tr>
              <a:tr h="173499">
                <a:tc vMerge="1">
                  <a:txBody>
                    <a:bodyPr/>
                    <a:lstStyle/>
                    <a:p>
                      <a:pPr algn="l" fontAlgn="b"/>
                      <a:r>
                        <a:rPr lang="fr-FR" sz="900" b="1" i="0" u="none" strike="noStrike" dirty="0">
                          <a:solidFill>
                            <a:schemeClr val="tx1"/>
                          </a:solidFill>
                          <a:effectLst/>
                          <a:latin typeface="Peugeot New" panose="02000000000000000000" pitchFamily="2" charset="0"/>
                        </a:rPr>
                        <a:t>MOTEUR THERMIQUE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fontAlgn="ctr"/>
                      <a:r>
                        <a:rPr lang="pl-PL" sz="800" b="1" i="0" u="none" strike="noStrike" dirty="0">
                          <a:solidFill>
                            <a:srgbClr val="00B0F0"/>
                          </a:solidFill>
                          <a:effectLst/>
                          <a:latin typeface="Peugeot New" panose="02000000000000000000" pitchFamily="2" charset="0"/>
                        </a:rPr>
                        <a:t>Elektromotor 136 KS (100 kW)</a:t>
                      </a:r>
                      <a:endParaRPr lang="fr-FR" sz="800" dirty="0">
                        <a:solidFill>
                          <a:srgbClr val="00B0F0"/>
                        </a:solidFil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solidFill>
                      <a:schemeClr val="bg1">
                        <a:lumMod val="95000"/>
                      </a:schemeClr>
                    </a:solidFill>
                  </a:tcPr>
                </a:tc>
                <a:tc rowSpan="2">
                  <a:txBody>
                    <a:bodyPr/>
                    <a:lstStyle/>
                    <a:p>
                      <a:pPr algn="ctr"/>
                      <a:r>
                        <a:rPr lang="pl-PL" sz="800" b="1" i="0" u="none" strike="noStrike" dirty="0">
                          <a:solidFill>
                            <a:srgbClr val="00B0F0"/>
                          </a:solidFill>
                          <a:effectLst/>
                          <a:latin typeface="Peugeot New" panose="02000000000000000000" pitchFamily="2" charset="0"/>
                        </a:rPr>
                        <a:t>Elektromotor 156 KS (115 kW)</a:t>
                      </a:r>
                      <a:endParaRPr lang="fr-FR" sz="800" dirty="0">
                        <a:solidFill>
                          <a:srgbClr val="00B0F0"/>
                        </a:solidFil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1535600"/>
                  </a:ext>
                </a:extLst>
              </a:tr>
              <a:tr h="234448">
                <a:tc rowSpan="2">
                  <a:txBody>
                    <a:bodyPr/>
                    <a:lstStyle/>
                    <a:p>
                      <a:pPr algn="ctr" fontAlgn="ctr"/>
                      <a:r>
                        <a:rPr lang="en-US" sz="900" b="0" i="0" u="none" strike="noStrike" noProof="0" dirty="0">
                          <a:solidFill>
                            <a:srgbClr val="404040"/>
                          </a:solidFill>
                          <a:effectLst/>
                          <a:latin typeface="Peugeot New" panose="02000000000000000000" pitchFamily="2" charset="0"/>
                        </a:rPr>
                        <a:t> </a:t>
                      </a:r>
                    </a:p>
                    <a:p>
                      <a:pPr algn="l" fontAlgn="b"/>
                      <a:r>
                        <a:rPr lang="en-US" sz="900" b="1" i="0" u="none" strike="noStrike" noProof="0" dirty="0">
                          <a:solidFill>
                            <a:schemeClr val="tx1"/>
                          </a:solidFill>
                          <a:effectLst/>
                          <a:latin typeface="Peugeot New" panose="02000000000000000000" pitchFamily="2" charset="0"/>
                        </a:rPr>
                        <a:t>PERFORMANSE </a:t>
                      </a:r>
                      <a:r>
                        <a:rPr lang="en-US" sz="500" b="0" i="0" u="none" strike="noStrike" noProof="0" dirty="0">
                          <a:solidFill>
                            <a:schemeClr val="tx1"/>
                          </a:solidFill>
                          <a:effectLst/>
                          <a:latin typeface="Peugeot New Light" panose="02000000000000000000" pitchFamily="50" charset="0"/>
                        </a:rPr>
                        <a:t>(</a:t>
                      </a:r>
                      <a:r>
                        <a:rPr lang="en-US" sz="500" b="0" i="0" u="none" strike="noStrike" noProof="0" dirty="0" err="1">
                          <a:solidFill>
                            <a:schemeClr val="tx1"/>
                          </a:solidFill>
                          <a:effectLst/>
                          <a:latin typeface="Peugeot New Light" panose="02000000000000000000" pitchFamily="50" charset="0"/>
                        </a:rPr>
                        <a:t>samo</a:t>
                      </a:r>
                      <a:r>
                        <a:rPr lang="en-US" sz="500" b="0" i="0" u="none" strike="noStrike" noProof="0" dirty="0">
                          <a:solidFill>
                            <a:schemeClr val="tx1"/>
                          </a:solidFill>
                          <a:effectLst/>
                          <a:latin typeface="Peugeot New Light" panose="02000000000000000000" pitchFamily="50" charset="0"/>
                        </a:rPr>
                        <a:t> </a:t>
                      </a:r>
                      <a:r>
                        <a:rPr lang="en-US" sz="500" b="0" i="0" u="none" strike="noStrike" noProof="0" dirty="0" err="1">
                          <a:solidFill>
                            <a:schemeClr val="tx1"/>
                          </a:solidFill>
                          <a:effectLst/>
                          <a:latin typeface="Peugeot New Light" panose="02000000000000000000" pitchFamily="50" charset="0"/>
                        </a:rPr>
                        <a:t>vozač</a:t>
                      </a:r>
                      <a:r>
                        <a:rPr lang="en-US" sz="500" b="0" i="0" u="none" strike="noStrike" noProof="0" dirty="0">
                          <a:solidFill>
                            <a:schemeClr val="tx1"/>
                          </a:solidFill>
                          <a:effectLst/>
                          <a:latin typeface="Peugeot New Light" panose="02000000000000000000" pitchFamily="50" charset="0"/>
                        </a:rPr>
                        <a:t>)</a:t>
                      </a:r>
                      <a:endParaRPr lang="en-US" sz="900" b="0" i="0" u="none" strike="noStrike" noProof="0" dirty="0">
                        <a:solidFill>
                          <a:schemeClr val="tx1"/>
                        </a:solidFill>
                        <a:effectLst/>
                        <a:latin typeface="Peugeot New Light" panose="02000000000000000000" pitchFamily="50" charset="0"/>
                      </a:endParaRP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lnT>
                      <a:noFill/>
                    </a:lnT>
                  </a:tcPr>
                </a:tc>
                <a:extLst>
                  <a:ext uri="{0D108BD9-81ED-4DB2-BD59-A6C34878D82A}">
                    <a16:rowId xmlns:a16="http://schemas.microsoft.com/office/drawing/2014/main" val="48182114"/>
                  </a:ext>
                </a:extLst>
              </a:tr>
              <a:tr h="107543">
                <a:tc vMerge="1">
                  <a:txBody>
                    <a:bodyPr/>
                    <a:lstStyle/>
                    <a:p>
                      <a:endParaRPr lang="fr-FR"/>
                    </a:p>
                  </a:txBody>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50358"/>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Najveća brzina</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150 (</a:t>
                      </a:r>
                      <a:r>
                        <a:rPr lang="en-US" sz="800" b="0" i="0" u="none" strike="noStrike" noProof="0" dirty="0" err="1">
                          <a:solidFill>
                            <a:schemeClr val="tx1"/>
                          </a:solidFill>
                          <a:effectLst/>
                          <a:latin typeface="Peugeot New" panose="02000000000000000000" pitchFamily="2" charset="0"/>
                        </a:rPr>
                        <a:t>sportski</a:t>
                      </a:r>
                      <a:r>
                        <a:rPr lang="en-US" sz="800" b="0" i="0" u="none" strike="noStrike" noProof="0" dirty="0">
                          <a:solidFill>
                            <a:schemeClr val="tx1"/>
                          </a:solidFill>
                          <a:effectLst/>
                          <a:latin typeface="Peugeot New" panose="02000000000000000000" pitchFamily="2" charset="0"/>
                        </a:rPr>
                        <a:t> </a:t>
                      </a:r>
                      <a:r>
                        <a:rPr lang="en-US" sz="800" b="0" i="0" u="none" strike="noStrike" noProof="0" dirty="0" err="1">
                          <a:solidFill>
                            <a:schemeClr val="tx1"/>
                          </a:solidFill>
                          <a:effectLst/>
                          <a:latin typeface="Peugeot New" panose="02000000000000000000" pitchFamily="2" charset="0"/>
                        </a:rPr>
                        <a:t>način</a:t>
                      </a:r>
                      <a:r>
                        <a:rPr lang="en-US" sz="800" b="0" i="0" u="none" strike="noStrike" noProof="0" dirty="0">
                          <a:solidFill>
                            <a:schemeClr val="tx1"/>
                          </a:solidFill>
                          <a:effectLst/>
                          <a:latin typeface="Peugeot New" panose="02000000000000000000" pitchFamily="2" charset="0"/>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150 (</a:t>
                      </a:r>
                      <a:r>
                        <a:rPr lang="en-US" sz="800" b="0" i="0" u="none" strike="noStrike" noProof="0" dirty="0" err="1">
                          <a:solidFill>
                            <a:schemeClr val="tx1"/>
                          </a:solidFill>
                          <a:effectLst/>
                          <a:latin typeface="Peugeot New" panose="02000000000000000000" pitchFamily="2" charset="0"/>
                        </a:rPr>
                        <a:t>sportski</a:t>
                      </a:r>
                      <a:r>
                        <a:rPr lang="en-US" sz="800" b="0" i="0" u="none" strike="noStrike" noProof="0" dirty="0">
                          <a:solidFill>
                            <a:schemeClr val="tx1"/>
                          </a:solidFill>
                          <a:effectLst/>
                          <a:latin typeface="Peugeot New" panose="02000000000000000000" pitchFamily="2" charset="0"/>
                        </a:rPr>
                        <a:t> </a:t>
                      </a:r>
                      <a:r>
                        <a:rPr lang="en-US" sz="800" b="0" i="0" u="none" strike="noStrike" noProof="0" dirty="0" err="1">
                          <a:solidFill>
                            <a:schemeClr val="tx1"/>
                          </a:solidFill>
                          <a:effectLst/>
                          <a:latin typeface="Peugeot New" panose="02000000000000000000" pitchFamily="2" charset="0"/>
                        </a:rPr>
                        <a:t>način</a:t>
                      </a:r>
                      <a:r>
                        <a:rPr lang="en-US" sz="800" b="0" i="0" u="none" strike="noStrike" noProof="0" dirty="0">
                          <a:solidFill>
                            <a:schemeClr val="tx1"/>
                          </a:solidFill>
                          <a:effectLst/>
                          <a:latin typeface="Peugeot New" panose="02000000000000000000" pitchFamily="2" charset="0"/>
                        </a:rPr>
                        <a:t>)</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172353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0 do 100 k</a:t>
                      </a:r>
                      <a:r>
                        <a:rPr lang="hr-HR" sz="800" b="0" i="0" u="none" strike="noStrike" noProof="0" dirty="0">
                          <a:solidFill>
                            <a:schemeClr val="bg1"/>
                          </a:solidFill>
                          <a:effectLst/>
                          <a:latin typeface="Peugeot New" panose="02000000000000000000" pitchFamily="2" charset="0"/>
                        </a:rPr>
                        <a:t>m</a:t>
                      </a:r>
                      <a:r>
                        <a:rPr lang="en-US" sz="800" b="0" i="0" u="none" strike="noStrike" noProof="0" dirty="0">
                          <a:solidFill>
                            <a:schemeClr val="bg1"/>
                          </a:solidFill>
                          <a:effectLst/>
                          <a:latin typeface="Peugeot New" panose="02000000000000000000" pitchFamily="2" charset="0"/>
                        </a:rPr>
                        <a:t>h (s)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9,9</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9,1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906145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1,000 m </a:t>
                      </a:r>
                      <a:r>
                        <a:rPr lang="en-US" sz="800" b="0" i="0" u="none" strike="noStrike" noProof="0" dirty="0" err="1">
                          <a:solidFill>
                            <a:schemeClr val="bg1"/>
                          </a:solidFill>
                          <a:effectLst/>
                          <a:latin typeface="Peugeot New" panose="02000000000000000000" pitchFamily="2" charset="0"/>
                        </a:rPr>
                        <a:t>stojeći</a:t>
                      </a:r>
                      <a:r>
                        <a:rPr lang="en-US" sz="800" b="0" i="0" u="none" strike="noStrike" noProof="0" dirty="0">
                          <a:solidFill>
                            <a:schemeClr val="bg1"/>
                          </a:solidFill>
                          <a:effectLst/>
                          <a:latin typeface="Peugeot New" panose="02000000000000000000" pitchFamily="2" charset="0"/>
                        </a:rPr>
                        <a:t> start (s)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32,2</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31,6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6346243"/>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30 do 60 km/h u vožnji (s)</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2,3</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37186601"/>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60 do 90 km/h u vožnji (s)</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3,4</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2,9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3173774"/>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8</a:t>
                      </a:r>
                      <a:r>
                        <a:rPr lang="pl-PL" sz="800" b="0" i="0" u="none" strike="noStrike" noProof="0" dirty="0">
                          <a:solidFill>
                            <a:schemeClr val="bg1"/>
                          </a:solidFill>
                          <a:effectLst/>
                          <a:latin typeface="Peugeot New" panose="02000000000000000000" pitchFamily="2" charset="0"/>
                        </a:rPr>
                        <a:t>0 do </a:t>
                      </a:r>
                      <a:r>
                        <a:rPr lang="en-US" sz="800" b="0" i="0" u="none" strike="noStrike" noProof="0" dirty="0">
                          <a:solidFill>
                            <a:schemeClr val="bg1"/>
                          </a:solidFill>
                          <a:effectLst/>
                          <a:latin typeface="Peugeot New" panose="02000000000000000000" pitchFamily="2" charset="0"/>
                        </a:rPr>
                        <a:t>12</a:t>
                      </a:r>
                      <a:r>
                        <a:rPr lang="pl-PL" sz="800" b="0" i="0" u="none" strike="noStrike" noProof="0" dirty="0">
                          <a:solidFill>
                            <a:schemeClr val="bg1"/>
                          </a:solidFill>
                          <a:effectLst/>
                          <a:latin typeface="Peugeot New" panose="02000000000000000000" pitchFamily="2" charset="0"/>
                        </a:rPr>
                        <a:t>0 km/h u vožnji (s)</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6,8</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5,6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3805953"/>
                  </a:ext>
                </a:extLst>
              </a:tr>
              <a:tr h="76816">
                <a:tc>
                  <a:txBody>
                    <a:bodyPr/>
                    <a:lstStyle/>
                    <a:p>
                      <a:pPr algn="ctr" fontAlgn="ctr"/>
                      <a:endParaRPr lang="en-US" sz="500" noProof="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59331570"/>
                  </a:ext>
                </a:extLst>
              </a:tr>
              <a:tr h="153668">
                <a:tc>
                  <a:txBody>
                    <a:bodyPr/>
                    <a:lstStyle/>
                    <a:p>
                      <a:pPr algn="l" fontAlgn="ctr"/>
                      <a:r>
                        <a:rPr lang="en-US" sz="900" b="1" i="0" u="none" strike="noStrike" noProof="0" dirty="0">
                          <a:solidFill>
                            <a:schemeClr val="tx1"/>
                          </a:solidFill>
                          <a:effectLst/>
                          <a:latin typeface="Peugeot New" panose="02000000000000000000" pitchFamily="2" charset="0"/>
                        </a:rPr>
                        <a:t>DOMET I POTROŠNJA</a:t>
                      </a:r>
                      <a:endParaRPr lang="en-US" sz="900" b="0" i="1" u="none" strike="noStrike" noProof="0" dirty="0">
                        <a:solidFill>
                          <a:schemeClr val="tx1"/>
                        </a:solidFill>
                        <a:effectLst/>
                        <a:latin typeface="Peugeot New" panose="02000000000000000000" pitchFamily="2" charset="0"/>
                      </a:endParaRPr>
                    </a:p>
                  </a:txBody>
                  <a:tcPr marL="0" marR="0" marT="0" marB="0"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3874"/>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Mješoviti</a:t>
                      </a:r>
                      <a:r>
                        <a:rPr lang="en-US" sz="800" b="0" i="0" u="none" strike="noStrike" noProof="0" dirty="0">
                          <a:solidFill>
                            <a:schemeClr val="bg1"/>
                          </a:solidFill>
                          <a:effectLst/>
                          <a:latin typeface="Peugeot New" panose="02000000000000000000" pitchFamily="2" charset="0"/>
                        </a:rPr>
                        <a:t> WLTP </a:t>
                      </a:r>
                      <a:r>
                        <a:rPr lang="en-US" sz="800" b="0" i="0" u="none" strike="noStrike" noProof="0" dirty="0" err="1">
                          <a:solidFill>
                            <a:schemeClr val="bg1"/>
                          </a:solidFill>
                          <a:effectLst/>
                          <a:latin typeface="Peugeot New" panose="02000000000000000000" pitchFamily="2" charset="0"/>
                        </a:rPr>
                        <a:t>domet</a:t>
                      </a:r>
                      <a:r>
                        <a:rPr lang="en-US" sz="800" b="0" i="0" u="none" strike="noStrike" noProof="0" dirty="0">
                          <a:solidFill>
                            <a:schemeClr val="bg1"/>
                          </a:solidFill>
                          <a:effectLst/>
                          <a:latin typeface="Peugeot New" panose="02000000000000000000" pitchFamily="2" charset="0"/>
                        </a:rPr>
                        <a:t> (km)</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34</a:t>
                      </a:r>
                      <a:r>
                        <a:rPr lang="hr-HR" sz="800" b="0" i="0" u="none" strike="noStrike" noProof="0" dirty="0">
                          <a:solidFill>
                            <a:schemeClr val="tx1"/>
                          </a:solidFill>
                          <a:effectLst/>
                          <a:latin typeface="Peugeot New" panose="02000000000000000000" pitchFamily="2" charset="0"/>
                        </a:rPr>
                        <a:t>5</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406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135002"/>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Urbani</a:t>
                      </a:r>
                      <a:r>
                        <a:rPr lang="en-US" sz="800" b="0" i="0" u="none" strike="noStrike" noProof="0" dirty="0">
                          <a:solidFill>
                            <a:schemeClr val="bg1"/>
                          </a:solidFill>
                          <a:effectLst/>
                          <a:latin typeface="Peugeot New" panose="02000000000000000000" pitchFamily="2" charset="0"/>
                        </a:rPr>
                        <a:t> WLTP </a:t>
                      </a:r>
                      <a:r>
                        <a:rPr lang="en-US" sz="800" b="0" i="0" u="none" strike="noStrike" noProof="0" dirty="0" err="1">
                          <a:solidFill>
                            <a:schemeClr val="bg1"/>
                          </a:solidFill>
                          <a:effectLst/>
                          <a:latin typeface="Peugeot New" panose="02000000000000000000" pitchFamily="2" charset="0"/>
                        </a:rPr>
                        <a:t>domet</a:t>
                      </a:r>
                      <a:r>
                        <a:rPr lang="en-US" sz="800" b="0" i="0" u="none" strike="noStrike" noProof="0" dirty="0">
                          <a:solidFill>
                            <a:schemeClr val="bg1"/>
                          </a:solidFill>
                          <a:effectLst/>
                          <a:latin typeface="Peugeot New" panose="02000000000000000000" pitchFamily="2" charset="0"/>
                        </a:rPr>
                        <a:t> (km)</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470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576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88092797"/>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Potrošnja</a:t>
                      </a:r>
                      <a:r>
                        <a:rPr lang="en-US" sz="800" b="0" i="0" u="none" strike="noStrike" noProof="0" dirty="0">
                          <a:solidFill>
                            <a:schemeClr val="bg1"/>
                          </a:solidFill>
                          <a:effectLst/>
                          <a:latin typeface="Peugeot New" panose="02000000000000000000" pitchFamily="2" charset="0"/>
                        </a:rPr>
                        <a:t> u </a:t>
                      </a:r>
                      <a:r>
                        <a:rPr lang="en-US" sz="800" b="0" i="0" u="none" strike="noStrike" noProof="0" dirty="0" err="1">
                          <a:solidFill>
                            <a:schemeClr val="bg1"/>
                          </a:solidFill>
                          <a:effectLst/>
                          <a:latin typeface="Peugeot New" panose="02000000000000000000" pitchFamily="2" charset="0"/>
                        </a:rPr>
                        <a:t>mješovitom</a:t>
                      </a:r>
                      <a:r>
                        <a:rPr lang="en-US" sz="800" b="0" i="0" u="none" strike="noStrike" noProof="0" dirty="0">
                          <a:solidFill>
                            <a:schemeClr val="bg1"/>
                          </a:solidFill>
                          <a:effectLst/>
                          <a:latin typeface="Peugeot New" panose="02000000000000000000" pitchFamily="2" charset="0"/>
                        </a:rPr>
                        <a:t> WLTP </a:t>
                      </a:r>
                      <a:r>
                        <a:rPr lang="en-US" sz="800" b="0" i="0" u="none" strike="noStrike" noProof="0" dirty="0" err="1">
                          <a:solidFill>
                            <a:schemeClr val="bg1"/>
                          </a:solidFill>
                          <a:effectLst/>
                          <a:latin typeface="Peugeot New" panose="02000000000000000000" pitchFamily="2" charset="0"/>
                        </a:rPr>
                        <a:t>ciklusu</a:t>
                      </a:r>
                      <a:r>
                        <a:rPr lang="en-US" sz="800" b="0" i="0" u="none" strike="noStrike" noProof="0" dirty="0">
                          <a:solidFill>
                            <a:schemeClr val="bg1"/>
                          </a:solidFill>
                          <a:effectLst/>
                          <a:latin typeface="Peugeot New" panose="02000000000000000000" pitchFamily="2" charset="0"/>
                        </a:rPr>
                        <a:t> (kWh/100 km)</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15,9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15,4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1273100"/>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Potrošnja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gradskog</a:t>
                      </a:r>
                      <a:r>
                        <a:rPr lang="en-US" sz="800" b="0" i="0" u="none" strike="noStrike" noProof="0" dirty="0">
                          <a:solidFill>
                            <a:schemeClr val="bg1"/>
                          </a:solidFill>
                          <a:effectLst/>
                          <a:latin typeface="Peugeot New" panose="02000000000000000000" pitchFamily="2" charset="0"/>
                        </a:rPr>
                        <a:t> WLTP </a:t>
                      </a:r>
                      <a:r>
                        <a:rPr lang="en-US" sz="800" b="0" i="0" u="none" strike="noStrike" noProof="0" dirty="0" err="1">
                          <a:solidFill>
                            <a:schemeClr val="bg1"/>
                          </a:solidFill>
                          <a:effectLst/>
                          <a:latin typeface="Peugeot New" panose="02000000000000000000" pitchFamily="2" charset="0"/>
                        </a:rPr>
                        <a:t>ciklusa</a:t>
                      </a:r>
                      <a:r>
                        <a:rPr lang="en-US" sz="800" b="0" i="0" u="none" strike="noStrike" noProof="0" dirty="0">
                          <a:solidFill>
                            <a:schemeClr val="bg1"/>
                          </a:solidFill>
                          <a:effectLst/>
                          <a:latin typeface="Peugeot New" panose="02000000000000000000" pitchFamily="2" charset="0"/>
                        </a:rPr>
                        <a:t> (kWh / 100 km)</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10,9</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11,1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19906265"/>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Razine buke u vožnji (dB)</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67</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US" sz="800" b="0" i="0" u="none" strike="noStrike" kern="1200" noProof="0" dirty="0">
                          <a:solidFill>
                            <a:schemeClr val="tx1"/>
                          </a:solidFill>
                          <a:effectLst/>
                          <a:latin typeface="Peugeot New" panose="02000000000000000000" pitchFamily="2" charset="0"/>
                          <a:ea typeface="+mn-ea"/>
                          <a:cs typeface="+mn-cs"/>
                        </a:rPr>
                        <a:t>66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95931015"/>
                  </a:ext>
                </a:extLst>
              </a:tr>
              <a:tr h="76816">
                <a:tc>
                  <a:txBody>
                    <a:bodyPr/>
                    <a:lstStyle/>
                    <a:p>
                      <a:pPr algn="ctr" fontAlgn="ctr"/>
                      <a:endParaRPr lang="en-US" sz="500" noProof="0" dirty="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endParaRPr lang="en-US" sz="800" b="0"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83838536"/>
                  </a:ext>
                </a:extLst>
              </a:tr>
              <a:tr h="34252">
                <a:tc>
                  <a:txBody>
                    <a:bodyPr/>
                    <a:lstStyle/>
                    <a:p>
                      <a:pPr algn="l" fontAlgn="ctr"/>
                      <a:r>
                        <a:rPr lang="pl-PL" sz="900" b="1" i="0" u="none" strike="noStrike" noProof="0" dirty="0">
                          <a:solidFill>
                            <a:schemeClr val="tx1"/>
                          </a:solidFill>
                          <a:effectLst/>
                          <a:latin typeface="Peugeot New" panose="02000000000000000000" pitchFamily="2" charset="0"/>
                        </a:rPr>
                        <a:t>PUNJENJE (</a:t>
                      </a:r>
                      <a:r>
                        <a:rPr lang="pl-PL" sz="900" b="1" i="0" u="none" strike="noStrike" noProof="0" dirty="0" err="1">
                          <a:solidFill>
                            <a:schemeClr val="tx1"/>
                          </a:solidFill>
                          <a:effectLst/>
                          <a:latin typeface="Peugeot New" panose="02000000000000000000" pitchFamily="2" charset="0"/>
                        </a:rPr>
                        <a:t>pri</a:t>
                      </a:r>
                      <a:r>
                        <a:rPr lang="pl-PL" sz="900" b="1" i="0" u="none" strike="noStrike" noProof="0" dirty="0">
                          <a:solidFill>
                            <a:schemeClr val="tx1"/>
                          </a:solidFill>
                          <a:effectLst/>
                          <a:latin typeface="Peugeot New" panose="02000000000000000000" pitchFamily="2" charset="0"/>
                        </a:rPr>
                        <a:t> 20°C od 20% do 80%)</a:t>
                      </a:r>
                      <a:endParaRPr lang="en-US" sz="900" b="0" i="1" u="none" strike="noStrike" noProof="0" dirty="0">
                        <a:solidFill>
                          <a:schemeClr val="tx1"/>
                        </a:solidFill>
                        <a:effectLst/>
                        <a:latin typeface="Peugeot New" panose="02000000000000000000" pitchFamily="2" charset="0"/>
                      </a:endParaRPr>
                    </a:p>
                  </a:txBody>
                  <a:tcPr marL="0" marR="0" marT="0" marB="0"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chemeClr val="tx1"/>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924427"/>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Maksimalni</a:t>
                      </a:r>
                      <a:r>
                        <a:rPr lang="en-US" sz="800" b="0" i="0" u="none" strike="noStrike" noProof="0" dirty="0">
                          <a:solidFill>
                            <a:schemeClr val="bg1"/>
                          </a:solidFill>
                          <a:effectLst/>
                          <a:latin typeface="Peugeot New" panose="02000000000000000000" pitchFamily="2" charset="0"/>
                        </a:rPr>
                        <a:t> AC </a:t>
                      </a:r>
                      <a:r>
                        <a:rPr lang="en-US" sz="800" b="0" i="0" u="none" strike="noStrike" noProof="0" dirty="0" err="1">
                          <a:solidFill>
                            <a:schemeClr val="bg1"/>
                          </a:solidFill>
                          <a:effectLst/>
                          <a:latin typeface="Peugeot New" panose="02000000000000000000" pitchFamily="2" charset="0"/>
                        </a:rPr>
                        <a:t>kapacitet</a:t>
                      </a:r>
                      <a:r>
                        <a:rPr lang="en-US" sz="800" b="0" i="0" u="none" strike="noStrike" noProof="0" dirty="0">
                          <a:solidFill>
                            <a:schemeClr val="bg1"/>
                          </a:solidFill>
                          <a:effectLst/>
                          <a:latin typeface="Peugeot New" panose="02000000000000000000" pitchFamily="2" charset="0"/>
                        </a:rPr>
                        <a:t> (kW)</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621035"/>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Maksimalni</a:t>
                      </a:r>
                      <a:r>
                        <a:rPr lang="en-US" sz="800" b="0" i="0" u="none" strike="noStrike" noProof="0" dirty="0">
                          <a:solidFill>
                            <a:schemeClr val="bg1"/>
                          </a:solidFill>
                          <a:effectLst/>
                          <a:latin typeface="Peugeot New" panose="02000000000000000000" pitchFamily="2" charset="0"/>
                        </a:rPr>
                        <a:t> DC </a:t>
                      </a:r>
                      <a:r>
                        <a:rPr lang="en-US" sz="800" b="0" i="0" u="none" strike="noStrike" noProof="0" dirty="0" err="1">
                          <a:solidFill>
                            <a:schemeClr val="bg1"/>
                          </a:solidFill>
                          <a:effectLst/>
                          <a:latin typeface="Peugeot New" panose="02000000000000000000" pitchFamily="2" charset="0"/>
                        </a:rPr>
                        <a:t>kapacitet</a:t>
                      </a:r>
                      <a:r>
                        <a:rPr lang="en-US" sz="800" b="0" i="0" u="none" strike="noStrike" noProof="0" dirty="0">
                          <a:solidFill>
                            <a:schemeClr val="bg1"/>
                          </a:solidFill>
                          <a:effectLst/>
                          <a:latin typeface="Peugeot New" panose="02000000000000000000" pitchFamily="2" charset="0"/>
                        </a:rPr>
                        <a:t> (kW)</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100</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100</a:t>
                      </a:r>
                    </a:p>
                  </a:txBody>
                  <a:tcPr marL="0" marR="0" marT="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7588003"/>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Vrijeme</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punjenja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na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ojačanoj</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kućnoj</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utičnici</a:t>
                      </a:r>
                      <a:r>
                        <a:rPr lang="en-US" sz="800" b="0" i="0" u="none" strike="noStrike" noProof="0" dirty="0">
                          <a:solidFill>
                            <a:schemeClr val="bg1"/>
                          </a:solidFill>
                          <a:effectLst/>
                          <a:latin typeface="Peugeot New" panose="02000000000000000000" pitchFamily="2" charset="0"/>
                        </a:rPr>
                        <a:t> 3,2 kW AC (h)</a:t>
                      </a:r>
                      <a:endParaRPr lang="en-US" sz="800" b="0" i="0" u="none" strike="noStrike" noProof="0" dirty="0">
                        <a:solidFill>
                          <a:schemeClr val="bg1"/>
                        </a:solidFill>
                        <a:effectLst/>
                        <a:highlight>
                          <a:srgbClr val="000000"/>
                        </a:highligh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9h04</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11h10</a:t>
                      </a:r>
                    </a:p>
                  </a:txBody>
                  <a:tcPr marL="0" marR="0" marT="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11076570"/>
                  </a:ext>
                </a:extLst>
              </a:tr>
              <a:tr h="196974">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Vrijeme punjenja na punionici 7,4 kW AC; </a:t>
                      </a:r>
                      <a:r>
                        <a:rPr lang="pl-PL" sz="800" b="0" i="0" u="none" strike="noStrike" noProof="0" dirty="0" err="1">
                          <a:solidFill>
                            <a:schemeClr val="bg1"/>
                          </a:solidFill>
                          <a:effectLst/>
                          <a:latin typeface="Peugeot New" panose="02000000000000000000" pitchFamily="2" charset="0"/>
                        </a:rPr>
                        <a:t>ugrađeni</a:t>
                      </a:r>
                      <a:r>
                        <a:rPr lang="pl-PL" sz="800" b="0" i="0" u="none" strike="noStrike" noProof="0" dirty="0">
                          <a:solidFill>
                            <a:schemeClr val="bg1"/>
                          </a:solidFill>
                          <a:effectLst/>
                          <a:latin typeface="Peugeot New" panose="02000000000000000000" pitchFamily="2" charset="0"/>
                        </a:rPr>
                        <a:t> </a:t>
                      </a:r>
                      <a:r>
                        <a:rPr lang="pl-PL" sz="800" b="0" i="0" u="none" strike="noStrike" noProof="0" dirty="0" err="1">
                          <a:solidFill>
                            <a:schemeClr val="bg1"/>
                          </a:solidFill>
                          <a:effectLst/>
                          <a:latin typeface="Peugeot New" panose="02000000000000000000" pitchFamily="2" charset="0"/>
                        </a:rPr>
                        <a:t>punjač</a:t>
                      </a:r>
                      <a:r>
                        <a:rPr lang="pl-PL" sz="800" b="0" i="0" u="none" strike="noStrike" noProof="0" dirty="0">
                          <a:solidFill>
                            <a:schemeClr val="bg1"/>
                          </a:solidFill>
                          <a:effectLst/>
                          <a:latin typeface="Peugeot New" panose="02000000000000000000" pitchFamily="2" charset="0"/>
                        </a:rPr>
                        <a:t> 11 kW (h)</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4h31</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4h40</a:t>
                      </a:r>
                    </a:p>
                  </a:txBody>
                  <a:tcPr marL="0" marR="0" marT="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14644157"/>
                  </a:ext>
                </a:extLst>
              </a:tr>
              <a:tr h="200297">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Vrijeme punjenja na punionici 11 kW AC; ugrađeni </a:t>
                      </a:r>
                      <a:r>
                        <a:rPr lang="pl-PL" sz="800" b="0" i="0" u="none" strike="noStrike" noProof="0" dirty="0" err="1">
                          <a:solidFill>
                            <a:schemeClr val="bg1"/>
                          </a:solidFill>
                          <a:effectLst/>
                          <a:latin typeface="Peugeot New" panose="02000000000000000000" pitchFamily="2" charset="0"/>
                        </a:rPr>
                        <a:t>punjač</a:t>
                      </a:r>
                      <a:r>
                        <a:rPr lang="pl-PL" sz="800" b="0" i="0" u="none" strike="noStrike" noProof="0" dirty="0">
                          <a:solidFill>
                            <a:schemeClr val="bg1"/>
                          </a:solidFill>
                          <a:effectLst/>
                          <a:latin typeface="Peugeot New" panose="02000000000000000000" pitchFamily="2" charset="0"/>
                        </a:rPr>
                        <a:t> 11 kW (h)</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3h02</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3h0</a:t>
                      </a:r>
                      <a:r>
                        <a:rPr lang="hr-HR" sz="800" b="0" i="0" u="none" strike="noStrike" noProof="0" dirty="0">
                          <a:solidFill>
                            <a:schemeClr val="tx1"/>
                          </a:solidFill>
                          <a:effectLst/>
                          <a:latin typeface="Peugeot New" panose="02000000000000000000" pitchFamily="2" charset="0"/>
                        </a:rPr>
                        <a:t>0</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21039529"/>
                  </a:ext>
                </a:extLst>
              </a:tr>
              <a:tr h="217239">
                <a:tc>
                  <a:txBody>
                    <a:bodyPr/>
                    <a:lstStyle/>
                    <a:p>
                      <a:pPr algn="l" fontAlgn="ctr"/>
                      <a:r>
                        <a:rPr lang="en-US" sz="800" b="0" i="0" u="none" strike="noStrike" noProof="0" dirty="0">
                          <a:solidFill>
                            <a:schemeClr val="bg1"/>
                          </a:solidFill>
                          <a:effectLst/>
                          <a:latin typeface="Peugeot New" panose="02000000000000000000" pitchFamily="2" charset="0"/>
                        </a:rPr>
                        <a:t>  </a:t>
                      </a:r>
                      <a:r>
                        <a:rPr lang="pl-PL" sz="800" b="0" i="0" u="none" strike="noStrike" noProof="0" dirty="0">
                          <a:solidFill>
                            <a:schemeClr val="bg1"/>
                          </a:solidFill>
                          <a:effectLst/>
                          <a:latin typeface="Peugeot New" panose="02000000000000000000" pitchFamily="2" charset="0"/>
                        </a:rPr>
                        <a:t>Vrijeme punjenja na brzoj punionici 100 kW DC (h)</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0h30</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n-US" sz="800" b="0" i="0" u="none" strike="noStrike" noProof="0" dirty="0">
                          <a:solidFill>
                            <a:schemeClr val="tx1"/>
                          </a:solidFill>
                          <a:effectLst/>
                          <a:latin typeface="Peugeot New" panose="02000000000000000000" pitchFamily="2" charset="0"/>
                        </a:rPr>
                        <a:t>0h30</a:t>
                      </a:r>
                    </a:p>
                  </a:txBody>
                  <a:tcPr marL="0" marR="0" marT="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562786"/>
                  </a:ext>
                </a:extLst>
              </a:tr>
            </a:tbl>
          </a:graphicData>
        </a:graphic>
      </p:graphicFrame>
      <p:sp>
        <p:nvSpPr>
          <p:cNvPr id="25" name="ZoneTexte 19">
            <a:extLst>
              <a:ext uri="{FF2B5EF4-FFF2-40B4-BE49-F238E27FC236}">
                <a16:creationId xmlns:a16="http://schemas.microsoft.com/office/drawing/2014/main" id="{7CC6A8C4-47C0-EEDD-E954-B618FC17B950}"/>
              </a:ext>
            </a:extLst>
          </p:cNvPr>
          <p:cNvSpPr txBox="1"/>
          <p:nvPr/>
        </p:nvSpPr>
        <p:spPr>
          <a:xfrm>
            <a:off x="667962" y="297727"/>
            <a:ext cx="5428038" cy="47423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TEHNIČKE </a:t>
            </a:r>
            <a:r>
              <a:rPr lang="hr-HR" sz="1500" b="1" cap="all" dirty="0">
                <a:solidFill>
                  <a:prstClr val="black"/>
                </a:solidFill>
                <a:latin typeface="Peugeot New" panose="02000000000000000000" pitchFamily="50" charset="0"/>
              </a:rPr>
              <a:t>KARAKTERISTIKE</a:t>
            </a:r>
            <a:b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br>
            <a:endParaRPr kumimoji="0" lang="fr-FR" sz="1500"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sp>
        <p:nvSpPr>
          <p:cNvPr id="17" name="ZoneTexte 20">
            <a:extLst>
              <a:ext uri="{FF2B5EF4-FFF2-40B4-BE49-F238E27FC236}">
                <a16:creationId xmlns:a16="http://schemas.microsoft.com/office/drawing/2014/main" id="{1D41E253-0AC0-3917-DBBC-065E64975E33}"/>
              </a:ext>
            </a:extLst>
          </p:cNvPr>
          <p:cNvSpPr txBox="1"/>
          <p:nvPr/>
        </p:nvSpPr>
        <p:spPr>
          <a:xfrm>
            <a:off x="376238" y="6098608"/>
            <a:ext cx="11815762" cy="461665"/>
          </a:xfrm>
          <a:prstGeom prst="rect">
            <a:avLst/>
          </a:prstGeom>
          <a:noFill/>
        </p:spPr>
        <p:txBody>
          <a:bodyPr wrap="square" rtlCol="0">
            <a:spAutoFit/>
          </a:bodyPr>
          <a:lstStyle/>
          <a:p>
            <a:pPr lvl="0"/>
            <a:r>
              <a:rPr lang="en-US" sz="600" dirty="0" err="1">
                <a:latin typeface="Peugeot New Light" panose="02000000000000000000" pitchFamily="2" charset="0"/>
              </a:rPr>
              <a:t>Navedene</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i </a:t>
            </a:r>
            <a:r>
              <a:rPr lang="en-US" sz="600" dirty="0" err="1">
                <a:latin typeface="Peugeot New Light" panose="02000000000000000000" pitchFamily="2" charset="0"/>
              </a:rPr>
              <a:t>emisije</a:t>
            </a:r>
            <a:r>
              <a:rPr lang="en-US" sz="600" dirty="0">
                <a:latin typeface="Peugeot New Light" panose="02000000000000000000" pitchFamily="2" charset="0"/>
              </a:rPr>
              <a:t> CO₂ u </a:t>
            </a:r>
            <a:r>
              <a:rPr lang="en-US" sz="600" dirty="0" err="1">
                <a:latin typeface="Peugeot New Light" panose="02000000000000000000" pitchFamily="2" charset="0"/>
              </a:rPr>
              <a:t>skladu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s </a:t>
            </a:r>
            <a:r>
              <a:rPr lang="en-US" sz="600" dirty="0" err="1">
                <a:latin typeface="Peugeot New Light" panose="02000000000000000000" pitchFamily="2" charset="0"/>
              </a:rPr>
              <a:t>odobrenjem</a:t>
            </a:r>
            <a:r>
              <a:rPr lang="en-US" sz="600" dirty="0">
                <a:latin typeface="Peugeot New Light" panose="02000000000000000000" pitchFamily="2" charset="0"/>
              </a:rPr>
              <a:t> </a:t>
            </a:r>
            <a:r>
              <a:rPr lang="en-US" sz="600" dirty="0" err="1">
                <a:latin typeface="Peugeot New Light" panose="02000000000000000000" pitchFamily="2" charset="0"/>
              </a:rPr>
              <a:t>tipa</a:t>
            </a:r>
            <a:r>
              <a:rPr lang="en-US" sz="600" dirty="0">
                <a:latin typeface="Peugeot New Light" panose="02000000000000000000" pitchFamily="2" charset="0"/>
              </a:rPr>
              <a:t> WLTP (</a:t>
            </a:r>
            <a:r>
              <a:rPr lang="en-US" sz="600" dirty="0" err="1">
                <a:latin typeface="Peugeot New Light" panose="02000000000000000000" pitchFamily="2" charset="0"/>
              </a:rPr>
              <a:t>Uredba</a:t>
            </a:r>
            <a:r>
              <a:rPr lang="en-US" sz="600" dirty="0">
                <a:latin typeface="Peugeot New Light" panose="02000000000000000000" pitchFamily="2" charset="0"/>
              </a:rPr>
              <a:t> EU 2017/948). Od 1. </a:t>
            </a:r>
            <a:r>
              <a:rPr lang="en-US" sz="600" dirty="0" err="1">
                <a:latin typeface="Peugeot New Light" panose="02000000000000000000" pitchFamily="2" charset="0"/>
              </a:rPr>
              <a:t>rujna</a:t>
            </a:r>
            <a:r>
              <a:rPr lang="en-US" sz="600" dirty="0">
                <a:latin typeface="Peugeot New Light" panose="02000000000000000000" pitchFamily="2" charset="0"/>
              </a:rPr>
              <a:t> 2018. nova </a:t>
            </a:r>
            <a:r>
              <a:rPr lang="en-US" sz="600" dirty="0" err="1">
                <a:latin typeface="Peugeot New Light" panose="02000000000000000000" pitchFamily="2" charset="0"/>
              </a:rPr>
              <a:t>vozila</a:t>
            </a:r>
            <a:r>
              <a:rPr lang="en-US" sz="600" dirty="0">
                <a:latin typeface="Peugeot New Light" panose="02000000000000000000" pitchFamily="2" charset="0"/>
              </a:rPr>
              <a:t> </a:t>
            </a:r>
            <a:r>
              <a:rPr lang="en-US" sz="600" dirty="0" err="1">
                <a:latin typeface="Peugeot New Light" panose="02000000000000000000" pitchFamily="2" charset="0"/>
              </a:rPr>
              <a:t>homologiraju</a:t>
            </a:r>
            <a:r>
              <a:rPr lang="en-US" sz="600" dirty="0">
                <a:latin typeface="Peugeot New Light" panose="02000000000000000000" pitchFamily="2" charset="0"/>
              </a:rPr>
              <a:t> se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err="1">
                <a:latin typeface="Peugeot New Light" panose="02000000000000000000" pitchFamily="2" charset="0"/>
              </a:rPr>
              <a:t>temelju</a:t>
            </a:r>
            <a:r>
              <a:rPr lang="en-US" sz="600" dirty="0">
                <a:latin typeface="Peugeot New Light" panose="02000000000000000000" pitchFamily="2" charset="0"/>
              </a:rPr>
              <a:t> </a:t>
            </a:r>
            <a:r>
              <a:rPr lang="en-US" sz="600" dirty="0" err="1">
                <a:latin typeface="Peugeot New Light" panose="02000000000000000000" pitchFamily="2" charset="0"/>
              </a:rPr>
              <a:t>globalno</a:t>
            </a:r>
            <a:r>
              <a:rPr lang="en-US" sz="600" dirty="0">
                <a:latin typeface="Peugeot New Light" panose="02000000000000000000" pitchFamily="2" charset="0"/>
              </a:rPr>
              <a:t> </a:t>
            </a:r>
            <a:r>
              <a:rPr lang="en-US" sz="600" dirty="0" err="1">
                <a:latin typeface="Peugeot New Light" panose="02000000000000000000" pitchFamily="2" charset="0"/>
              </a:rPr>
              <a:t>usklađenog</a:t>
            </a:r>
            <a:r>
              <a:rPr lang="en-US" sz="600" dirty="0">
                <a:latin typeface="Peugeot New Light" panose="02000000000000000000" pitchFamily="2" charset="0"/>
              </a:rPr>
              <a:t> </a:t>
            </a:r>
            <a:r>
              <a:rPr lang="en-US" sz="600" dirty="0" err="1">
                <a:latin typeface="Peugeot New Light" panose="02000000000000000000" pitchFamily="2" charset="0"/>
              </a:rPr>
              <a:t>ispitnog</a:t>
            </a:r>
            <a:r>
              <a:rPr lang="en-US" sz="600" dirty="0">
                <a:latin typeface="Peugeot New Light" panose="02000000000000000000" pitchFamily="2" charset="0"/>
              </a:rPr>
              <a:t> </a:t>
            </a:r>
            <a:r>
              <a:rPr lang="en-US" sz="600" dirty="0" err="1">
                <a:latin typeface="Peugeot New Light" panose="02000000000000000000" pitchFamily="2" charset="0"/>
              </a:rPr>
              <a:t>postupka</a:t>
            </a:r>
            <a:r>
              <a:rPr lang="en-US" sz="600" dirty="0">
                <a:latin typeface="Peugeot New Light" panose="02000000000000000000" pitchFamily="2" charset="0"/>
              </a:rPr>
              <a:t> za </a:t>
            </a:r>
            <a:r>
              <a:rPr lang="en-US" sz="600" dirty="0" err="1">
                <a:latin typeface="Peugeot New Light" panose="02000000000000000000" pitchFamily="2" charset="0"/>
              </a:rPr>
              <a:t>laka</a:t>
            </a:r>
            <a:r>
              <a:rPr lang="en-US" sz="600" dirty="0">
                <a:latin typeface="Peugeot New Light" panose="02000000000000000000" pitchFamily="2" charset="0"/>
              </a:rPr>
              <a:t> </a:t>
            </a:r>
            <a:r>
              <a:rPr lang="en-US" sz="600" dirty="0" err="1">
                <a:latin typeface="Peugeot New Light" panose="02000000000000000000" pitchFamily="2" charset="0"/>
              </a:rPr>
              <a:t>vozila</a:t>
            </a:r>
            <a:r>
              <a:rPr lang="en-US" sz="600" dirty="0">
                <a:latin typeface="Peugeot New Light" panose="02000000000000000000" pitchFamily="2" charset="0"/>
              </a:rPr>
              <a:t> (WLTP), koji je </a:t>
            </a:r>
            <a:r>
              <a:rPr lang="en-US" sz="600" dirty="0" err="1">
                <a:latin typeface="Peugeot New Light" panose="02000000000000000000" pitchFamily="2" charset="0"/>
              </a:rPr>
              <a:t>novi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za </a:t>
            </a:r>
            <a:r>
              <a:rPr lang="en-US" sz="600" dirty="0" err="1">
                <a:latin typeface="Peugeot New Light" panose="02000000000000000000" pitchFamily="2" charset="0"/>
              </a:rPr>
              <a:t>mjerenje</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Ovaj</a:t>
            </a:r>
            <a:r>
              <a:rPr lang="en-US" sz="600" dirty="0">
                <a:latin typeface="Peugeot New Light" panose="02000000000000000000" pitchFamily="2" charset="0"/>
              </a:rPr>
              <a:t> WLTP </a:t>
            </a:r>
            <a:r>
              <a:rPr lang="en-US" sz="600" dirty="0" err="1">
                <a:latin typeface="Peugeot New Light" panose="02000000000000000000" pitchFamily="2" charset="0"/>
              </a:rPr>
              <a:t>postupak</a:t>
            </a:r>
            <a:r>
              <a:rPr lang="en-US" sz="600" dirty="0">
                <a:latin typeface="Peugeot New Light" panose="02000000000000000000" pitchFamily="2" charset="0"/>
              </a:rPr>
              <a:t> </a:t>
            </a:r>
            <a:r>
              <a:rPr lang="en-US" sz="600" dirty="0" err="1">
                <a:latin typeface="Peugeot New Light" panose="02000000000000000000" pitchFamily="2" charset="0"/>
              </a:rPr>
              <a:t>potpuno</a:t>
            </a:r>
            <a:r>
              <a:rPr lang="en-US" sz="600" dirty="0">
                <a:latin typeface="Peugeot New Light" panose="02000000000000000000" pitchFamily="2" charset="0"/>
              </a:rPr>
              <a:t> </a:t>
            </a:r>
            <a:r>
              <a:rPr lang="en-US" sz="600" dirty="0" err="1">
                <a:latin typeface="Peugeot New Light" panose="02000000000000000000" pitchFamily="2" charset="0"/>
              </a:rPr>
              <a:t>zamjenjuje</a:t>
            </a:r>
            <a:r>
              <a:rPr lang="en-US" sz="600" dirty="0">
                <a:latin typeface="Peugeot New Light" panose="02000000000000000000" pitchFamily="2" charset="0"/>
              </a:rPr>
              <a:t> Novi </a:t>
            </a:r>
            <a:r>
              <a:rPr lang="en-US" sz="600" dirty="0" err="1">
                <a:latin typeface="Peugeot New Light" panose="02000000000000000000" pitchFamily="2" charset="0"/>
              </a:rPr>
              <a:t>europski</a:t>
            </a:r>
            <a:r>
              <a:rPr lang="en-US" sz="600" dirty="0">
                <a:latin typeface="Peugeot New Light" panose="02000000000000000000" pitchFamily="2" charset="0"/>
              </a:rPr>
              <a:t> </a:t>
            </a:r>
            <a:r>
              <a:rPr lang="en-US" sz="600" dirty="0" err="1">
                <a:latin typeface="Peugeot New Light" panose="02000000000000000000" pitchFamily="2" charset="0"/>
              </a:rPr>
              <a:t>ciklus</a:t>
            </a:r>
            <a:r>
              <a:rPr lang="en-US" sz="600" dirty="0">
                <a:latin typeface="Peugeot New Light" panose="02000000000000000000" pitchFamily="2" charset="0"/>
              </a:rPr>
              <a:t> </a:t>
            </a:r>
            <a:r>
              <a:rPr lang="en-US" sz="600" dirty="0" err="1">
                <a:latin typeface="Peugeot New Light" panose="02000000000000000000" pitchFamily="2" charset="0"/>
              </a:rPr>
              <a:t>vožnje</a:t>
            </a:r>
            <a:r>
              <a:rPr lang="en-US" sz="600" dirty="0">
                <a:latin typeface="Peugeot New Light" panose="02000000000000000000" pitchFamily="2" charset="0"/>
              </a:rPr>
              <a:t> (koji je bio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koji se </a:t>
            </a:r>
            <a:r>
              <a:rPr lang="en-US" sz="600" dirty="0" err="1">
                <a:latin typeface="Peugeot New Light" panose="02000000000000000000" pitchFamily="2" charset="0"/>
              </a:rPr>
              <a:t>ranije</a:t>
            </a:r>
            <a:r>
              <a:rPr lang="en-US" sz="600" dirty="0">
                <a:latin typeface="Peugeot New Light" panose="02000000000000000000" pitchFamily="2" charset="0"/>
              </a:rPr>
              <a:t> </a:t>
            </a:r>
            <a:r>
              <a:rPr lang="en-US" sz="600" dirty="0" err="1">
                <a:latin typeface="Peugeot New Light" panose="02000000000000000000" pitchFamily="2" charset="0"/>
              </a:rPr>
              <a:t>koristio</a:t>
            </a:r>
            <a:r>
              <a:rPr lang="en-US" sz="600" dirty="0">
                <a:latin typeface="Peugeot New Light" panose="02000000000000000000" pitchFamily="2" charset="0"/>
              </a:rPr>
              <a:t>. </a:t>
            </a:r>
            <a:r>
              <a:rPr lang="en-US" sz="600" dirty="0" err="1">
                <a:latin typeface="Peugeot New Light" panose="02000000000000000000" pitchFamily="2" charset="0"/>
              </a:rPr>
              <a:t>Budući</a:t>
            </a:r>
            <a:r>
              <a:rPr lang="en-US" sz="600" dirty="0">
                <a:latin typeface="Peugeot New Light" panose="02000000000000000000" pitchFamily="2" charset="0"/>
              </a:rPr>
              <a:t> da </a:t>
            </a:r>
            <a:r>
              <a:rPr lang="en-US" sz="600" dirty="0" err="1">
                <a:latin typeface="Peugeot New Light" panose="02000000000000000000" pitchFamily="2" charset="0"/>
              </a:rPr>
              <a:t>su</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uvjeti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potrošnja</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izmjerene</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WLTP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u </a:t>
            </a:r>
            <a:r>
              <a:rPr lang="en-US" sz="600" dirty="0" err="1">
                <a:latin typeface="Peugeot New Light" panose="02000000000000000000" pitchFamily="2" charset="0"/>
              </a:rPr>
              <a:t>mnogim</a:t>
            </a:r>
            <a:r>
              <a:rPr lang="en-US" sz="600" dirty="0">
                <a:latin typeface="Peugeot New Light" panose="02000000000000000000" pitchFamily="2" charset="0"/>
              </a:rPr>
              <a:t> </a:t>
            </a:r>
            <a:r>
              <a:rPr lang="en-US" sz="600" dirty="0" err="1">
                <a:latin typeface="Peugeot New Light" panose="02000000000000000000" pitchFamily="2" charset="0"/>
              </a:rPr>
              <a:t>slučajevima</a:t>
            </a:r>
            <a:r>
              <a:rPr lang="en-US" sz="600" dirty="0">
                <a:latin typeface="Peugeot New Light" panose="02000000000000000000" pitchFamily="2" charset="0"/>
              </a:rPr>
              <a:t> </a:t>
            </a:r>
            <a:r>
              <a:rPr lang="en-US" sz="600" dirty="0" err="1">
                <a:latin typeface="Peugeot New Light" panose="02000000000000000000" pitchFamily="2" charset="0"/>
              </a:rPr>
              <a:t>veće</a:t>
            </a:r>
            <a:r>
              <a:rPr lang="en-US" sz="600" dirty="0">
                <a:latin typeface="Peugeot New Light" panose="02000000000000000000" pitchFamily="2" charset="0"/>
              </a:rPr>
              <a:t> od </a:t>
            </a:r>
            <a:r>
              <a:rPr lang="en-US" sz="600" dirty="0" err="1">
                <a:latin typeface="Peugeot New Light" panose="02000000000000000000" pitchFamily="2" charset="0"/>
              </a:rPr>
              <a:t>onih</a:t>
            </a:r>
            <a:r>
              <a:rPr lang="en-US" sz="600" dirty="0">
                <a:latin typeface="Peugeot New Light" panose="02000000000000000000" pitchFamily="2" charset="0"/>
              </a:rPr>
              <a:t> </a:t>
            </a:r>
            <a:r>
              <a:rPr lang="en-US" sz="600" dirty="0" err="1">
                <a:latin typeface="Peugeot New Light" panose="02000000000000000000" pitchFamily="2" charset="0"/>
              </a:rPr>
              <a:t>izmjerenih</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NEDC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mogu</a:t>
            </a:r>
            <a:r>
              <a:rPr lang="en-US" sz="600" dirty="0">
                <a:latin typeface="Peugeot New Light" panose="02000000000000000000" pitchFamily="2" charset="0"/>
              </a:rPr>
              <a:t> </a:t>
            </a:r>
            <a:r>
              <a:rPr lang="en-US" sz="600" dirty="0" err="1">
                <a:latin typeface="Peugeot New Light" panose="02000000000000000000" pitchFamily="2" charset="0"/>
              </a:rPr>
              <a:t>varirati</a:t>
            </a:r>
            <a:r>
              <a:rPr lang="en-US" sz="600" dirty="0">
                <a:latin typeface="Peugeot New Light" panose="02000000000000000000" pitchFamily="2" charset="0"/>
              </a:rPr>
              <a:t> </a:t>
            </a:r>
            <a:r>
              <a:rPr lang="en-US" sz="600" dirty="0" err="1">
                <a:latin typeface="Peugeot New Light" panose="02000000000000000000" pitchFamily="2" charset="0"/>
              </a:rPr>
              <a:t>ovisno</a:t>
            </a:r>
            <a:r>
              <a:rPr lang="en-US" sz="600" dirty="0">
                <a:latin typeface="Peugeot New Light" panose="02000000000000000000" pitchFamily="2" charset="0"/>
              </a:rPr>
              <a:t> o </a:t>
            </a:r>
            <a:r>
              <a:rPr lang="en-US" sz="600" dirty="0" err="1">
                <a:latin typeface="Peugeot New Light" panose="02000000000000000000" pitchFamily="2" charset="0"/>
              </a:rPr>
              <a:t>specifičnoj</a:t>
            </a:r>
            <a:r>
              <a:rPr lang="en-US" sz="600" dirty="0">
                <a:latin typeface="Peugeot New Light" panose="02000000000000000000" pitchFamily="2" charset="0"/>
              </a:rPr>
              <a:t> </a:t>
            </a:r>
            <a:r>
              <a:rPr lang="en-US" sz="600" dirty="0" err="1">
                <a:latin typeface="Peugeot New Light" panose="02000000000000000000" pitchFamily="2" charset="0"/>
              </a:rPr>
              <a:t>opremi</a:t>
            </a:r>
            <a:r>
              <a:rPr lang="en-US" sz="600" dirty="0">
                <a:latin typeface="Peugeot New Light" panose="02000000000000000000" pitchFamily="2" charset="0"/>
              </a:rPr>
              <a:t>, </a:t>
            </a:r>
            <a:r>
              <a:rPr lang="en-US" sz="600" dirty="0" err="1">
                <a:latin typeface="Peugeot New Light" panose="02000000000000000000" pitchFamily="2" charset="0"/>
              </a:rPr>
              <a:t>opcijama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tipovima</a:t>
            </a:r>
            <a:r>
              <a:rPr lang="en-US" sz="600" dirty="0">
                <a:latin typeface="Peugeot New Light" panose="02000000000000000000" pitchFamily="2" charset="0"/>
              </a:rPr>
              <a:t> </a:t>
            </a:r>
            <a:r>
              <a:rPr lang="en-US" sz="600" dirty="0" err="1">
                <a:latin typeface="Peugeot New Light" panose="02000000000000000000" pitchFamily="2" charset="0"/>
              </a:rPr>
              <a:t>guma</a:t>
            </a:r>
            <a:r>
              <a:rPr lang="en-US" sz="600" dirty="0">
                <a:latin typeface="Peugeot New Light" panose="02000000000000000000" pitchFamily="2" charset="0"/>
              </a:rPr>
              <a:t>. </a:t>
            </a:r>
            <a:r>
              <a:rPr lang="en-US" sz="600" dirty="0" err="1">
                <a:latin typeface="Peugeot New Light" panose="02000000000000000000" pitchFamily="2" charset="0"/>
              </a:rPr>
              <a:t>Svakako</a:t>
            </a:r>
            <a:r>
              <a:rPr lang="en-US" sz="600" dirty="0">
                <a:latin typeface="Peugeot New Light" panose="02000000000000000000" pitchFamily="2" charset="0"/>
              </a:rPr>
              <a:t> </a:t>
            </a:r>
            <a:r>
              <a:rPr lang="en-US" sz="600" dirty="0" err="1">
                <a:latin typeface="Peugeot New Light" panose="02000000000000000000" pitchFamily="2" charset="0"/>
              </a:rPr>
              <a:t>kontaktirajte</a:t>
            </a:r>
            <a:r>
              <a:rPr lang="en-US" sz="600" dirty="0">
                <a:latin typeface="Peugeot New Light" panose="02000000000000000000" pitchFamily="2" charset="0"/>
              </a:rPr>
              <a:t> </a:t>
            </a:r>
            <a:r>
              <a:rPr lang="en-US" sz="600" dirty="0" err="1">
                <a:latin typeface="Peugeot New Light" panose="02000000000000000000" pitchFamily="2" charset="0"/>
              </a:rPr>
              <a:t>svoje</a:t>
            </a:r>
            <a:r>
              <a:rPr lang="en-US" sz="600" dirty="0">
                <a:latin typeface="Peugeot New Light" panose="02000000000000000000" pitchFamily="2" charset="0"/>
              </a:rPr>
              <a:t> </a:t>
            </a:r>
            <a:r>
              <a:rPr lang="en-US" sz="600" dirty="0" err="1">
                <a:latin typeface="Peugeot New Light" panose="02000000000000000000" pitchFamily="2" charset="0"/>
              </a:rPr>
              <a:t>prodajno</a:t>
            </a:r>
            <a:r>
              <a:rPr lang="en-US" sz="600" dirty="0">
                <a:latin typeface="Peugeot New Light" panose="02000000000000000000" pitchFamily="2" charset="0"/>
              </a:rPr>
              <a:t> </a:t>
            </a:r>
            <a:r>
              <a:rPr lang="en-US" sz="600" dirty="0" err="1">
                <a:latin typeface="Peugeot New Light" panose="02000000000000000000" pitchFamily="2" charset="0"/>
              </a:rPr>
              <a:t>mjesto</a:t>
            </a:r>
            <a:r>
              <a:rPr lang="en-US" sz="600" dirty="0">
                <a:latin typeface="Peugeot New Light" panose="02000000000000000000" pitchFamily="2" charset="0"/>
              </a:rPr>
              <a:t> za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a:latin typeface="Peugeot New Light" panose="02000000000000000000" pitchFamily="2" charset="0"/>
                <a:hlinkClick r:id="rId2"/>
              </a:rPr>
              <a:t>www.peugeot.</a:t>
            </a:r>
            <a:r>
              <a:rPr lang="hr-HR" sz="600" dirty="0" err="1">
                <a:latin typeface="Peugeot New Light" panose="02000000000000000000" pitchFamily="2" charset="0"/>
                <a:hlinkClick r:id="rId2"/>
              </a:rPr>
              <a:t>hr</a:t>
            </a:r>
            <a:r>
              <a:rPr lang="hr-HR" sz="600" dirty="0">
                <a:latin typeface="Peugeot New Light" panose="02000000000000000000" pitchFamily="2" charset="0"/>
              </a:rPr>
              <a:t> </a:t>
            </a:r>
            <a:endParaRPr lang="en-US" sz="600" dirty="0">
              <a:latin typeface="Peugeot New Light" panose="02000000000000000000" pitchFamily="2" charset="0"/>
            </a:endParaRPr>
          </a:p>
        </p:txBody>
      </p:sp>
      <p:grpSp>
        <p:nvGrpSpPr>
          <p:cNvPr id="18" name="Groupe 6">
            <a:extLst>
              <a:ext uri="{FF2B5EF4-FFF2-40B4-BE49-F238E27FC236}">
                <a16:creationId xmlns:a16="http://schemas.microsoft.com/office/drawing/2014/main" id="{06B01721-70DD-F93B-B6A5-23C72A85B498}"/>
              </a:ext>
            </a:extLst>
          </p:cNvPr>
          <p:cNvGrpSpPr/>
          <p:nvPr/>
        </p:nvGrpSpPr>
        <p:grpSpPr>
          <a:xfrm>
            <a:off x="0" y="1"/>
            <a:ext cx="373081" cy="6858013"/>
            <a:chOff x="-6767" y="-13"/>
            <a:chExt cx="373081" cy="6858013"/>
          </a:xfrm>
        </p:grpSpPr>
        <p:sp>
          <p:nvSpPr>
            <p:cNvPr id="19" name="Rectangle 18">
              <a:hlinkClick r:id="" action="ppaction://noaction"/>
              <a:extLst>
                <a:ext uri="{FF2B5EF4-FFF2-40B4-BE49-F238E27FC236}">
                  <a16:creationId xmlns:a16="http://schemas.microsoft.com/office/drawing/2014/main" id="{C8037A01-45EA-E272-6729-47F0F8A087CE}"/>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26" name="Rectangle 25">
              <a:hlinkClick r:id="" action="ppaction://noaction"/>
              <a:extLst>
                <a:ext uri="{FF2B5EF4-FFF2-40B4-BE49-F238E27FC236}">
                  <a16:creationId xmlns:a16="http://schemas.microsoft.com/office/drawing/2014/main" id="{485134AA-DE9B-F0C8-70EE-3C0454D08301}"/>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27" name="Rectangle 26">
              <a:hlinkClick r:id="" action="ppaction://noaction"/>
              <a:extLst>
                <a:ext uri="{FF2B5EF4-FFF2-40B4-BE49-F238E27FC236}">
                  <a16:creationId xmlns:a16="http://schemas.microsoft.com/office/drawing/2014/main" id="{76713D03-A264-B385-A067-8C3EF1D5B5B3}"/>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28" name="Rectangle 27">
              <a:hlinkClick r:id="" action="ppaction://noaction"/>
              <a:extLst>
                <a:ext uri="{FF2B5EF4-FFF2-40B4-BE49-F238E27FC236}">
                  <a16:creationId xmlns:a16="http://schemas.microsoft.com/office/drawing/2014/main" id="{C0316F0A-452C-B267-EFD1-A891DEFDD2E8}"/>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9" name="Rectangle 28">
              <a:hlinkClick r:id="" action="ppaction://noaction"/>
              <a:extLst>
                <a:ext uri="{FF2B5EF4-FFF2-40B4-BE49-F238E27FC236}">
                  <a16:creationId xmlns:a16="http://schemas.microsoft.com/office/drawing/2014/main" id="{47A6EB6D-A488-0378-C29E-F334206694C7}"/>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30" name="Rectangle 29">
              <a:extLst>
                <a:ext uri="{FF2B5EF4-FFF2-40B4-BE49-F238E27FC236}">
                  <a16:creationId xmlns:a16="http://schemas.microsoft.com/office/drawing/2014/main" id="{6CFB52E1-56FC-927F-5D5B-26454A2FF970}"/>
                </a:ext>
              </a:extLst>
            </p:cNvPr>
            <p:cNvSpPr/>
            <p:nvPr/>
          </p:nvSpPr>
          <p:spPr>
            <a:xfrm rot="16200000">
              <a:off x="-249654" y="242874"/>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31" name="Rectangle 30">
              <a:hlinkClick r:id="" action="ppaction://noaction"/>
              <a:extLst>
                <a:ext uri="{FF2B5EF4-FFF2-40B4-BE49-F238E27FC236}">
                  <a16:creationId xmlns:a16="http://schemas.microsoft.com/office/drawing/2014/main" id="{55F7039A-7E73-C2B0-B548-12A75C2C1BF0}"/>
                </a:ext>
              </a:extLst>
            </p:cNvPr>
            <p:cNvSpPr/>
            <p:nvPr/>
          </p:nvSpPr>
          <p:spPr>
            <a:xfrm rot="16200000">
              <a:off x="-364035" y="5270399"/>
              <a:ext cx="1088417" cy="372281"/>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TEHNIČKE KARAKTERISTIKE</a:t>
              </a:r>
            </a:p>
          </p:txBody>
        </p:sp>
        <p:sp>
          <p:nvSpPr>
            <p:cNvPr id="32" name="Rectangle 31">
              <a:hlinkClick r:id="" action="ppaction://noaction"/>
              <a:extLst>
                <a:ext uri="{FF2B5EF4-FFF2-40B4-BE49-F238E27FC236}">
                  <a16:creationId xmlns:a16="http://schemas.microsoft.com/office/drawing/2014/main" id="{A0B059FF-1FE1-65B8-1F76-A3242BE0C212}"/>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1547864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extLst>
              <p:ext uri="{D42A27DB-BD31-4B8C-83A1-F6EECF244321}">
                <p14:modId xmlns:p14="http://schemas.microsoft.com/office/powerpoint/2010/main" val="2158699318"/>
              </p:ext>
            </p:extLst>
          </p:nvPr>
        </p:nvGraphicFramePr>
        <p:xfrm>
          <a:off x="1195790" y="613318"/>
          <a:ext cx="9367707" cy="2111938"/>
        </p:xfrm>
        <a:graphic>
          <a:graphicData uri="http://schemas.openxmlformats.org/drawingml/2006/table">
            <a:tbl>
              <a:tblPr/>
              <a:tblGrid>
                <a:gridCol w="4804416">
                  <a:extLst>
                    <a:ext uri="{9D8B030D-6E8A-4147-A177-3AD203B41FA5}">
                      <a16:colId xmlns:a16="http://schemas.microsoft.com/office/drawing/2014/main" val="2281782770"/>
                    </a:ext>
                  </a:extLst>
                </a:gridCol>
                <a:gridCol w="2394857">
                  <a:extLst>
                    <a:ext uri="{9D8B030D-6E8A-4147-A177-3AD203B41FA5}">
                      <a16:colId xmlns:a16="http://schemas.microsoft.com/office/drawing/2014/main" val="242442962"/>
                    </a:ext>
                  </a:extLst>
                </a:gridCol>
                <a:gridCol w="2168434">
                  <a:extLst>
                    <a:ext uri="{9D8B030D-6E8A-4147-A177-3AD203B41FA5}">
                      <a16:colId xmlns:a16="http://schemas.microsoft.com/office/drawing/2014/main" val="519031255"/>
                    </a:ext>
                  </a:extLst>
                </a:gridCol>
              </a:tblGrid>
              <a:tr h="217747">
                <a:tc rowSpan="2">
                  <a:txBody>
                    <a:bodyPr/>
                    <a:lstStyle/>
                    <a:p>
                      <a:pPr algn="ctr" fontAlgn="ctr"/>
                      <a:endParaRPr lang="en-US" sz="1100" b="1" i="0" u="none" strike="noStrike" noProof="0" dirty="0">
                        <a:solidFill>
                          <a:schemeClr val="tx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tcPr>
                </a:tc>
                <a:tc gridSpan="2">
                  <a:txBody>
                    <a:bodyPr/>
                    <a:lstStyle/>
                    <a:p>
                      <a:pPr algn="ctr" fontAlgn="ctr"/>
                      <a:r>
                        <a:rPr lang="en-US" sz="800" b="1" i="0" u="none" strike="noStrike" noProof="0" dirty="0">
                          <a:solidFill>
                            <a:schemeClr val="bg1"/>
                          </a:solidFill>
                          <a:effectLst/>
                          <a:latin typeface="Peugeot New" panose="02000000000000000000" pitchFamily="2" charset="0"/>
                        </a:rPr>
                        <a:t>ELEKTRIČNI</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rgbClr val="00B0F0"/>
                    </a:solidFill>
                  </a:tcPr>
                </a:tc>
                <a:tc hMerge="1">
                  <a:txBody>
                    <a:bodyPr/>
                    <a:lstStyle/>
                    <a:p>
                      <a:endParaRPr lang="fr-FR"/>
                    </a:p>
                  </a:txBody>
                  <a:tcPr/>
                </a:tc>
                <a:extLst>
                  <a:ext uri="{0D108BD9-81ED-4DB2-BD59-A6C34878D82A}">
                    <a16:rowId xmlns:a16="http://schemas.microsoft.com/office/drawing/2014/main" val="491439165"/>
                  </a:ext>
                </a:extLst>
              </a:tr>
              <a:tr h="173499">
                <a:tc vMerge="1">
                  <a:txBody>
                    <a:bodyPr/>
                    <a:lstStyle/>
                    <a:p>
                      <a:pPr algn="l" fontAlgn="b"/>
                      <a:r>
                        <a:rPr lang="fr-FR" sz="900" b="1" i="0" u="none" strike="noStrike" dirty="0">
                          <a:solidFill>
                            <a:schemeClr val="tx1"/>
                          </a:solidFill>
                          <a:effectLst/>
                          <a:latin typeface="Peugeot New" panose="02000000000000000000" pitchFamily="2" charset="0"/>
                        </a:rPr>
                        <a:t>MOTEUR THERMIQUE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fontAlgn="ctr"/>
                      <a:r>
                        <a:rPr lang="pl-PL" sz="800" b="1" i="0" u="none" strike="noStrike" dirty="0">
                          <a:solidFill>
                            <a:srgbClr val="00B0F0"/>
                          </a:solidFill>
                          <a:effectLst/>
                          <a:latin typeface="Peugeot New" panose="02000000000000000000" pitchFamily="2" charset="0"/>
                        </a:rPr>
                        <a:t>Elektromotor 136 KS (100 kW)</a:t>
                      </a:r>
                      <a:endParaRPr lang="fr-FR" sz="800" dirty="0">
                        <a:solidFill>
                          <a:srgbClr val="00B0F0"/>
                        </a:solidFil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solidFill>
                      <a:schemeClr val="bg1">
                        <a:lumMod val="95000"/>
                      </a:schemeClr>
                    </a:solidFill>
                  </a:tcPr>
                </a:tc>
                <a:tc rowSpan="2">
                  <a:txBody>
                    <a:bodyPr/>
                    <a:lstStyle/>
                    <a:p>
                      <a:pPr algn="ctr"/>
                      <a:r>
                        <a:rPr lang="pl-PL" sz="800" b="1" i="0" u="none" strike="noStrike" dirty="0">
                          <a:solidFill>
                            <a:srgbClr val="00B0F0"/>
                          </a:solidFill>
                          <a:effectLst/>
                          <a:latin typeface="Peugeot New" panose="02000000000000000000" pitchFamily="2" charset="0"/>
                        </a:rPr>
                        <a:t>Elektromotor 156 KS (115 kW)</a:t>
                      </a:r>
                      <a:endParaRPr lang="fr-FR" sz="800" dirty="0">
                        <a:solidFill>
                          <a:srgbClr val="00B0F0"/>
                        </a:solidFil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1535600"/>
                  </a:ext>
                </a:extLst>
              </a:tr>
              <a:tr h="234448">
                <a:tc rowSpan="2">
                  <a:txBody>
                    <a:bodyPr/>
                    <a:lstStyle/>
                    <a:p>
                      <a:pPr algn="ctr" fontAlgn="ctr"/>
                      <a:r>
                        <a:rPr lang="en-US" sz="900" b="0" i="0" u="none" strike="noStrike" noProof="0" dirty="0">
                          <a:solidFill>
                            <a:srgbClr val="404040"/>
                          </a:solidFill>
                          <a:effectLst/>
                          <a:latin typeface="Peugeot New" panose="02000000000000000000" pitchFamily="2" charset="0"/>
                        </a:rPr>
                        <a:t> </a:t>
                      </a:r>
                    </a:p>
                    <a:p>
                      <a:pPr algn="l" fontAlgn="b"/>
                      <a:r>
                        <a:rPr lang="en-US" sz="900" b="1" i="0" u="none" strike="noStrike" noProof="0" dirty="0">
                          <a:solidFill>
                            <a:schemeClr val="tx1"/>
                          </a:solidFill>
                          <a:effectLst/>
                          <a:latin typeface="Peugeot New" panose="02000000000000000000" pitchFamily="2" charset="0"/>
                        </a:rPr>
                        <a:t>KOTAČI </a:t>
                      </a:r>
                      <a:endParaRPr lang="en-US" sz="900" b="0" i="0" u="none" strike="noStrike" noProof="0" dirty="0">
                        <a:solidFill>
                          <a:schemeClr val="tx1"/>
                        </a:solidFill>
                        <a:effectLst/>
                        <a:latin typeface="Peugeot New Light" panose="02000000000000000000" pitchFamily="50" charset="0"/>
                      </a:endParaRP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lnT>
                      <a:noFill/>
                    </a:lnT>
                  </a:tcPr>
                </a:tc>
                <a:extLst>
                  <a:ext uri="{0D108BD9-81ED-4DB2-BD59-A6C34878D82A}">
                    <a16:rowId xmlns:a16="http://schemas.microsoft.com/office/drawing/2014/main" val="48182114"/>
                  </a:ext>
                </a:extLst>
              </a:tr>
              <a:tr h="107543">
                <a:tc vMerge="1">
                  <a:txBody>
                    <a:bodyPr/>
                    <a:lstStyle/>
                    <a:p>
                      <a:endParaRPr lang="fr-FR"/>
                    </a:p>
                  </a:txBody>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50358"/>
                  </a:ext>
                </a:extLst>
              </a:tr>
              <a:tr h="181456">
                <a:tc rowSpan="3">
                  <a:txBody>
                    <a:bodyPr/>
                    <a:lstStyle/>
                    <a:p>
                      <a:pPr algn="l" fontAlgn="ctr"/>
                      <a:r>
                        <a:rPr lang="en-US" sz="800" b="0" i="0" u="none" strike="noStrike" noProof="0" dirty="0">
                          <a:solidFill>
                            <a:schemeClr val="bg1"/>
                          </a:solidFill>
                          <a:effectLst/>
                          <a:latin typeface="Peugeot New" panose="02000000000000000000" pitchFamily="2" charset="0"/>
                        </a:rPr>
                        <a:t>  Tip </a:t>
                      </a:r>
                      <a:r>
                        <a:rPr lang="en-US" sz="800" b="0" i="0" u="none" strike="noStrike" noProof="0" dirty="0" err="1">
                          <a:solidFill>
                            <a:schemeClr val="bg1"/>
                          </a:solidFill>
                          <a:effectLst/>
                          <a:latin typeface="Peugeot New" panose="02000000000000000000" pitchFamily="2" charset="0"/>
                        </a:rPr>
                        <a:t>guma</a:t>
                      </a:r>
                      <a:r>
                        <a:rPr lang="en-US" sz="800" b="0" i="0" u="none" strike="noStrike" noProof="0" dirty="0">
                          <a:solidFill>
                            <a:schemeClr val="bg1"/>
                          </a:solidFill>
                          <a:effectLst/>
                          <a:latin typeface="Peugeot New" panose="02000000000000000000" pitchFamily="2" charset="0"/>
                        </a:rPr>
                        <a:t> (standard </a:t>
                      </a:r>
                      <a:r>
                        <a:rPr lang="en-US" sz="800" b="0" i="0" u="none" strike="noStrike" noProof="0" dirty="0" err="1">
                          <a:solidFill>
                            <a:schemeClr val="bg1"/>
                          </a:solidFill>
                          <a:effectLst/>
                          <a:latin typeface="Peugeot New" panose="02000000000000000000" pitchFamily="2" charset="0"/>
                        </a:rPr>
                        <a:t>ili</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opcija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ovisno</a:t>
                      </a:r>
                      <a:r>
                        <a:rPr lang="en-US" sz="800" b="0" i="0" u="none" strike="noStrike" noProof="0" dirty="0">
                          <a:solidFill>
                            <a:schemeClr val="bg1"/>
                          </a:solidFill>
                          <a:effectLst/>
                          <a:latin typeface="Peugeot New" panose="02000000000000000000" pitchFamily="2" charset="0"/>
                        </a:rPr>
                        <a:t> o </a:t>
                      </a:r>
                      <a:r>
                        <a:rPr lang="en-US" sz="800" b="0" i="0" u="none" strike="noStrike" noProof="0" dirty="0" err="1">
                          <a:solidFill>
                            <a:schemeClr val="bg1"/>
                          </a:solidFill>
                          <a:effectLst/>
                          <a:latin typeface="Peugeot New" panose="02000000000000000000" pitchFamily="2" charset="0"/>
                        </a:rPr>
                        <a:t>verziji</a:t>
                      </a:r>
                      <a:r>
                        <a:rPr lang="en-US" sz="800" b="0" i="0" u="none" strike="noStrike" noProof="0" dirty="0">
                          <a:solidFill>
                            <a:schemeClr val="bg1"/>
                          </a:solidFill>
                          <a:effectLst/>
                          <a:latin typeface="Peugeot New" panose="02000000000000000000" pitchFamily="2" charset="0"/>
                        </a:rPr>
                        <a:t>)</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2">
                  <a:txBody>
                    <a:bodyPr/>
                    <a:lstStyle/>
                    <a:p>
                      <a:pPr algn="ctr" fontAlgn="ctr"/>
                      <a:r>
                        <a:rPr lang="en-US" sz="800" b="0" i="0" u="none" strike="noStrike" noProof="0" dirty="0">
                          <a:solidFill>
                            <a:schemeClr val="tx1"/>
                          </a:solidFill>
                          <a:effectLst/>
                          <a:latin typeface="Peugeot New" panose="02000000000000000000" pitchFamily="2" charset="0"/>
                        </a:rPr>
                        <a:t>215/65R16 H</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endParaRPr lang="en-US" sz="800" b="0" i="0" u="none" strike="noStrike" noProof="0" dirty="0">
                        <a:solidFill>
                          <a:schemeClr val="accent6"/>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1723531"/>
                  </a:ext>
                </a:extLst>
              </a:tr>
              <a:tr h="181456">
                <a:tc vMerge="1">
                  <a:txBody>
                    <a:bodyPr/>
                    <a:lstStyle/>
                    <a:p>
                      <a:pPr algn="l" fontAlgn="ctr"/>
                      <a:r>
                        <a:rPr lang="en-US" sz="800" b="0" i="0" u="none" strike="noStrike" noProof="0" dirty="0">
                          <a:solidFill>
                            <a:schemeClr val="bg1"/>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2">
                  <a:txBody>
                    <a:bodyPr/>
                    <a:lstStyle/>
                    <a:p>
                      <a:pPr algn="ctr" fontAlgn="ctr"/>
                      <a:r>
                        <a:rPr lang="en-US" sz="800" b="0" i="0" u="none" strike="noStrike" noProof="0" dirty="0">
                          <a:solidFill>
                            <a:schemeClr val="tx1"/>
                          </a:solidFill>
                          <a:effectLst/>
                          <a:latin typeface="Peugeot New" panose="02000000000000000000" pitchFamily="2" charset="0"/>
                        </a:rPr>
                        <a:t>215/60R17 H</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endParaRPr lang="en-US" sz="800" b="0" i="0" u="none" strike="noStrike" noProof="0" dirty="0">
                        <a:solidFill>
                          <a:schemeClr val="accent6"/>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9061451"/>
                  </a:ext>
                </a:extLst>
              </a:tr>
              <a:tr h="181456">
                <a:tc vMerge="1">
                  <a:txBody>
                    <a:bodyPr/>
                    <a:lstStyle/>
                    <a:p>
                      <a:pPr algn="l" fontAlgn="ct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2">
                  <a:txBody>
                    <a:bodyPr/>
                    <a:lstStyle/>
                    <a:p>
                      <a:pPr algn="ctr" fontAlgn="ctr"/>
                      <a:r>
                        <a:rPr lang="en-US" sz="800" b="0" i="0" u="none" strike="noStrike" noProof="0" dirty="0">
                          <a:solidFill>
                            <a:schemeClr val="tx1"/>
                          </a:solidFill>
                          <a:effectLst/>
                          <a:latin typeface="Peugeot New" panose="02000000000000000000" pitchFamily="2" charset="0"/>
                        </a:rPr>
                        <a:t>215/55R18 V</a:t>
                      </a:r>
                    </a:p>
                  </a:txBody>
                  <a:tcPr marL="0" marR="0" marT="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endParaRPr lang="en-US" sz="800" b="0" i="0" u="none" strike="noStrike" noProof="0" dirty="0">
                        <a:solidFill>
                          <a:schemeClr val="accent6"/>
                        </a:solidFill>
                        <a:effectLst/>
                        <a:latin typeface="Peugeot New" panose="02000000000000000000" pitchFamily="2"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6346243"/>
                  </a:ext>
                </a:extLst>
              </a:tr>
              <a:tr h="76816">
                <a:tc>
                  <a:txBody>
                    <a:bodyPr/>
                    <a:lstStyle/>
                    <a:p>
                      <a:pPr algn="ctr" fontAlgn="ctr"/>
                      <a:endParaRPr lang="en-US" sz="500" noProof="0">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endParaRPr lang="en-US" sz="800" b="0" i="0" u="none" strike="noStrike" noProof="0" dirty="0">
                        <a:solidFill>
                          <a:schemeClr val="accent6"/>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59331570"/>
                  </a:ext>
                </a:extLst>
              </a:tr>
              <a:tr h="153668">
                <a:tc>
                  <a:txBody>
                    <a:bodyPr/>
                    <a:lstStyle/>
                    <a:p>
                      <a:pPr algn="l" fontAlgn="ctr"/>
                      <a:r>
                        <a:rPr lang="en-US" sz="900" b="1" i="0" u="none" strike="noStrike" noProof="0" dirty="0">
                          <a:solidFill>
                            <a:schemeClr val="tx1"/>
                          </a:solidFill>
                          <a:effectLst/>
                          <a:latin typeface="Peugeot New" panose="02000000000000000000" pitchFamily="2" charset="0"/>
                        </a:rPr>
                        <a:t>KOČNICE I OVJES</a:t>
                      </a:r>
                      <a:endParaRPr lang="en-US" sz="900" b="0" i="1" u="none" strike="noStrike" noProof="0" dirty="0">
                        <a:solidFill>
                          <a:schemeClr val="tx1"/>
                        </a:solidFill>
                        <a:effectLst/>
                        <a:latin typeface="Peugeot New" panose="02000000000000000000" pitchFamily="2" charset="0"/>
                      </a:endParaRPr>
                    </a:p>
                  </a:txBody>
                  <a:tcPr marL="0" marR="0" marT="0" marB="0"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rgbClr val="404040"/>
                        </a:solidFill>
                        <a:effectLst/>
                        <a:latin typeface="Peugeot New" panose="02000000000000000000" pitchFamily="2" charset="0"/>
                      </a:endParaRPr>
                    </a:p>
                  </a:txBody>
                  <a:tcPr marL="0" marR="0" marT="0" marB="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endParaRPr lang="en-US" sz="800" b="1" i="0" u="none" strike="noStrike" noProof="0" dirty="0">
                        <a:solidFill>
                          <a:schemeClr val="accent6"/>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3874"/>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Vrsta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prednje</a:t>
                      </a:r>
                      <a:r>
                        <a:rPr lang="en-US" sz="800" b="0" i="0" u="none" strike="noStrike" noProof="0" dirty="0">
                          <a:solidFill>
                            <a:schemeClr val="bg1"/>
                          </a:solidFill>
                          <a:effectLst/>
                          <a:latin typeface="Peugeot New" panose="02000000000000000000" pitchFamily="2" charset="0"/>
                        </a:rPr>
                        <a:t>/</a:t>
                      </a:r>
                      <a:r>
                        <a:rPr lang="en-US" sz="800" b="0" i="0" u="none" strike="noStrike" noProof="0" dirty="0" err="1">
                          <a:solidFill>
                            <a:schemeClr val="bg1"/>
                          </a:solidFill>
                          <a:effectLst/>
                          <a:latin typeface="Peugeot New" panose="02000000000000000000" pitchFamily="2" charset="0"/>
                        </a:rPr>
                        <a:t>stražnje</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kočnice</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2">
                  <a:txBody>
                    <a:bodyPr/>
                    <a:lstStyle/>
                    <a:p>
                      <a:pPr algn="ctr" fontAlgn="ctr"/>
                      <a:r>
                        <a:rPr lang="hr-HR" sz="800" b="0" i="0" u="none" strike="noStrike" noProof="0" dirty="0">
                          <a:solidFill>
                            <a:schemeClr val="tx1"/>
                          </a:solidFill>
                          <a:effectLst/>
                          <a:latin typeface="Peugeot New" panose="02000000000000000000" pitchFamily="2" charset="0"/>
                        </a:rPr>
                        <a:t>Prednje disk kočnice </a:t>
                      </a:r>
                      <a:r>
                        <a:rPr lang="en-US" sz="800" b="0" i="0" u="none" strike="noStrike" noProof="0" dirty="0">
                          <a:solidFill>
                            <a:schemeClr val="tx1"/>
                          </a:solidFill>
                          <a:effectLst/>
                          <a:latin typeface="Peugeot New" panose="02000000000000000000" pitchFamily="2" charset="0"/>
                        </a:rPr>
                        <a:t>302 x 26 mm -  </a:t>
                      </a:r>
                      <a:r>
                        <a:rPr lang="hr-HR" sz="800" b="0" i="0" u="none" strike="noStrike" noProof="0" dirty="0">
                          <a:solidFill>
                            <a:schemeClr val="tx1"/>
                          </a:solidFill>
                          <a:effectLst/>
                          <a:latin typeface="Peugeot New" panose="02000000000000000000" pitchFamily="2" charset="0"/>
                        </a:rPr>
                        <a:t>Stražnje disk kočnice</a:t>
                      </a:r>
                      <a:r>
                        <a:rPr lang="en-US" sz="800" b="0" i="0" u="none" strike="noStrike" noProof="0" dirty="0">
                          <a:solidFill>
                            <a:schemeClr val="tx1"/>
                          </a:solidFill>
                          <a:effectLst/>
                          <a:latin typeface="Peugeot New" panose="02000000000000000000" pitchFamily="2" charset="0"/>
                        </a:rPr>
                        <a:t> 249 x 10 mm</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r>
                        <a:rPr lang="en-US" sz="800" b="0" i="0" u="none" strike="noStrike" noProof="0" dirty="0">
                          <a:solidFill>
                            <a:schemeClr val="accent6"/>
                          </a:solidFill>
                          <a:effectLst/>
                          <a:latin typeface="Peugeot New" panose="02000000000000000000" pitchFamily="2" charset="0"/>
                        </a:rPr>
                        <a:t>406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135002"/>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Vrsta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prednjeg</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ovjesa</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2">
                  <a:txBody>
                    <a:bodyPr/>
                    <a:lstStyle/>
                    <a:p>
                      <a:pPr algn="ctr" fontAlgn="ctr"/>
                      <a:r>
                        <a:rPr lang="en-US" sz="800" b="0" i="0" u="none" strike="noStrike" noProof="0" dirty="0">
                          <a:solidFill>
                            <a:schemeClr val="tx1"/>
                          </a:solidFill>
                          <a:effectLst/>
                          <a:latin typeface="Peugeot New" panose="02000000000000000000" pitchFamily="2" charset="0"/>
                        </a:rPr>
                        <a:t>Pseudo McPherson</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r>
                        <a:rPr lang="en-US" sz="800" b="0" i="0" u="none" strike="noStrike" noProof="0" dirty="0">
                          <a:solidFill>
                            <a:schemeClr val="accent6"/>
                          </a:solidFill>
                          <a:effectLst/>
                          <a:latin typeface="Peugeot New" panose="02000000000000000000" pitchFamily="2" charset="0"/>
                        </a:rPr>
                        <a:t>576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88092797"/>
                  </a:ext>
                </a:extLst>
              </a:tr>
              <a:tr h="181456">
                <a:tc>
                  <a:txBody>
                    <a:bodyPr/>
                    <a:lstStyle/>
                    <a:p>
                      <a:pPr algn="l" fontAlgn="ct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Vrsta</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stražnjeg</a:t>
                      </a:r>
                      <a:r>
                        <a:rPr lang="en-US" sz="800" b="0" i="0" u="none" strike="noStrike" noProof="0" dirty="0">
                          <a:solidFill>
                            <a:schemeClr val="bg1"/>
                          </a:solidFill>
                          <a:effectLst/>
                          <a:latin typeface="Peugeot New" panose="02000000000000000000" pitchFamily="2" charset="0"/>
                        </a:rPr>
                        <a:t> </a:t>
                      </a:r>
                      <a:r>
                        <a:rPr lang="en-US" sz="800" b="0" i="0" u="none" strike="noStrike" noProof="0" dirty="0" err="1">
                          <a:solidFill>
                            <a:schemeClr val="bg1"/>
                          </a:solidFill>
                          <a:effectLst/>
                          <a:latin typeface="Peugeot New" panose="02000000000000000000" pitchFamily="2" charset="0"/>
                        </a:rPr>
                        <a:t>ovjesa</a:t>
                      </a:r>
                      <a:endParaRPr lang="en-US" sz="800" b="0" i="0" u="none" strike="noStrike" noProof="0" dirty="0">
                        <a:solidFill>
                          <a:schemeClr val="bg1"/>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solidFill>
                  </a:tcPr>
                </a:tc>
                <a:tc gridSpan="2">
                  <a:txBody>
                    <a:bodyPr/>
                    <a:lstStyle/>
                    <a:p>
                      <a:pPr algn="ctr" fontAlgn="ctr"/>
                      <a:r>
                        <a:rPr lang="hr-HR" sz="800" b="0" i="0" u="none" strike="noStrike" noProof="0" dirty="0" err="1">
                          <a:solidFill>
                            <a:schemeClr val="tx1"/>
                          </a:solidFill>
                          <a:effectLst/>
                          <a:latin typeface="Peugeot New" panose="02000000000000000000" pitchFamily="2" charset="0"/>
                        </a:rPr>
                        <a:t>Polukruta</a:t>
                      </a:r>
                      <a:r>
                        <a:rPr lang="hr-HR" sz="800" b="0" i="0" u="none" strike="noStrike" noProof="0" dirty="0">
                          <a:solidFill>
                            <a:schemeClr val="tx1"/>
                          </a:solidFill>
                          <a:effectLst/>
                          <a:latin typeface="Peugeot New" panose="02000000000000000000" pitchFamily="2" charset="0"/>
                        </a:rPr>
                        <a:t> osovina</a:t>
                      </a:r>
                      <a:endParaRPr lang="en-US" sz="800" b="0" i="0" u="none" strike="noStrike" noProof="0"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r>
                        <a:rPr lang="en-US" sz="800" b="0" i="0" u="none" strike="noStrike" noProof="0" dirty="0">
                          <a:solidFill>
                            <a:schemeClr val="accent6"/>
                          </a:solidFill>
                          <a:effectLst/>
                          <a:latin typeface="Peugeot New" panose="02000000000000000000" pitchFamily="2" charset="0"/>
                        </a:rPr>
                        <a:t>15,4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1273100"/>
                  </a:ext>
                </a:extLst>
              </a:tr>
            </a:tbl>
          </a:graphicData>
        </a:graphic>
      </p:graphicFrame>
      <p:sp>
        <p:nvSpPr>
          <p:cNvPr id="25" name="ZoneTexte 19">
            <a:extLst>
              <a:ext uri="{FF2B5EF4-FFF2-40B4-BE49-F238E27FC236}">
                <a16:creationId xmlns:a16="http://schemas.microsoft.com/office/drawing/2014/main" id="{7CC6A8C4-47C0-EEDD-E954-B618FC17B950}"/>
              </a:ext>
            </a:extLst>
          </p:cNvPr>
          <p:cNvSpPr txBox="1"/>
          <p:nvPr/>
        </p:nvSpPr>
        <p:spPr>
          <a:xfrm>
            <a:off x="667962" y="297727"/>
            <a:ext cx="5428038" cy="47423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TEHNIČKE </a:t>
            </a:r>
            <a:r>
              <a:rPr lang="hr-HR" sz="1500" b="1" cap="all" dirty="0">
                <a:solidFill>
                  <a:prstClr val="black"/>
                </a:solidFill>
                <a:latin typeface="Peugeot New" panose="02000000000000000000" pitchFamily="50" charset="0"/>
              </a:rPr>
              <a:t>Karakteristike</a:t>
            </a:r>
            <a:b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br>
            <a:endParaRPr kumimoji="0" lang="fr-FR" sz="1500"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sp>
        <p:nvSpPr>
          <p:cNvPr id="17" name="ZoneTexte 20">
            <a:extLst>
              <a:ext uri="{FF2B5EF4-FFF2-40B4-BE49-F238E27FC236}">
                <a16:creationId xmlns:a16="http://schemas.microsoft.com/office/drawing/2014/main" id="{06CC7613-0DC0-5DD2-4F10-AEF914BACE22}"/>
              </a:ext>
            </a:extLst>
          </p:cNvPr>
          <p:cNvSpPr txBox="1"/>
          <p:nvPr/>
        </p:nvSpPr>
        <p:spPr>
          <a:xfrm>
            <a:off x="468517" y="6098608"/>
            <a:ext cx="11815762" cy="461665"/>
          </a:xfrm>
          <a:prstGeom prst="rect">
            <a:avLst/>
          </a:prstGeom>
          <a:noFill/>
        </p:spPr>
        <p:txBody>
          <a:bodyPr wrap="square" rtlCol="0">
            <a:spAutoFit/>
          </a:bodyPr>
          <a:lstStyle/>
          <a:p>
            <a:pPr lvl="0"/>
            <a:r>
              <a:rPr lang="en-US" sz="600" dirty="0" err="1">
                <a:latin typeface="Peugeot New Light" panose="02000000000000000000" pitchFamily="2" charset="0"/>
              </a:rPr>
              <a:t>Navedene</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i </a:t>
            </a:r>
            <a:r>
              <a:rPr lang="en-US" sz="600" dirty="0" err="1">
                <a:latin typeface="Peugeot New Light" panose="02000000000000000000" pitchFamily="2" charset="0"/>
              </a:rPr>
              <a:t>emisije</a:t>
            </a:r>
            <a:r>
              <a:rPr lang="en-US" sz="600" dirty="0">
                <a:latin typeface="Peugeot New Light" panose="02000000000000000000" pitchFamily="2" charset="0"/>
              </a:rPr>
              <a:t> CO₂ u </a:t>
            </a:r>
            <a:r>
              <a:rPr lang="en-US" sz="600" dirty="0" err="1">
                <a:latin typeface="Peugeot New Light" panose="02000000000000000000" pitchFamily="2" charset="0"/>
              </a:rPr>
              <a:t>skladu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s </a:t>
            </a:r>
            <a:r>
              <a:rPr lang="en-US" sz="600" dirty="0" err="1">
                <a:latin typeface="Peugeot New Light" panose="02000000000000000000" pitchFamily="2" charset="0"/>
              </a:rPr>
              <a:t>odobrenjem</a:t>
            </a:r>
            <a:r>
              <a:rPr lang="en-US" sz="600" dirty="0">
                <a:latin typeface="Peugeot New Light" panose="02000000000000000000" pitchFamily="2" charset="0"/>
              </a:rPr>
              <a:t> </a:t>
            </a:r>
            <a:r>
              <a:rPr lang="en-US" sz="600" dirty="0" err="1">
                <a:latin typeface="Peugeot New Light" panose="02000000000000000000" pitchFamily="2" charset="0"/>
              </a:rPr>
              <a:t>tipa</a:t>
            </a:r>
            <a:r>
              <a:rPr lang="en-US" sz="600" dirty="0">
                <a:latin typeface="Peugeot New Light" panose="02000000000000000000" pitchFamily="2" charset="0"/>
              </a:rPr>
              <a:t> WLTP (</a:t>
            </a:r>
            <a:r>
              <a:rPr lang="en-US" sz="600" dirty="0" err="1">
                <a:latin typeface="Peugeot New Light" panose="02000000000000000000" pitchFamily="2" charset="0"/>
              </a:rPr>
              <a:t>Uredba</a:t>
            </a:r>
            <a:r>
              <a:rPr lang="en-US" sz="600" dirty="0">
                <a:latin typeface="Peugeot New Light" panose="02000000000000000000" pitchFamily="2" charset="0"/>
              </a:rPr>
              <a:t> EU 2017/948). Od 1. </a:t>
            </a:r>
            <a:r>
              <a:rPr lang="en-US" sz="600" dirty="0" err="1">
                <a:latin typeface="Peugeot New Light" panose="02000000000000000000" pitchFamily="2" charset="0"/>
              </a:rPr>
              <a:t>rujna</a:t>
            </a:r>
            <a:r>
              <a:rPr lang="en-US" sz="600" dirty="0">
                <a:latin typeface="Peugeot New Light" panose="02000000000000000000" pitchFamily="2" charset="0"/>
              </a:rPr>
              <a:t> 2018. nova </a:t>
            </a:r>
            <a:r>
              <a:rPr lang="en-US" sz="600" dirty="0" err="1">
                <a:latin typeface="Peugeot New Light" panose="02000000000000000000" pitchFamily="2" charset="0"/>
              </a:rPr>
              <a:t>vozila</a:t>
            </a:r>
            <a:r>
              <a:rPr lang="en-US" sz="600" dirty="0">
                <a:latin typeface="Peugeot New Light" panose="02000000000000000000" pitchFamily="2" charset="0"/>
              </a:rPr>
              <a:t> </a:t>
            </a:r>
            <a:r>
              <a:rPr lang="en-US" sz="600" dirty="0" err="1">
                <a:latin typeface="Peugeot New Light" panose="02000000000000000000" pitchFamily="2" charset="0"/>
              </a:rPr>
              <a:t>homologiraju</a:t>
            </a:r>
            <a:r>
              <a:rPr lang="en-US" sz="600" dirty="0">
                <a:latin typeface="Peugeot New Light" panose="02000000000000000000" pitchFamily="2" charset="0"/>
              </a:rPr>
              <a:t> se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err="1">
                <a:latin typeface="Peugeot New Light" panose="02000000000000000000" pitchFamily="2" charset="0"/>
              </a:rPr>
              <a:t>temelju</a:t>
            </a:r>
            <a:r>
              <a:rPr lang="en-US" sz="600" dirty="0">
                <a:latin typeface="Peugeot New Light" panose="02000000000000000000" pitchFamily="2" charset="0"/>
              </a:rPr>
              <a:t> </a:t>
            </a:r>
            <a:r>
              <a:rPr lang="en-US" sz="600" dirty="0" err="1">
                <a:latin typeface="Peugeot New Light" panose="02000000000000000000" pitchFamily="2" charset="0"/>
              </a:rPr>
              <a:t>globalno</a:t>
            </a:r>
            <a:r>
              <a:rPr lang="en-US" sz="600" dirty="0">
                <a:latin typeface="Peugeot New Light" panose="02000000000000000000" pitchFamily="2" charset="0"/>
              </a:rPr>
              <a:t> </a:t>
            </a:r>
            <a:r>
              <a:rPr lang="en-US" sz="600" dirty="0" err="1">
                <a:latin typeface="Peugeot New Light" panose="02000000000000000000" pitchFamily="2" charset="0"/>
              </a:rPr>
              <a:t>usklađenog</a:t>
            </a:r>
            <a:r>
              <a:rPr lang="en-US" sz="600" dirty="0">
                <a:latin typeface="Peugeot New Light" panose="02000000000000000000" pitchFamily="2" charset="0"/>
              </a:rPr>
              <a:t> </a:t>
            </a:r>
            <a:r>
              <a:rPr lang="en-US" sz="600" dirty="0" err="1">
                <a:latin typeface="Peugeot New Light" panose="02000000000000000000" pitchFamily="2" charset="0"/>
              </a:rPr>
              <a:t>ispitnog</a:t>
            </a:r>
            <a:r>
              <a:rPr lang="en-US" sz="600" dirty="0">
                <a:latin typeface="Peugeot New Light" panose="02000000000000000000" pitchFamily="2" charset="0"/>
              </a:rPr>
              <a:t> </a:t>
            </a:r>
            <a:r>
              <a:rPr lang="en-US" sz="600" dirty="0" err="1">
                <a:latin typeface="Peugeot New Light" panose="02000000000000000000" pitchFamily="2" charset="0"/>
              </a:rPr>
              <a:t>postupka</a:t>
            </a:r>
            <a:r>
              <a:rPr lang="en-US" sz="600" dirty="0">
                <a:latin typeface="Peugeot New Light" panose="02000000000000000000" pitchFamily="2" charset="0"/>
              </a:rPr>
              <a:t> za </a:t>
            </a:r>
            <a:r>
              <a:rPr lang="en-US" sz="600" dirty="0" err="1">
                <a:latin typeface="Peugeot New Light" panose="02000000000000000000" pitchFamily="2" charset="0"/>
              </a:rPr>
              <a:t>laka</a:t>
            </a:r>
            <a:r>
              <a:rPr lang="en-US" sz="600" dirty="0">
                <a:latin typeface="Peugeot New Light" panose="02000000000000000000" pitchFamily="2" charset="0"/>
              </a:rPr>
              <a:t> </a:t>
            </a:r>
            <a:r>
              <a:rPr lang="en-US" sz="600" dirty="0" err="1">
                <a:latin typeface="Peugeot New Light" panose="02000000000000000000" pitchFamily="2" charset="0"/>
              </a:rPr>
              <a:t>vozila</a:t>
            </a:r>
            <a:r>
              <a:rPr lang="en-US" sz="600" dirty="0">
                <a:latin typeface="Peugeot New Light" panose="02000000000000000000" pitchFamily="2" charset="0"/>
              </a:rPr>
              <a:t> (WLTP), koji je </a:t>
            </a:r>
            <a:r>
              <a:rPr lang="en-US" sz="600" dirty="0" err="1">
                <a:latin typeface="Peugeot New Light" panose="02000000000000000000" pitchFamily="2" charset="0"/>
              </a:rPr>
              <a:t>novi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za </a:t>
            </a:r>
            <a:r>
              <a:rPr lang="en-US" sz="600" dirty="0" err="1">
                <a:latin typeface="Peugeot New Light" panose="02000000000000000000" pitchFamily="2" charset="0"/>
              </a:rPr>
              <a:t>mjerenje</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Ovaj</a:t>
            </a:r>
            <a:r>
              <a:rPr lang="en-US" sz="600" dirty="0">
                <a:latin typeface="Peugeot New Light" panose="02000000000000000000" pitchFamily="2" charset="0"/>
              </a:rPr>
              <a:t> WLTP </a:t>
            </a:r>
            <a:r>
              <a:rPr lang="en-US" sz="600" dirty="0" err="1">
                <a:latin typeface="Peugeot New Light" panose="02000000000000000000" pitchFamily="2" charset="0"/>
              </a:rPr>
              <a:t>postupak</a:t>
            </a:r>
            <a:r>
              <a:rPr lang="en-US" sz="600" dirty="0">
                <a:latin typeface="Peugeot New Light" panose="02000000000000000000" pitchFamily="2" charset="0"/>
              </a:rPr>
              <a:t> </a:t>
            </a:r>
            <a:r>
              <a:rPr lang="en-US" sz="600" dirty="0" err="1">
                <a:latin typeface="Peugeot New Light" panose="02000000000000000000" pitchFamily="2" charset="0"/>
              </a:rPr>
              <a:t>potpuno</a:t>
            </a:r>
            <a:r>
              <a:rPr lang="en-US" sz="600" dirty="0">
                <a:latin typeface="Peugeot New Light" panose="02000000000000000000" pitchFamily="2" charset="0"/>
              </a:rPr>
              <a:t> </a:t>
            </a:r>
            <a:r>
              <a:rPr lang="en-US" sz="600" dirty="0" err="1">
                <a:latin typeface="Peugeot New Light" panose="02000000000000000000" pitchFamily="2" charset="0"/>
              </a:rPr>
              <a:t>zamjenjuje</a:t>
            </a:r>
            <a:r>
              <a:rPr lang="en-US" sz="600" dirty="0">
                <a:latin typeface="Peugeot New Light" panose="02000000000000000000" pitchFamily="2" charset="0"/>
              </a:rPr>
              <a:t> Novi </a:t>
            </a:r>
            <a:r>
              <a:rPr lang="en-US" sz="600" dirty="0" err="1">
                <a:latin typeface="Peugeot New Light" panose="02000000000000000000" pitchFamily="2" charset="0"/>
              </a:rPr>
              <a:t>europski</a:t>
            </a:r>
            <a:r>
              <a:rPr lang="en-US" sz="600" dirty="0">
                <a:latin typeface="Peugeot New Light" panose="02000000000000000000" pitchFamily="2" charset="0"/>
              </a:rPr>
              <a:t> </a:t>
            </a:r>
            <a:r>
              <a:rPr lang="en-US" sz="600" dirty="0" err="1">
                <a:latin typeface="Peugeot New Light" panose="02000000000000000000" pitchFamily="2" charset="0"/>
              </a:rPr>
              <a:t>ciklus</a:t>
            </a:r>
            <a:r>
              <a:rPr lang="en-US" sz="600" dirty="0">
                <a:latin typeface="Peugeot New Light" panose="02000000000000000000" pitchFamily="2" charset="0"/>
              </a:rPr>
              <a:t> </a:t>
            </a:r>
            <a:r>
              <a:rPr lang="en-US" sz="600" dirty="0" err="1">
                <a:latin typeface="Peugeot New Light" panose="02000000000000000000" pitchFamily="2" charset="0"/>
              </a:rPr>
              <a:t>vožnje</a:t>
            </a:r>
            <a:r>
              <a:rPr lang="en-US" sz="600" dirty="0">
                <a:latin typeface="Peugeot New Light" panose="02000000000000000000" pitchFamily="2" charset="0"/>
              </a:rPr>
              <a:t> (koji je bio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postupak</a:t>
            </a:r>
            <a:r>
              <a:rPr lang="en-US" sz="600" dirty="0">
                <a:latin typeface="Peugeot New Light" panose="02000000000000000000" pitchFamily="2" charset="0"/>
              </a:rPr>
              <a:t> koji se </a:t>
            </a:r>
            <a:r>
              <a:rPr lang="en-US" sz="600" dirty="0" err="1">
                <a:latin typeface="Peugeot New Light" panose="02000000000000000000" pitchFamily="2" charset="0"/>
              </a:rPr>
              <a:t>ranije</a:t>
            </a:r>
            <a:r>
              <a:rPr lang="en-US" sz="600" dirty="0">
                <a:latin typeface="Peugeot New Light" panose="02000000000000000000" pitchFamily="2" charset="0"/>
              </a:rPr>
              <a:t> </a:t>
            </a:r>
            <a:r>
              <a:rPr lang="en-US" sz="600" dirty="0" err="1">
                <a:latin typeface="Peugeot New Light" panose="02000000000000000000" pitchFamily="2" charset="0"/>
              </a:rPr>
              <a:t>koristio</a:t>
            </a:r>
            <a:r>
              <a:rPr lang="en-US" sz="600" dirty="0">
                <a:latin typeface="Peugeot New Light" panose="02000000000000000000" pitchFamily="2" charset="0"/>
              </a:rPr>
              <a:t>. </a:t>
            </a:r>
            <a:r>
              <a:rPr lang="en-US" sz="600" dirty="0" err="1">
                <a:latin typeface="Peugeot New Light" panose="02000000000000000000" pitchFamily="2" charset="0"/>
              </a:rPr>
              <a:t>Budući</a:t>
            </a:r>
            <a:r>
              <a:rPr lang="en-US" sz="600" dirty="0">
                <a:latin typeface="Peugeot New Light" panose="02000000000000000000" pitchFamily="2" charset="0"/>
              </a:rPr>
              <a:t> da </a:t>
            </a:r>
            <a:r>
              <a:rPr lang="en-US" sz="600" dirty="0" err="1">
                <a:latin typeface="Peugeot New Light" panose="02000000000000000000" pitchFamily="2" charset="0"/>
              </a:rPr>
              <a:t>su</a:t>
            </a:r>
            <a:r>
              <a:rPr lang="en-US" sz="600" dirty="0">
                <a:latin typeface="Peugeot New Light" panose="02000000000000000000" pitchFamily="2" charset="0"/>
              </a:rPr>
              <a:t> </a:t>
            </a:r>
            <a:r>
              <a:rPr lang="en-US" sz="600" dirty="0" err="1">
                <a:latin typeface="Peugeot New Light" panose="02000000000000000000" pitchFamily="2" charset="0"/>
              </a:rPr>
              <a:t>ispitni</a:t>
            </a:r>
            <a:r>
              <a:rPr lang="en-US" sz="600" dirty="0">
                <a:latin typeface="Peugeot New Light" panose="02000000000000000000" pitchFamily="2" charset="0"/>
              </a:rPr>
              <a:t> </a:t>
            </a:r>
            <a:r>
              <a:rPr lang="en-US" sz="600" dirty="0" err="1">
                <a:latin typeface="Peugeot New Light" panose="02000000000000000000" pitchFamily="2" charset="0"/>
              </a:rPr>
              <a:t>uvjeti</a:t>
            </a:r>
            <a:r>
              <a:rPr lang="en-US" sz="600" dirty="0">
                <a:latin typeface="Peugeot New Light" panose="02000000000000000000" pitchFamily="2" charset="0"/>
              </a:rPr>
              <a:t> </a:t>
            </a:r>
            <a:r>
              <a:rPr lang="en-US" sz="600" dirty="0" err="1">
                <a:latin typeface="Peugeot New Light" panose="02000000000000000000" pitchFamily="2" charset="0"/>
              </a:rPr>
              <a:t>realističniji</a:t>
            </a:r>
            <a:r>
              <a:rPr lang="en-US" sz="600" dirty="0">
                <a:latin typeface="Peugeot New Light" panose="02000000000000000000" pitchFamily="2" charset="0"/>
              </a:rPr>
              <a:t>, </a:t>
            </a:r>
            <a:r>
              <a:rPr lang="en-US" sz="600" dirty="0" err="1">
                <a:latin typeface="Peugeot New Light" panose="02000000000000000000" pitchFamily="2" charset="0"/>
              </a:rPr>
              <a:t>potrošnja</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izmjerene</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WLTP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su</a:t>
            </a:r>
            <a:r>
              <a:rPr lang="en-US" sz="600" dirty="0">
                <a:latin typeface="Peugeot New Light" panose="02000000000000000000" pitchFamily="2" charset="0"/>
              </a:rPr>
              <a:t> u </a:t>
            </a:r>
            <a:r>
              <a:rPr lang="en-US" sz="600" dirty="0" err="1">
                <a:latin typeface="Peugeot New Light" panose="02000000000000000000" pitchFamily="2" charset="0"/>
              </a:rPr>
              <a:t>mnogim</a:t>
            </a:r>
            <a:r>
              <a:rPr lang="en-US" sz="600" dirty="0">
                <a:latin typeface="Peugeot New Light" panose="02000000000000000000" pitchFamily="2" charset="0"/>
              </a:rPr>
              <a:t> </a:t>
            </a:r>
            <a:r>
              <a:rPr lang="en-US" sz="600" dirty="0" err="1">
                <a:latin typeface="Peugeot New Light" panose="02000000000000000000" pitchFamily="2" charset="0"/>
              </a:rPr>
              <a:t>slučajevima</a:t>
            </a:r>
            <a:r>
              <a:rPr lang="en-US" sz="600" dirty="0">
                <a:latin typeface="Peugeot New Light" panose="02000000000000000000" pitchFamily="2" charset="0"/>
              </a:rPr>
              <a:t> </a:t>
            </a:r>
            <a:r>
              <a:rPr lang="en-US" sz="600" dirty="0" err="1">
                <a:latin typeface="Peugeot New Light" panose="02000000000000000000" pitchFamily="2" charset="0"/>
              </a:rPr>
              <a:t>veće</a:t>
            </a:r>
            <a:r>
              <a:rPr lang="en-US" sz="600" dirty="0">
                <a:latin typeface="Peugeot New Light" panose="02000000000000000000" pitchFamily="2" charset="0"/>
              </a:rPr>
              <a:t> od </a:t>
            </a:r>
            <a:r>
              <a:rPr lang="en-US" sz="600" dirty="0" err="1">
                <a:latin typeface="Peugeot New Light" panose="02000000000000000000" pitchFamily="2" charset="0"/>
              </a:rPr>
              <a:t>onih</a:t>
            </a:r>
            <a:r>
              <a:rPr lang="en-US" sz="600" dirty="0">
                <a:latin typeface="Peugeot New Light" panose="02000000000000000000" pitchFamily="2" charset="0"/>
              </a:rPr>
              <a:t> </a:t>
            </a:r>
            <a:r>
              <a:rPr lang="en-US" sz="600" dirty="0" err="1">
                <a:latin typeface="Peugeot New Light" panose="02000000000000000000" pitchFamily="2" charset="0"/>
              </a:rPr>
              <a:t>izmjerenih</a:t>
            </a:r>
            <a:r>
              <a:rPr lang="en-US" sz="600" dirty="0">
                <a:latin typeface="Peugeot New Light" panose="02000000000000000000" pitchFamily="2" charset="0"/>
              </a:rPr>
              <a:t> </a:t>
            </a:r>
            <a:r>
              <a:rPr lang="en-US" sz="600" dirty="0" err="1">
                <a:latin typeface="Peugeot New Light" panose="02000000000000000000" pitchFamily="2" charset="0"/>
              </a:rPr>
              <a:t>prema</a:t>
            </a:r>
            <a:r>
              <a:rPr lang="en-US" sz="600" dirty="0">
                <a:latin typeface="Peugeot New Light" panose="02000000000000000000" pitchFamily="2" charset="0"/>
              </a:rPr>
              <a:t> NEDC </a:t>
            </a:r>
            <a:r>
              <a:rPr lang="en-US" sz="600" dirty="0" err="1">
                <a:latin typeface="Peugeot New Light" panose="02000000000000000000" pitchFamily="2" charset="0"/>
              </a:rPr>
              <a:t>postupku</a:t>
            </a:r>
            <a:r>
              <a:rPr lang="en-US" sz="600" dirty="0">
                <a:latin typeface="Peugeot New Light" panose="02000000000000000000" pitchFamily="2" charset="0"/>
              </a:rPr>
              <a:t>. </a:t>
            </a:r>
            <a:r>
              <a:rPr lang="en-US" sz="600" dirty="0" err="1">
                <a:latin typeface="Peugeot New Light" panose="02000000000000000000" pitchFamily="2" charset="0"/>
              </a:rPr>
              <a:t>Vrijednosti</a:t>
            </a:r>
            <a:r>
              <a:rPr lang="en-US" sz="600" dirty="0">
                <a:latin typeface="Peugeot New Light" panose="02000000000000000000" pitchFamily="2" charset="0"/>
              </a:rPr>
              <a:t> </a:t>
            </a:r>
            <a:r>
              <a:rPr lang="en-US" sz="600" dirty="0" err="1">
                <a:latin typeface="Peugeot New Light" panose="02000000000000000000" pitchFamily="2" charset="0"/>
              </a:rPr>
              <a:t>potrošnje</a:t>
            </a:r>
            <a:r>
              <a:rPr lang="en-US" sz="600" dirty="0">
                <a:latin typeface="Peugeot New Light" panose="02000000000000000000" pitchFamily="2" charset="0"/>
              </a:rPr>
              <a:t> </a:t>
            </a:r>
            <a:r>
              <a:rPr lang="en-US" sz="600" dirty="0" err="1">
                <a:latin typeface="Peugeot New Light" panose="02000000000000000000" pitchFamily="2" charset="0"/>
              </a:rPr>
              <a:t>goriva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emisije</a:t>
            </a:r>
            <a:r>
              <a:rPr lang="en-US" sz="600" dirty="0">
                <a:latin typeface="Peugeot New Light" panose="02000000000000000000" pitchFamily="2" charset="0"/>
              </a:rPr>
              <a:t> CO₂ </a:t>
            </a:r>
            <a:r>
              <a:rPr lang="en-US" sz="600" dirty="0" err="1">
                <a:latin typeface="Peugeot New Light" panose="02000000000000000000" pitchFamily="2" charset="0"/>
              </a:rPr>
              <a:t>mogu</a:t>
            </a:r>
            <a:r>
              <a:rPr lang="en-US" sz="600" dirty="0">
                <a:latin typeface="Peugeot New Light" panose="02000000000000000000" pitchFamily="2" charset="0"/>
              </a:rPr>
              <a:t> </a:t>
            </a:r>
            <a:r>
              <a:rPr lang="en-US" sz="600" dirty="0" err="1">
                <a:latin typeface="Peugeot New Light" panose="02000000000000000000" pitchFamily="2" charset="0"/>
              </a:rPr>
              <a:t>varirati</a:t>
            </a:r>
            <a:r>
              <a:rPr lang="en-US" sz="600" dirty="0">
                <a:latin typeface="Peugeot New Light" panose="02000000000000000000" pitchFamily="2" charset="0"/>
              </a:rPr>
              <a:t> </a:t>
            </a:r>
            <a:r>
              <a:rPr lang="en-US" sz="600" dirty="0" err="1">
                <a:latin typeface="Peugeot New Light" panose="02000000000000000000" pitchFamily="2" charset="0"/>
              </a:rPr>
              <a:t>ovisno</a:t>
            </a:r>
            <a:r>
              <a:rPr lang="en-US" sz="600" dirty="0">
                <a:latin typeface="Peugeot New Light" panose="02000000000000000000" pitchFamily="2" charset="0"/>
              </a:rPr>
              <a:t> o </a:t>
            </a:r>
            <a:r>
              <a:rPr lang="en-US" sz="600" dirty="0" err="1">
                <a:latin typeface="Peugeot New Light" panose="02000000000000000000" pitchFamily="2" charset="0"/>
              </a:rPr>
              <a:t>specifičnoj</a:t>
            </a:r>
            <a:r>
              <a:rPr lang="en-US" sz="600" dirty="0">
                <a:latin typeface="Peugeot New Light" panose="02000000000000000000" pitchFamily="2" charset="0"/>
              </a:rPr>
              <a:t> </a:t>
            </a:r>
            <a:r>
              <a:rPr lang="en-US" sz="600" dirty="0" err="1">
                <a:latin typeface="Peugeot New Light" panose="02000000000000000000" pitchFamily="2" charset="0"/>
              </a:rPr>
              <a:t>opremi</a:t>
            </a:r>
            <a:r>
              <a:rPr lang="en-US" sz="600" dirty="0">
                <a:latin typeface="Peugeot New Light" panose="02000000000000000000" pitchFamily="2" charset="0"/>
              </a:rPr>
              <a:t>, </a:t>
            </a:r>
            <a:r>
              <a:rPr lang="en-US" sz="600" dirty="0" err="1">
                <a:latin typeface="Peugeot New Light" panose="02000000000000000000" pitchFamily="2" charset="0"/>
              </a:rPr>
              <a:t>opcijama</a:t>
            </a:r>
            <a:r>
              <a:rPr lang="en-US" sz="600" dirty="0">
                <a:latin typeface="Peugeot New Light" panose="02000000000000000000" pitchFamily="2" charset="0"/>
              </a:rPr>
              <a:t> </a:t>
            </a:r>
            <a:r>
              <a:rPr lang="en-US" sz="600" dirty="0" err="1">
                <a:latin typeface="Peugeot New Light" panose="02000000000000000000" pitchFamily="2" charset="0"/>
              </a:rPr>
              <a:t>i</a:t>
            </a:r>
            <a:r>
              <a:rPr lang="en-US" sz="600" dirty="0">
                <a:latin typeface="Peugeot New Light" panose="02000000000000000000" pitchFamily="2" charset="0"/>
              </a:rPr>
              <a:t> </a:t>
            </a:r>
            <a:r>
              <a:rPr lang="en-US" sz="600" dirty="0" err="1">
                <a:latin typeface="Peugeot New Light" panose="02000000000000000000" pitchFamily="2" charset="0"/>
              </a:rPr>
              <a:t>tipovima</a:t>
            </a:r>
            <a:r>
              <a:rPr lang="en-US" sz="600" dirty="0">
                <a:latin typeface="Peugeot New Light" panose="02000000000000000000" pitchFamily="2" charset="0"/>
              </a:rPr>
              <a:t> </a:t>
            </a:r>
            <a:r>
              <a:rPr lang="en-US" sz="600" dirty="0" err="1">
                <a:latin typeface="Peugeot New Light" panose="02000000000000000000" pitchFamily="2" charset="0"/>
              </a:rPr>
              <a:t>guma</a:t>
            </a:r>
            <a:r>
              <a:rPr lang="en-US" sz="600" dirty="0">
                <a:latin typeface="Peugeot New Light" panose="02000000000000000000" pitchFamily="2" charset="0"/>
              </a:rPr>
              <a:t>. </a:t>
            </a:r>
            <a:r>
              <a:rPr lang="en-US" sz="600" dirty="0" err="1">
                <a:latin typeface="Peugeot New Light" panose="02000000000000000000" pitchFamily="2" charset="0"/>
              </a:rPr>
              <a:t>Svakako</a:t>
            </a:r>
            <a:r>
              <a:rPr lang="en-US" sz="600" dirty="0">
                <a:latin typeface="Peugeot New Light" panose="02000000000000000000" pitchFamily="2" charset="0"/>
              </a:rPr>
              <a:t> </a:t>
            </a:r>
            <a:r>
              <a:rPr lang="en-US" sz="600" dirty="0" err="1">
                <a:latin typeface="Peugeot New Light" panose="02000000000000000000" pitchFamily="2" charset="0"/>
              </a:rPr>
              <a:t>kontaktirajte</a:t>
            </a:r>
            <a:r>
              <a:rPr lang="en-US" sz="600" dirty="0">
                <a:latin typeface="Peugeot New Light" panose="02000000000000000000" pitchFamily="2" charset="0"/>
              </a:rPr>
              <a:t> </a:t>
            </a:r>
            <a:r>
              <a:rPr lang="en-US" sz="600" dirty="0" err="1">
                <a:latin typeface="Peugeot New Light" panose="02000000000000000000" pitchFamily="2" charset="0"/>
              </a:rPr>
              <a:t>svoje</a:t>
            </a:r>
            <a:r>
              <a:rPr lang="en-US" sz="600" dirty="0">
                <a:latin typeface="Peugeot New Light" panose="02000000000000000000" pitchFamily="2" charset="0"/>
              </a:rPr>
              <a:t> </a:t>
            </a:r>
            <a:r>
              <a:rPr lang="en-US" sz="600" dirty="0" err="1">
                <a:latin typeface="Peugeot New Light" panose="02000000000000000000" pitchFamily="2" charset="0"/>
              </a:rPr>
              <a:t>prodajno</a:t>
            </a:r>
            <a:r>
              <a:rPr lang="en-US" sz="600" dirty="0">
                <a:latin typeface="Peugeot New Light" panose="02000000000000000000" pitchFamily="2" charset="0"/>
              </a:rPr>
              <a:t> </a:t>
            </a:r>
            <a:r>
              <a:rPr lang="en-US" sz="600" dirty="0" err="1">
                <a:latin typeface="Peugeot New Light" panose="02000000000000000000" pitchFamily="2" charset="0"/>
              </a:rPr>
              <a:t>mjesto</a:t>
            </a:r>
            <a:r>
              <a:rPr lang="en-US" sz="600" dirty="0">
                <a:latin typeface="Peugeot New Light" panose="02000000000000000000" pitchFamily="2" charset="0"/>
              </a:rPr>
              <a:t> za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Više</a:t>
            </a:r>
            <a:r>
              <a:rPr lang="en-US" sz="600" dirty="0">
                <a:latin typeface="Peugeot New Light" panose="02000000000000000000" pitchFamily="2" charset="0"/>
              </a:rPr>
              <a:t> </a:t>
            </a:r>
            <a:r>
              <a:rPr lang="en-US" sz="600" dirty="0" err="1">
                <a:latin typeface="Peugeot New Light" panose="02000000000000000000" pitchFamily="2" charset="0"/>
              </a:rPr>
              <a:t>informacija</a:t>
            </a:r>
            <a:r>
              <a:rPr lang="en-US" sz="600" dirty="0">
                <a:latin typeface="Peugeot New Light" panose="02000000000000000000" pitchFamily="2" charset="0"/>
              </a:rPr>
              <a:t> </a:t>
            </a:r>
            <a:r>
              <a:rPr lang="en-US" sz="600" dirty="0" err="1">
                <a:latin typeface="Peugeot New Light" panose="02000000000000000000" pitchFamily="2" charset="0"/>
              </a:rPr>
              <a:t>na</a:t>
            </a:r>
            <a:r>
              <a:rPr lang="en-US" sz="600" dirty="0">
                <a:latin typeface="Peugeot New Light" panose="02000000000000000000" pitchFamily="2" charset="0"/>
              </a:rPr>
              <a:t> </a:t>
            </a:r>
            <a:r>
              <a:rPr lang="en-US" sz="600" dirty="0">
                <a:latin typeface="Peugeot New Light" panose="02000000000000000000" pitchFamily="2" charset="0"/>
                <a:hlinkClick r:id="rId2"/>
              </a:rPr>
              <a:t>www.peugeot.</a:t>
            </a:r>
            <a:r>
              <a:rPr lang="hr-HR" sz="600" dirty="0" err="1">
                <a:latin typeface="Peugeot New Light" panose="02000000000000000000" pitchFamily="2" charset="0"/>
                <a:hlinkClick r:id="rId2"/>
              </a:rPr>
              <a:t>hr</a:t>
            </a:r>
            <a:r>
              <a:rPr lang="hr-HR" sz="600" dirty="0">
                <a:latin typeface="Peugeot New Light" panose="02000000000000000000" pitchFamily="2" charset="0"/>
              </a:rPr>
              <a:t> </a:t>
            </a:r>
            <a:endParaRPr lang="en-US" sz="600" dirty="0">
              <a:latin typeface="Peugeot New Light" panose="02000000000000000000" pitchFamily="2" charset="0"/>
            </a:endParaRPr>
          </a:p>
        </p:txBody>
      </p:sp>
      <p:grpSp>
        <p:nvGrpSpPr>
          <p:cNvPr id="18" name="Groupe 6">
            <a:extLst>
              <a:ext uri="{FF2B5EF4-FFF2-40B4-BE49-F238E27FC236}">
                <a16:creationId xmlns:a16="http://schemas.microsoft.com/office/drawing/2014/main" id="{25AF41AE-88F1-E848-9474-B0F35A5485C6}"/>
              </a:ext>
            </a:extLst>
          </p:cNvPr>
          <p:cNvGrpSpPr/>
          <p:nvPr/>
        </p:nvGrpSpPr>
        <p:grpSpPr>
          <a:xfrm>
            <a:off x="0" y="0"/>
            <a:ext cx="373081" cy="6858014"/>
            <a:chOff x="-6767" y="-14"/>
            <a:chExt cx="373081" cy="6858014"/>
          </a:xfrm>
        </p:grpSpPr>
        <p:sp>
          <p:nvSpPr>
            <p:cNvPr id="19" name="Rectangle 18">
              <a:hlinkClick r:id="" action="ppaction://noaction"/>
              <a:extLst>
                <a:ext uri="{FF2B5EF4-FFF2-40B4-BE49-F238E27FC236}">
                  <a16:creationId xmlns:a16="http://schemas.microsoft.com/office/drawing/2014/main" id="{9798FB5D-1783-B1B3-E8C3-15773ACC15B2}"/>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26" name="Rectangle 25">
              <a:hlinkClick r:id="" action="ppaction://noaction"/>
              <a:extLst>
                <a:ext uri="{FF2B5EF4-FFF2-40B4-BE49-F238E27FC236}">
                  <a16:creationId xmlns:a16="http://schemas.microsoft.com/office/drawing/2014/main" id="{DC5590FE-B2C7-9F39-80A7-533F0C25D69C}"/>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27" name="Rectangle 26">
              <a:hlinkClick r:id="" action="ppaction://noaction"/>
              <a:extLst>
                <a:ext uri="{FF2B5EF4-FFF2-40B4-BE49-F238E27FC236}">
                  <a16:creationId xmlns:a16="http://schemas.microsoft.com/office/drawing/2014/main" id="{B1911C8F-6929-3248-747F-DE89A8A398A9}"/>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28" name="Rectangle 27">
              <a:hlinkClick r:id="" action="ppaction://noaction"/>
              <a:extLst>
                <a:ext uri="{FF2B5EF4-FFF2-40B4-BE49-F238E27FC236}">
                  <a16:creationId xmlns:a16="http://schemas.microsoft.com/office/drawing/2014/main" id="{3D28DD05-1359-0839-045D-242FD3D21BB7}"/>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9" name="Rectangle 28">
              <a:hlinkClick r:id="" action="ppaction://noaction"/>
              <a:extLst>
                <a:ext uri="{FF2B5EF4-FFF2-40B4-BE49-F238E27FC236}">
                  <a16:creationId xmlns:a16="http://schemas.microsoft.com/office/drawing/2014/main" id="{9A367AC9-2CE5-9266-430B-7D071F14E1D2}"/>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30" name="Rectangle 29">
              <a:extLst>
                <a:ext uri="{FF2B5EF4-FFF2-40B4-BE49-F238E27FC236}">
                  <a16:creationId xmlns:a16="http://schemas.microsoft.com/office/drawing/2014/main" id="{0C84869A-277D-973D-CC05-FAE3B4083CD7}"/>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31" name="Rectangle 30">
              <a:hlinkClick r:id="" action="ppaction://noaction"/>
              <a:extLst>
                <a:ext uri="{FF2B5EF4-FFF2-40B4-BE49-F238E27FC236}">
                  <a16:creationId xmlns:a16="http://schemas.microsoft.com/office/drawing/2014/main" id="{77E103A3-09AC-C8DD-BAD8-DDBB28194233}"/>
                </a:ext>
              </a:extLst>
            </p:cNvPr>
            <p:cNvSpPr/>
            <p:nvPr/>
          </p:nvSpPr>
          <p:spPr>
            <a:xfrm rot="16200000">
              <a:off x="-364035" y="5270399"/>
              <a:ext cx="1088417" cy="372281"/>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TEHNIČKE KARAKTERISTIKE</a:t>
              </a:r>
            </a:p>
          </p:txBody>
        </p:sp>
        <p:sp>
          <p:nvSpPr>
            <p:cNvPr id="32" name="Rectangle 31">
              <a:hlinkClick r:id="" action="ppaction://noaction"/>
              <a:extLst>
                <a:ext uri="{FF2B5EF4-FFF2-40B4-BE49-F238E27FC236}">
                  <a16:creationId xmlns:a16="http://schemas.microsoft.com/office/drawing/2014/main" id="{026C9977-7B56-3CF8-5FC7-BC13164FF4BC}"/>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198206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age 4">
            <a:extLst>
              <a:ext uri="{FF2B5EF4-FFF2-40B4-BE49-F238E27FC236}">
                <a16:creationId xmlns:a16="http://schemas.microsoft.com/office/drawing/2014/main" id="{B0D500C0-5DEF-265B-8072-4118709C15A3}"/>
              </a:ext>
            </a:extLst>
          </p:cNvPr>
          <p:cNvPicPr>
            <a:picLocks noChangeAspect="1"/>
          </p:cNvPicPr>
          <p:nvPr/>
        </p:nvPicPr>
        <p:blipFill rotWithShape="1">
          <a:blip r:embed="rId2"/>
          <a:srcRect t="10309"/>
          <a:stretch/>
        </p:blipFill>
        <p:spPr>
          <a:xfrm>
            <a:off x="1428089" y="574982"/>
            <a:ext cx="9712059" cy="5701734"/>
          </a:xfrm>
          <a:prstGeom prst="rect">
            <a:avLst/>
          </a:prstGeom>
        </p:spPr>
      </p:pic>
      <p:sp>
        <p:nvSpPr>
          <p:cNvPr id="32" name="ZoneTexte 31">
            <a:extLst>
              <a:ext uri="{FF2B5EF4-FFF2-40B4-BE49-F238E27FC236}">
                <a16:creationId xmlns:a16="http://schemas.microsoft.com/office/drawing/2014/main" id="{E434A549-CC87-44C1-9DDB-71E58E05840F}"/>
              </a:ext>
            </a:extLst>
          </p:cNvPr>
          <p:cNvSpPr txBox="1"/>
          <p:nvPr/>
        </p:nvSpPr>
        <p:spPr>
          <a:xfrm>
            <a:off x="667962" y="297727"/>
            <a:ext cx="5428038"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TEHNIČKE </a:t>
            </a:r>
            <a:r>
              <a:rPr lang="hr-HR" sz="1500" b="1" cap="all" dirty="0">
                <a:solidFill>
                  <a:prstClr val="black"/>
                </a:solidFill>
                <a:latin typeface="Peugeot New" panose="02000000000000000000" pitchFamily="50" charset="0"/>
              </a:rPr>
              <a:t>KARAKTERISTIKE</a:t>
            </a:r>
            <a:endPar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sp>
        <p:nvSpPr>
          <p:cNvPr id="27" name="ZoneTexte 47">
            <a:extLst>
              <a:ext uri="{FF2B5EF4-FFF2-40B4-BE49-F238E27FC236}">
                <a16:creationId xmlns:a16="http://schemas.microsoft.com/office/drawing/2014/main" id="{7AE0E140-385C-20EF-CABB-A6DF3F5516B8}"/>
              </a:ext>
            </a:extLst>
          </p:cNvPr>
          <p:cNvSpPr txBox="1"/>
          <p:nvPr/>
        </p:nvSpPr>
        <p:spPr>
          <a:xfrm>
            <a:off x="10404387" y="6673334"/>
            <a:ext cx="1733549" cy="184666"/>
          </a:xfrm>
          <a:prstGeom prst="rect">
            <a:avLst/>
          </a:prstGeom>
          <a:noFill/>
        </p:spPr>
        <p:txBody>
          <a:bodyPr wrap="square" rtlCol="0">
            <a:spAutoFit/>
          </a:bodyPr>
          <a:lstStyle/>
          <a:p>
            <a:pPr algn="r"/>
            <a:r>
              <a:rPr lang="en-US" sz="600" dirty="0" err="1">
                <a:solidFill>
                  <a:schemeClr val="bg1">
                    <a:lumMod val="50000"/>
                  </a:schemeClr>
                </a:solidFill>
                <a:latin typeface="Peugeot New Light" panose="02000000000000000000" pitchFamily="2" charset="0"/>
              </a:rPr>
              <a:t>Slika</a:t>
            </a:r>
            <a:r>
              <a:rPr lang="en-US" sz="600" dirty="0">
                <a:solidFill>
                  <a:schemeClr val="bg1">
                    <a:lumMod val="50000"/>
                  </a:schemeClr>
                </a:solidFill>
                <a:latin typeface="Peugeot New Light" panose="02000000000000000000" pitchFamily="2" charset="0"/>
              </a:rPr>
              <a:t> je </a:t>
            </a:r>
            <a:r>
              <a:rPr lang="en-US" sz="600" dirty="0" err="1">
                <a:solidFill>
                  <a:schemeClr val="bg1">
                    <a:lumMod val="50000"/>
                  </a:schemeClr>
                </a:solidFill>
                <a:latin typeface="Peugeot New Light" panose="02000000000000000000" pitchFamily="2" charset="0"/>
              </a:rPr>
              <a:t>simbolična</a:t>
            </a:r>
            <a:endParaRPr lang="hr-HR" sz="600" dirty="0">
              <a:solidFill>
                <a:schemeClr val="bg1">
                  <a:lumMod val="50000"/>
                </a:schemeClr>
              </a:solidFill>
              <a:latin typeface="Peugeot New Light" panose="02000000000000000000" pitchFamily="2" charset="0"/>
            </a:endParaRPr>
          </a:p>
        </p:txBody>
      </p:sp>
      <p:grpSp>
        <p:nvGrpSpPr>
          <p:cNvPr id="2" name="Groupe 6">
            <a:extLst>
              <a:ext uri="{FF2B5EF4-FFF2-40B4-BE49-F238E27FC236}">
                <a16:creationId xmlns:a16="http://schemas.microsoft.com/office/drawing/2014/main" id="{6C5AB49E-05A3-B3E5-23C1-754AC03C3A9A}"/>
              </a:ext>
            </a:extLst>
          </p:cNvPr>
          <p:cNvGrpSpPr/>
          <p:nvPr/>
        </p:nvGrpSpPr>
        <p:grpSpPr>
          <a:xfrm>
            <a:off x="0" y="0"/>
            <a:ext cx="373081" cy="6858014"/>
            <a:chOff x="-6767" y="-14"/>
            <a:chExt cx="373081" cy="6858014"/>
          </a:xfrm>
        </p:grpSpPr>
        <p:sp>
          <p:nvSpPr>
            <p:cNvPr id="6" name="Rectangle 5">
              <a:hlinkClick r:id="" action="ppaction://noaction"/>
              <a:extLst>
                <a:ext uri="{FF2B5EF4-FFF2-40B4-BE49-F238E27FC236}">
                  <a16:creationId xmlns:a16="http://schemas.microsoft.com/office/drawing/2014/main" id="{D6C1728B-BF3E-691B-3B27-FF7BB94B867D}"/>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9" name="Rectangle 8">
              <a:hlinkClick r:id="" action="ppaction://noaction"/>
              <a:extLst>
                <a:ext uri="{FF2B5EF4-FFF2-40B4-BE49-F238E27FC236}">
                  <a16:creationId xmlns:a16="http://schemas.microsoft.com/office/drawing/2014/main" id="{75B0658B-AA7D-5952-734E-11ADF025B7F6}"/>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13" name="Rectangle 12">
              <a:hlinkClick r:id="" action="ppaction://noaction"/>
              <a:extLst>
                <a:ext uri="{FF2B5EF4-FFF2-40B4-BE49-F238E27FC236}">
                  <a16:creationId xmlns:a16="http://schemas.microsoft.com/office/drawing/2014/main" id="{C02A9DEE-DB48-E309-7674-9F1021856B53}"/>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16" name="Rectangle 15">
              <a:hlinkClick r:id="" action="ppaction://noaction"/>
              <a:extLst>
                <a:ext uri="{FF2B5EF4-FFF2-40B4-BE49-F238E27FC236}">
                  <a16:creationId xmlns:a16="http://schemas.microsoft.com/office/drawing/2014/main" id="{D13D069E-EE29-1B63-E068-5DDFFED2901B}"/>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2" name="Rectangle 21">
              <a:hlinkClick r:id="" action="ppaction://noaction"/>
              <a:extLst>
                <a:ext uri="{FF2B5EF4-FFF2-40B4-BE49-F238E27FC236}">
                  <a16:creationId xmlns:a16="http://schemas.microsoft.com/office/drawing/2014/main" id="{6EF32F6A-7C2F-F38A-BD08-18ECB8F21589}"/>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28" name="Rectangle 27">
              <a:extLst>
                <a:ext uri="{FF2B5EF4-FFF2-40B4-BE49-F238E27FC236}">
                  <a16:creationId xmlns:a16="http://schemas.microsoft.com/office/drawing/2014/main" id="{92BDBCA4-D96A-9969-05C2-7DCF4D5D0EB3}"/>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29" name="Rectangle 28">
              <a:hlinkClick r:id="" action="ppaction://noaction"/>
              <a:extLst>
                <a:ext uri="{FF2B5EF4-FFF2-40B4-BE49-F238E27FC236}">
                  <a16:creationId xmlns:a16="http://schemas.microsoft.com/office/drawing/2014/main" id="{43263333-E647-BB81-FD67-3A001F273823}"/>
                </a:ext>
              </a:extLst>
            </p:cNvPr>
            <p:cNvSpPr/>
            <p:nvPr/>
          </p:nvSpPr>
          <p:spPr>
            <a:xfrm rot="16200000">
              <a:off x="-364035" y="5270399"/>
              <a:ext cx="1088417" cy="372281"/>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TEHNIČKE KARAKTERISTIKE</a:t>
              </a:r>
            </a:p>
          </p:txBody>
        </p:sp>
        <p:sp>
          <p:nvSpPr>
            <p:cNvPr id="30" name="Rectangle 29">
              <a:hlinkClick r:id="" action="ppaction://noaction"/>
              <a:extLst>
                <a:ext uri="{FF2B5EF4-FFF2-40B4-BE49-F238E27FC236}">
                  <a16:creationId xmlns:a16="http://schemas.microsoft.com/office/drawing/2014/main" id="{E0B1C10F-A0DB-372F-D5FE-F009AFFF035F}"/>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123632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ZoneTexte 31">
            <a:extLst>
              <a:ext uri="{FF2B5EF4-FFF2-40B4-BE49-F238E27FC236}">
                <a16:creationId xmlns:a16="http://schemas.microsoft.com/office/drawing/2014/main" id="{E434A549-CC87-44C1-9DDB-71E58E05840F}"/>
              </a:ext>
            </a:extLst>
          </p:cNvPr>
          <p:cNvSpPr txBox="1"/>
          <p:nvPr/>
        </p:nvSpPr>
        <p:spPr>
          <a:xfrm>
            <a:off x="667962" y="297727"/>
            <a:ext cx="5428038"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TEHNIČKE </a:t>
            </a:r>
            <a:r>
              <a:rPr lang="hr-HR" sz="1500" b="1" cap="all" dirty="0">
                <a:solidFill>
                  <a:prstClr val="black"/>
                </a:solidFill>
                <a:latin typeface="Peugeot New" panose="02000000000000000000" pitchFamily="50" charset="0"/>
              </a:rPr>
              <a:t>KARAKTERISTIKE</a:t>
            </a:r>
            <a:endPar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pic>
        <p:nvPicPr>
          <p:cNvPr id="6" name="Image 2" descr="Une image contenant voiture&#10;&#10;Description générée automatiquement">
            <a:extLst>
              <a:ext uri="{FF2B5EF4-FFF2-40B4-BE49-F238E27FC236}">
                <a16:creationId xmlns:a16="http://schemas.microsoft.com/office/drawing/2014/main" id="{84EA2F41-32B9-903F-6163-90E7F08CD5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78" r="7393" b="5956"/>
          <a:stretch/>
        </p:blipFill>
        <p:spPr>
          <a:xfrm>
            <a:off x="7607808" y="808054"/>
            <a:ext cx="4413504" cy="5208807"/>
          </a:xfrm>
          <a:prstGeom prst="rect">
            <a:avLst/>
          </a:prstGeom>
        </p:spPr>
      </p:pic>
      <p:pic>
        <p:nvPicPr>
          <p:cNvPr id="9" name="Image 3" descr="Une image contenant texte&#10;&#10;Description générée automatiquement">
            <a:extLst>
              <a:ext uri="{FF2B5EF4-FFF2-40B4-BE49-F238E27FC236}">
                <a16:creationId xmlns:a16="http://schemas.microsoft.com/office/drawing/2014/main" id="{4B0F6A21-FC44-E204-E762-3E448A394974}"/>
              </a:ext>
            </a:extLst>
          </p:cNvPr>
          <p:cNvPicPr>
            <a:picLocks noChangeAspect="1"/>
          </p:cNvPicPr>
          <p:nvPr/>
        </p:nvPicPr>
        <p:blipFill rotWithShape="1">
          <a:blip r:embed="rId3">
            <a:extLst>
              <a:ext uri="{28A0092B-C50C-407E-A947-70E740481C1C}">
                <a14:useLocalDpi xmlns:a14="http://schemas.microsoft.com/office/drawing/2010/main" val="0"/>
              </a:ext>
            </a:extLst>
          </a:blip>
          <a:srcRect l="8831" t="4304" r="7036"/>
          <a:stretch/>
        </p:blipFill>
        <p:spPr>
          <a:xfrm>
            <a:off x="772867" y="857251"/>
            <a:ext cx="7224395" cy="5428683"/>
          </a:xfrm>
          <a:prstGeom prst="rect">
            <a:avLst/>
          </a:prstGeom>
        </p:spPr>
      </p:pic>
      <p:sp>
        <p:nvSpPr>
          <p:cNvPr id="13" name="Rectangle 12">
            <a:extLst>
              <a:ext uri="{FF2B5EF4-FFF2-40B4-BE49-F238E27FC236}">
                <a16:creationId xmlns:a16="http://schemas.microsoft.com/office/drawing/2014/main" id="{EC76FF7B-8BBF-4D24-8995-1840D56A85A9}"/>
              </a:ext>
            </a:extLst>
          </p:cNvPr>
          <p:cNvSpPr/>
          <p:nvPr/>
        </p:nvSpPr>
        <p:spPr>
          <a:xfrm>
            <a:off x="621791" y="629365"/>
            <a:ext cx="1892371" cy="455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47">
            <a:extLst>
              <a:ext uri="{FF2B5EF4-FFF2-40B4-BE49-F238E27FC236}">
                <a16:creationId xmlns:a16="http://schemas.microsoft.com/office/drawing/2014/main" id="{30093F2F-E7AB-32EA-35B8-1936CB457D5A}"/>
              </a:ext>
            </a:extLst>
          </p:cNvPr>
          <p:cNvSpPr txBox="1"/>
          <p:nvPr/>
        </p:nvSpPr>
        <p:spPr>
          <a:xfrm>
            <a:off x="10404387" y="6673334"/>
            <a:ext cx="1733549" cy="184666"/>
          </a:xfrm>
          <a:prstGeom prst="rect">
            <a:avLst/>
          </a:prstGeom>
          <a:noFill/>
        </p:spPr>
        <p:txBody>
          <a:bodyPr wrap="square" rtlCol="0">
            <a:spAutoFit/>
          </a:bodyPr>
          <a:lstStyle/>
          <a:p>
            <a:pPr algn="r"/>
            <a:r>
              <a:rPr lang="en-US" sz="600" dirty="0" err="1">
                <a:solidFill>
                  <a:schemeClr val="bg1">
                    <a:lumMod val="50000"/>
                  </a:schemeClr>
                </a:solidFill>
                <a:latin typeface="Peugeot New Light" panose="02000000000000000000" pitchFamily="2" charset="0"/>
              </a:rPr>
              <a:t>Slika</a:t>
            </a:r>
            <a:r>
              <a:rPr lang="en-US" sz="600" dirty="0">
                <a:solidFill>
                  <a:schemeClr val="bg1">
                    <a:lumMod val="50000"/>
                  </a:schemeClr>
                </a:solidFill>
                <a:latin typeface="Peugeot New Light" panose="02000000000000000000" pitchFamily="2" charset="0"/>
              </a:rPr>
              <a:t> je </a:t>
            </a:r>
            <a:r>
              <a:rPr lang="en-US" sz="600" dirty="0" err="1">
                <a:solidFill>
                  <a:schemeClr val="bg1">
                    <a:lumMod val="50000"/>
                  </a:schemeClr>
                </a:solidFill>
                <a:latin typeface="Peugeot New Light" panose="02000000000000000000" pitchFamily="2" charset="0"/>
              </a:rPr>
              <a:t>simbolična</a:t>
            </a:r>
            <a:endParaRPr lang="hr-HR" sz="600" dirty="0">
              <a:solidFill>
                <a:schemeClr val="bg1">
                  <a:lumMod val="50000"/>
                </a:schemeClr>
              </a:solidFill>
              <a:latin typeface="Peugeot New Light" panose="02000000000000000000" pitchFamily="2" charset="0"/>
            </a:endParaRPr>
          </a:p>
        </p:txBody>
      </p:sp>
      <p:grpSp>
        <p:nvGrpSpPr>
          <p:cNvPr id="3" name="Groupe 6">
            <a:extLst>
              <a:ext uri="{FF2B5EF4-FFF2-40B4-BE49-F238E27FC236}">
                <a16:creationId xmlns:a16="http://schemas.microsoft.com/office/drawing/2014/main" id="{045B49FB-6E53-01F5-81B6-1B598F5D253A}"/>
              </a:ext>
            </a:extLst>
          </p:cNvPr>
          <p:cNvGrpSpPr/>
          <p:nvPr/>
        </p:nvGrpSpPr>
        <p:grpSpPr>
          <a:xfrm>
            <a:off x="0" y="0"/>
            <a:ext cx="373081" cy="6858014"/>
            <a:chOff x="-6767" y="-14"/>
            <a:chExt cx="373081" cy="6858014"/>
          </a:xfrm>
        </p:grpSpPr>
        <p:sp>
          <p:nvSpPr>
            <p:cNvPr id="4" name="Rectangle 3">
              <a:hlinkClick r:id="" action="ppaction://noaction"/>
              <a:extLst>
                <a:ext uri="{FF2B5EF4-FFF2-40B4-BE49-F238E27FC236}">
                  <a16:creationId xmlns:a16="http://schemas.microsoft.com/office/drawing/2014/main" id="{DF8F2E4F-C35E-DE1C-04A4-62CBA2936A36}"/>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5" name="Rectangle 4">
              <a:hlinkClick r:id="" action="ppaction://noaction"/>
              <a:extLst>
                <a:ext uri="{FF2B5EF4-FFF2-40B4-BE49-F238E27FC236}">
                  <a16:creationId xmlns:a16="http://schemas.microsoft.com/office/drawing/2014/main" id="{6F601AC9-3705-11D9-F9F2-CD1FD97F0171}"/>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7" name="Rectangle 6">
              <a:hlinkClick r:id="" action="ppaction://noaction"/>
              <a:extLst>
                <a:ext uri="{FF2B5EF4-FFF2-40B4-BE49-F238E27FC236}">
                  <a16:creationId xmlns:a16="http://schemas.microsoft.com/office/drawing/2014/main" id="{026F36FD-F0ED-EAC9-FEDA-1C4312A58FD1}"/>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8" name="Rectangle 7">
              <a:hlinkClick r:id="" action="ppaction://noaction"/>
              <a:extLst>
                <a:ext uri="{FF2B5EF4-FFF2-40B4-BE49-F238E27FC236}">
                  <a16:creationId xmlns:a16="http://schemas.microsoft.com/office/drawing/2014/main" id="{3DC85E7B-66E8-4370-6CEC-53DA0BC6ECE2}"/>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10" name="Rectangle 9">
              <a:hlinkClick r:id="" action="ppaction://noaction"/>
              <a:extLst>
                <a:ext uri="{FF2B5EF4-FFF2-40B4-BE49-F238E27FC236}">
                  <a16:creationId xmlns:a16="http://schemas.microsoft.com/office/drawing/2014/main" id="{CAFD29CE-B33D-A551-6C55-5F87439744A7}"/>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11" name="Rectangle 10">
              <a:extLst>
                <a:ext uri="{FF2B5EF4-FFF2-40B4-BE49-F238E27FC236}">
                  <a16:creationId xmlns:a16="http://schemas.microsoft.com/office/drawing/2014/main" id="{4DDF1144-C26E-2BEA-7C79-8A463FB8258F}"/>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12" name="Rectangle 11">
              <a:hlinkClick r:id="" action="ppaction://noaction"/>
              <a:extLst>
                <a:ext uri="{FF2B5EF4-FFF2-40B4-BE49-F238E27FC236}">
                  <a16:creationId xmlns:a16="http://schemas.microsoft.com/office/drawing/2014/main" id="{9AA2B142-76FB-2D2D-405E-C6DB7F2DAEB8}"/>
                </a:ext>
              </a:extLst>
            </p:cNvPr>
            <p:cNvSpPr/>
            <p:nvPr/>
          </p:nvSpPr>
          <p:spPr>
            <a:xfrm rot="16200000">
              <a:off x="-364035" y="5270399"/>
              <a:ext cx="1088417" cy="372281"/>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TEHNIČKE KARAKTERISTIKE</a:t>
              </a:r>
            </a:p>
          </p:txBody>
        </p:sp>
        <p:sp>
          <p:nvSpPr>
            <p:cNvPr id="14" name="Rectangle 13">
              <a:hlinkClick r:id="" action="ppaction://noaction"/>
              <a:extLst>
                <a:ext uri="{FF2B5EF4-FFF2-40B4-BE49-F238E27FC236}">
                  <a16:creationId xmlns:a16="http://schemas.microsoft.com/office/drawing/2014/main" id="{557F5A05-3F28-3465-D495-31E45C178D89}"/>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1409041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667597" y="327354"/>
            <a:ext cx="5167958" cy="276999"/>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hr-HR" sz="1500" b="1" i="0" u="none" strike="noStrike" kern="1200" cap="all" spc="0" normalizeH="0" baseline="0" noProof="0" dirty="0" err="1">
                <a:ln>
                  <a:noFill/>
                </a:ln>
                <a:solidFill>
                  <a:prstClr val="black"/>
                </a:solidFill>
                <a:effectLst/>
                <a:uLnTx/>
                <a:uFillTx/>
                <a:latin typeface="Peugeot New" panose="02000000000000000000" pitchFamily="50" charset="0"/>
                <a:ea typeface="+mn-ea"/>
                <a:cs typeface="+mn-cs"/>
              </a:rPr>
              <a:t>peugeot</a:t>
            </a:r>
            <a:r>
              <a:rPr kumimoji="0" lang="hr-H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 vam stoji na usluzi</a:t>
            </a:r>
            <a:endPar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sp>
        <p:nvSpPr>
          <p:cNvPr id="36" name="Rectangle 35"/>
          <p:cNvSpPr/>
          <p:nvPr/>
        </p:nvSpPr>
        <p:spPr>
          <a:xfrm>
            <a:off x="788337" y="945373"/>
            <a:ext cx="2459263" cy="276999"/>
          </a:xfrm>
          <a:prstGeom prst="rect">
            <a:avLst/>
          </a:prstGeom>
        </p:spPr>
        <p:txBody>
          <a:bodyPr wrap="none">
            <a:spAutoFit/>
          </a:bodyPr>
          <a:lstStyle/>
          <a:p>
            <a:r>
              <a:rPr lang="hr-HR" sz="1200" b="1" dirty="0">
                <a:solidFill>
                  <a:srgbClr val="404040"/>
                </a:solidFill>
                <a:latin typeface="Peugeot New" panose="02000000000000000000" pitchFamily="50" charset="0"/>
              </a:rPr>
              <a:t>PEUGEOT ASSISTANCE</a:t>
            </a:r>
            <a:endParaRPr lang="fr-FR" sz="1200" dirty="0">
              <a:latin typeface="Peugeot New" panose="02000000000000000000" pitchFamily="50" charset="0"/>
            </a:endParaRPr>
          </a:p>
        </p:txBody>
      </p:sp>
      <p:graphicFrame>
        <p:nvGraphicFramePr>
          <p:cNvPr id="42" name="Tableau 41"/>
          <p:cNvGraphicFramePr>
            <a:graphicFrameLocks noGrp="1"/>
          </p:cNvGraphicFramePr>
          <p:nvPr>
            <p:extLst>
              <p:ext uri="{D42A27DB-BD31-4B8C-83A1-F6EECF244321}">
                <p14:modId xmlns:p14="http://schemas.microsoft.com/office/powerpoint/2010/main" val="3242551674"/>
              </p:ext>
            </p:extLst>
          </p:nvPr>
        </p:nvGraphicFramePr>
        <p:xfrm>
          <a:off x="932598" y="1357652"/>
          <a:ext cx="2896479" cy="853440"/>
        </p:xfrm>
        <a:graphic>
          <a:graphicData uri="http://schemas.openxmlformats.org/drawingml/2006/table">
            <a:tbl>
              <a:tblPr/>
              <a:tblGrid>
                <a:gridCol w="2896479">
                  <a:extLst>
                    <a:ext uri="{9D8B030D-6E8A-4147-A177-3AD203B41FA5}">
                      <a16:colId xmlns:a16="http://schemas.microsoft.com/office/drawing/2014/main" val="2766146270"/>
                    </a:ext>
                  </a:extLst>
                </a:gridCol>
              </a:tblGrid>
              <a:tr h="0">
                <a:tc>
                  <a:txBody>
                    <a:bodyPr/>
                    <a:lstStyle/>
                    <a:p>
                      <a:pPr marL="0" algn="l" defTabSz="914400" rtl="0" eaLnBrk="1" fontAlgn="t" latinLnBrk="0" hangingPunct="1"/>
                      <a:r>
                        <a:rPr lang="hr-HR" sz="800" b="0" i="0" u="none" strike="noStrike" kern="1200" noProof="0" dirty="0">
                          <a:solidFill>
                            <a:srgbClr val="404040"/>
                          </a:solidFill>
                          <a:effectLst/>
                          <a:latin typeface="Peugeot New" panose="02000000000000000000" pitchFamily="50" charset="0"/>
                          <a:ea typeface="+mn-ea"/>
                          <a:cs typeface="+mn-cs"/>
                        </a:rPr>
                        <a:t>Kao vlasnik novog Peugeota na raspolaganju vam stoji usluga Peugeot </a:t>
                      </a:r>
                      <a:r>
                        <a:rPr lang="hr-HR" sz="800" b="0" i="0" u="none" strike="noStrike" kern="1200" noProof="0" dirty="0" err="1">
                          <a:solidFill>
                            <a:srgbClr val="404040"/>
                          </a:solidFill>
                          <a:effectLst/>
                          <a:latin typeface="Peugeot New" panose="02000000000000000000" pitchFamily="50" charset="0"/>
                          <a:ea typeface="+mn-ea"/>
                          <a:cs typeface="+mn-cs"/>
                        </a:rPr>
                        <a:t>Assistance</a:t>
                      </a:r>
                      <a:r>
                        <a:rPr lang="hr-HR" sz="800" b="0" i="0" u="none" strike="noStrike" kern="1200" noProof="0" dirty="0">
                          <a:solidFill>
                            <a:srgbClr val="404040"/>
                          </a:solidFill>
                          <a:effectLst/>
                          <a:latin typeface="Peugeot New" panose="02000000000000000000" pitchFamily="50" charset="0"/>
                          <a:ea typeface="+mn-ea"/>
                          <a:cs typeface="+mn-cs"/>
                        </a:rPr>
                        <a:t> - besplatne pomoći u slučaju kvara na vozilu, 24 sata na dan, 7 dana u tjednu, pod uvjetom da nazovete telefonski broj</a:t>
                      </a:r>
                    </a:p>
                    <a:p>
                      <a:pPr marL="0" algn="l" defTabSz="914400" rtl="0" eaLnBrk="1" fontAlgn="t" latinLnBrk="0" hangingPunct="1"/>
                      <a:r>
                        <a:rPr lang="hr-HR" sz="800" b="1" i="0" u="none" strike="noStrike" kern="1200" noProof="0" dirty="0">
                          <a:solidFill>
                            <a:srgbClr val="404040"/>
                          </a:solidFill>
                          <a:effectLst/>
                          <a:latin typeface="Peugeot New" panose="02000000000000000000" pitchFamily="50" charset="0"/>
                          <a:ea typeface="+mn-ea"/>
                          <a:cs typeface="+mn-cs"/>
                        </a:rPr>
                        <a:t>PEUGEOT ASSISTANCE</a:t>
                      </a:r>
                    </a:p>
                    <a:p>
                      <a:pPr marL="0" algn="l" defTabSz="914400" rtl="0" eaLnBrk="1" fontAlgn="t" latinLnBrk="0" hangingPunct="1"/>
                      <a:r>
                        <a:rPr lang="hr-HR" sz="800" b="1" i="0" u="none" strike="noStrike" kern="1200" noProof="0" dirty="0">
                          <a:solidFill>
                            <a:srgbClr val="404040"/>
                          </a:solidFill>
                          <a:effectLst/>
                          <a:latin typeface="Peugeot New" panose="02000000000000000000" pitchFamily="50" charset="0"/>
                          <a:ea typeface="+mn-ea"/>
                          <a:cs typeface="+mn-cs"/>
                        </a:rPr>
                        <a:t>0800 24 24 77*</a:t>
                      </a:r>
                    </a:p>
                  </a:txBody>
                  <a:tcPr marL="0" marR="0" marT="0" marB="0">
                    <a:lnL>
                      <a:noFill/>
                    </a:lnL>
                    <a:lnR>
                      <a:noFill/>
                    </a:lnR>
                    <a:lnT>
                      <a:noFill/>
                    </a:lnT>
                    <a:lnB>
                      <a:noFill/>
                    </a:lnB>
                  </a:tcPr>
                </a:tc>
                <a:extLst>
                  <a:ext uri="{0D108BD9-81ED-4DB2-BD59-A6C34878D82A}">
                    <a16:rowId xmlns:a16="http://schemas.microsoft.com/office/drawing/2014/main" val="2394137772"/>
                  </a:ext>
                </a:extLst>
              </a:tr>
            </a:tbl>
          </a:graphicData>
        </a:graphic>
      </p:graphicFrame>
      <p:graphicFrame>
        <p:nvGraphicFramePr>
          <p:cNvPr id="43" name="Tableau 42"/>
          <p:cNvGraphicFramePr>
            <a:graphicFrameLocks noGrp="1"/>
          </p:cNvGraphicFramePr>
          <p:nvPr>
            <p:extLst>
              <p:ext uri="{D42A27DB-BD31-4B8C-83A1-F6EECF244321}">
                <p14:modId xmlns:p14="http://schemas.microsoft.com/office/powerpoint/2010/main" val="2715818274"/>
              </p:ext>
            </p:extLst>
          </p:nvPr>
        </p:nvGraphicFramePr>
        <p:xfrm>
          <a:off x="947972" y="2287159"/>
          <a:ext cx="2881105" cy="395724"/>
        </p:xfrm>
        <a:graphic>
          <a:graphicData uri="http://schemas.openxmlformats.org/drawingml/2006/table">
            <a:tbl>
              <a:tblPr/>
              <a:tblGrid>
                <a:gridCol w="2881105">
                  <a:extLst>
                    <a:ext uri="{9D8B030D-6E8A-4147-A177-3AD203B41FA5}">
                      <a16:colId xmlns:a16="http://schemas.microsoft.com/office/drawing/2014/main" val="2752287522"/>
                    </a:ext>
                  </a:extLst>
                </a:gridCol>
              </a:tblGrid>
              <a:tr h="395724">
                <a:tc>
                  <a:txBody>
                    <a:bodyPr/>
                    <a:lstStyle/>
                    <a:p>
                      <a:pPr marL="0" algn="l" defTabSz="914400" rtl="0" eaLnBrk="1" fontAlgn="t" latinLnBrk="0" hangingPunct="1"/>
                      <a:r>
                        <a:rPr lang="hr-HR" sz="800" b="0" i="0" u="none" strike="noStrike" kern="1200" noProof="0" dirty="0">
                          <a:solidFill>
                            <a:srgbClr val="404040"/>
                          </a:solidFill>
                          <a:effectLst/>
                          <a:latin typeface="Peugeot New" panose="02000000000000000000" pitchFamily="50" charset="0"/>
                          <a:ea typeface="+mn-ea"/>
                          <a:cs typeface="+mn-cs"/>
                        </a:rPr>
                        <a:t>*Pozivom besplatnog telefonskog broja iz inozemstva +385 1 66 11 479, 24 sata dnevno, 365 dana u godini.</a:t>
                      </a:r>
                    </a:p>
                  </a:txBody>
                  <a:tcPr marL="0" marR="0" marT="0" marB="0">
                    <a:lnL>
                      <a:noFill/>
                    </a:lnL>
                    <a:lnR>
                      <a:noFill/>
                    </a:lnR>
                    <a:lnT>
                      <a:noFill/>
                    </a:lnT>
                    <a:lnB>
                      <a:noFill/>
                    </a:lnB>
                  </a:tcPr>
                </a:tc>
                <a:extLst>
                  <a:ext uri="{0D108BD9-81ED-4DB2-BD59-A6C34878D82A}">
                    <a16:rowId xmlns:a16="http://schemas.microsoft.com/office/drawing/2014/main" val="2383622900"/>
                  </a:ext>
                </a:extLst>
              </a:tr>
            </a:tbl>
          </a:graphicData>
        </a:graphic>
      </p:graphicFrame>
      <p:sp>
        <p:nvSpPr>
          <p:cNvPr id="45" name="Rectangle 44"/>
          <p:cNvSpPr/>
          <p:nvPr/>
        </p:nvSpPr>
        <p:spPr>
          <a:xfrm>
            <a:off x="788337" y="2928326"/>
            <a:ext cx="2133597" cy="276999"/>
          </a:xfrm>
          <a:prstGeom prst="rect">
            <a:avLst/>
          </a:prstGeom>
        </p:spPr>
        <p:txBody>
          <a:bodyPr wrap="none">
            <a:spAutoFit/>
          </a:bodyPr>
          <a:lstStyle/>
          <a:p>
            <a:r>
              <a:rPr lang="hr-HR" sz="1200" b="1" dirty="0">
                <a:solidFill>
                  <a:srgbClr val="404040"/>
                </a:solidFill>
                <a:latin typeface="Peugeot New" panose="02000000000000000000" pitchFamily="50" charset="0"/>
              </a:rPr>
              <a:t>PEUGEOT JAMSTVO</a:t>
            </a:r>
            <a:endParaRPr lang="fr-FR" sz="1200" b="1" dirty="0">
              <a:solidFill>
                <a:srgbClr val="404040"/>
              </a:solidFill>
              <a:latin typeface="Peugeot New" panose="02000000000000000000" pitchFamily="50" charset="0"/>
            </a:endParaRPr>
          </a:p>
        </p:txBody>
      </p:sp>
      <p:graphicFrame>
        <p:nvGraphicFramePr>
          <p:cNvPr id="47" name="Tableau 46"/>
          <p:cNvGraphicFramePr>
            <a:graphicFrameLocks noGrp="1"/>
          </p:cNvGraphicFramePr>
          <p:nvPr>
            <p:extLst>
              <p:ext uri="{D42A27DB-BD31-4B8C-83A1-F6EECF244321}">
                <p14:modId xmlns:p14="http://schemas.microsoft.com/office/powerpoint/2010/main" val="100843827"/>
              </p:ext>
            </p:extLst>
          </p:nvPr>
        </p:nvGraphicFramePr>
        <p:xfrm>
          <a:off x="932598" y="3286452"/>
          <a:ext cx="2387600" cy="975360"/>
        </p:xfrm>
        <a:graphic>
          <a:graphicData uri="http://schemas.openxmlformats.org/drawingml/2006/table">
            <a:tbl>
              <a:tblPr/>
              <a:tblGrid>
                <a:gridCol w="2387600">
                  <a:extLst>
                    <a:ext uri="{9D8B030D-6E8A-4147-A177-3AD203B41FA5}">
                      <a16:colId xmlns:a16="http://schemas.microsoft.com/office/drawing/2014/main" val="1231770149"/>
                    </a:ext>
                  </a:extLst>
                </a:gridCol>
              </a:tblGrid>
              <a:tr h="238460">
                <a:tc>
                  <a:txBody>
                    <a:bodyPr/>
                    <a:lstStyle/>
                    <a:p>
                      <a:pPr marL="0" algn="l" defTabSz="914400" rtl="0" eaLnBrk="1" fontAlgn="t" latinLnBrk="0" hangingPunct="1"/>
                      <a:r>
                        <a:rPr lang="hr-HR" sz="800" b="0" i="0" u="none" strike="noStrike" kern="1200" noProof="0" dirty="0">
                          <a:solidFill>
                            <a:srgbClr val="404040"/>
                          </a:solidFill>
                          <a:effectLst/>
                          <a:latin typeface="Peugeot New" panose="02000000000000000000" pitchFamily="50" charset="0"/>
                          <a:ea typeface="+mn-ea"/>
                          <a:cs typeface="+mn-cs"/>
                        </a:rPr>
                        <a:t>Kvaliteta je za Peugeot stanje duha: prednosti unutar mreže prodavača i servisera, tvorničko 2.- godišnje jamstvo i produljeno jamstvo za 3.,4., i 5., - godinu ili do 100.000 km (ovisno što prije nastupi), 2-godišnje jamstvo na boju i 12-godišnje jamstvo na koroziju.</a:t>
                      </a:r>
                    </a:p>
                  </a:txBody>
                  <a:tcPr marL="0" marR="0" marT="0" marB="0">
                    <a:lnL>
                      <a:noFill/>
                    </a:lnL>
                    <a:lnR>
                      <a:noFill/>
                    </a:lnR>
                    <a:lnT>
                      <a:noFill/>
                    </a:lnT>
                    <a:lnB>
                      <a:noFill/>
                    </a:lnB>
                  </a:tcPr>
                </a:tc>
                <a:extLst>
                  <a:ext uri="{0D108BD9-81ED-4DB2-BD59-A6C34878D82A}">
                    <a16:rowId xmlns:a16="http://schemas.microsoft.com/office/drawing/2014/main" val="939642998"/>
                  </a:ext>
                </a:extLst>
              </a:tr>
            </a:tbl>
          </a:graphicData>
        </a:graphic>
      </p:graphicFrame>
      <p:graphicFrame>
        <p:nvGraphicFramePr>
          <p:cNvPr id="62" name="Tableau 61"/>
          <p:cNvGraphicFramePr>
            <a:graphicFrameLocks noGrp="1"/>
          </p:cNvGraphicFramePr>
          <p:nvPr>
            <p:extLst>
              <p:ext uri="{D42A27DB-BD31-4B8C-83A1-F6EECF244321}">
                <p14:modId xmlns:p14="http://schemas.microsoft.com/office/powerpoint/2010/main" val="3413786706"/>
              </p:ext>
            </p:extLst>
          </p:nvPr>
        </p:nvGraphicFramePr>
        <p:xfrm>
          <a:off x="8124074" y="798910"/>
          <a:ext cx="3279588" cy="486962"/>
        </p:xfrm>
        <a:graphic>
          <a:graphicData uri="http://schemas.openxmlformats.org/drawingml/2006/table">
            <a:tbl>
              <a:tblPr/>
              <a:tblGrid>
                <a:gridCol w="3279588">
                  <a:extLst>
                    <a:ext uri="{9D8B030D-6E8A-4147-A177-3AD203B41FA5}">
                      <a16:colId xmlns:a16="http://schemas.microsoft.com/office/drawing/2014/main" val="969465905"/>
                    </a:ext>
                  </a:extLst>
                </a:gridCol>
              </a:tblGrid>
              <a:tr h="486962">
                <a:tc>
                  <a:txBody>
                    <a:bodyPr/>
                    <a:lstStyle/>
                    <a:p>
                      <a:pPr algn="ctr" fontAlgn="ctr"/>
                      <a:r>
                        <a:rPr lang="hr-HR" sz="1000" b="1" i="0" u="none" strike="noStrike" dirty="0">
                          <a:solidFill>
                            <a:schemeClr val="bg1"/>
                          </a:solidFill>
                          <a:effectLst/>
                          <a:latin typeface="Peugeot New" panose="02000000000000000000" pitchFamily="50" charset="0"/>
                        </a:rPr>
                        <a:t>OVLAŠTENI  TRGOVAC VOZILA:</a:t>
                      </a:r>
                      <a:endParaRPr lang="fr-FR" sz="1000" b="1" i="0" u="none" strike="noStrike" dirty="0">
                        <a:solidFill>
                          <a:schemeClr val="bg1"/>
                        </a:solidFill>
                        <a:effectLst/>
                        <a:latin typeface="Peugeot New" panose="02000000000000000000" pitchFamily="50" charset="0"/>
                      </a:endParaRPr>
                    </a:p>
                  </a:txBody>
                  <a:tcPr marL="0" marR="0" marT="0" marB="0" anchor="ctr">
                    <a:lnL>
                      <a:noFill/>
                    </a:lnL>
                    <a:lnR>
                      <a:noFill/>
                    </a:lnR>
                    <a:lnT>
                      <a:noFill/>
                    </a:lnT>
                    <a:lnB>
                      <a:noFill/>
                    </a:lnB>
                    <a:solidFill>
                      <a:schemeClr val="tx1"/>
                    </a:solidFill>
                  </a:tcPr>
                </a:tc>
                <a:extLst>
                  <a:ext uri="{0D108BD9-81ED-4DB2-BD59-A6C34878D82A}">
                    <a16:rowId xmlns:a16="http://schemas.microsoft.com/office/drawing/2014/main" val="332591248"/>
                  </a:ext>
                </a:extLst>
              </a:tr>
            </a:tbl>
          </a:graphicData>
        </a:graphic>
      </p:graphicFrame>
      <p:graphicFrame>
        <p:nvGraphicFramePr>
          <p:cNvPr id="63" name="Tableau 62"/>
          <p:cNvGraphicFramePr>
            <a:graphicFrameLocks noGrp="1"/>
          </p:cNvGraphicFramePr>
          <p:nvPr>
            <p:extLst>
              <p:ext uri="{D42A27DB-BD31-4B8C-83A1-F6EECF244321}">
                <p14:modId xmlns:p14="http://schemas.microsoft.com/office/powerpoint/2010/main" val="2240340152"/>
              </p:ext>
            </p:extLst>
          </p:nvPr>
        </p:nvGraphicFramePr>
        <p:xfrm>
          <a:off x="8121461" y="1272260"/>
          <a:ext cx="3282202" cy="1966239"/>
        </p:xfrm>
        <a:graphic>
          <a:graphicData uri="http://schemas.openxmlformats.org/drawingml/2006/table">
            <a:tbl>
              <a:tblPr/>
              <a:tblGrid>
                <a:gridCol w="3282202">
                  <a:extLst>
                    <a:ext uri="{9D8B030D-6E8A-4147-A177-3AD203B41FA5}">
                      <a16:colId xmlns:a16="http://schemas.microsoft.com/office/drawing/2014/main" val="3453616763"/>
                    </a:ext>
                  </a:extLst>
                </a:gridCol>
              </a:tblGrid>
              <a:tr h="1966239">
                <a:tc>
                  <a:txBody>
                    <a:bodyPr/>
                    <a:lstStyle/>
                    <a:p>
                      <a:pPr algn="ctr" fontAlgn="ctr"/>
                      <a:endParaRPr lang="fr-FR" sz="800" b="1" i="0" u="none" strike="noStrike" dirty="0">
                        <a:solidFill>
                          <a:srgbClr val="404040"/>
                        </a:solidFill>
                        <a:effectLst/>
                        <a:latin typeface="+mj-lt"/>
                      </a:endParaRP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1169252157"/>
                  </a:ext>
                </a:extLst>
              </a:tr>
            </a:tbl>
          </a:graphicData>
        </a:graphic>
      </p:graphicFrame>
      <p:graphicFrame>
        <p:nvGraphicFramePr>
          <p:cNvPr id="71" name="Tableau 70"/>
          <p:cNvGraphicFramePr>
            <a:graphicFrameLocks noGrp="1"/>
          </p:cNvGraphicFramePr>
          <p:nvPr>
            <p:extLst>
              <p:ext uri="{D42A27DB-BD31-4B8C-83A1-F6EECF244321}">
                <p14:modId xmlns:p14="http://schemas.microsoft.com/office/powerpoint/2010/main" val="1326491322"/>
              </p:ext>
            </p:extLst>
          </p:nvPr>
        </p:nvGraphicFramePr>
        <p:xfrm>
          <a:off x="932598" y="4751847"/>
          <a:ext cx="10559068" cy="1038832"/>
        </p:xfrm>
        <a:graphic>
          <a:graphicData uri="http://schemas.openxmlformats.org/drawingml/2006/table">
            <a:tbl>
              <a:tblPr/>
              <a:tblGrid>
                <a:gridCol w="10559068">
                  <a:extLst>
                    <a:ext uri="{9D8B030D-6E8A-4147-A177-3AD203B41FA5}">
                      <a16:colId xmlns:a16="http://schemas.microsoft.com/office/drawing/2014/main" val="1439104841"/>
                    </a:ext>
                  </a:extLst>
                </a:gridCol>
              </a:tblGrid>
              <a:tr h="1038832">
                <a:tc>
                  <a:txBody>
                    <a:bodyPr/>
                    <a:lstStyle/>
                    <a:p>
                      <a:pPr algn="l" fontAlgn="ctr"/>
                      <a:r>
                        <a:rPr lang="fr-FR" sz="800" b="0" i="0" u="none" strike="noStrike" dirty="0">
                          <a:solidFill>
                            <a:srgbClr val="404040"/>
                          </a:solidFill>
                          <a:effectLst/>
                          <a:latin typeface="Peugeot New" panose="02000000000000000000" pitchFamily="50" charset="0"/>
                        </a:rPr>
                        <a:t>Od 1. </a:t>
                      </a:r>
                      <a:r>
                        <a:rPr lang="fr-FR" sz="800" b="0" i="0" u="none" strike="noStrike" dirty="0" err="1">
                          <a:solidFill>
                            <a:srgbClr val="404040"/>
                          </a:solidFill>
                          <a:effectLst/>
                          <a:latin typeface="Peugeot New" panose="02000000000000000000" pitchFamily="50" charset="0"/>
                        </a:rPr>
                        <a:t>rujna</a:t>
                      </a:r>
                      <a:r>
                        <a:rPr lang="fr-FR" sz="800" b="0" i="0" u="none" strike="noStrike" dirty="0">
                          <a:solidFill>
                            <a:srgbClr val="404040"/>
                          </a:solidFill>
                          <a:effectLst/>
                          <a:latin typeface="Peugeot New" panose="02000000000000000000" pitchFamily="50" charset="0"/>
                        </a:rPr>
                        <a:t> 2017. </a:t>
                      </a:r>
                      <a:r>
                        <a:rPr lang="fr-FR" sz="800" b="0" i="0" u="none" strike="noStrike" dirty="0" err="1">
                          <a:solidFill>
                            <a:srgbClr val="404040"/>
                          </a:solidFill>
                          <a:effectLst/>
                          <a:latin typeface="Peugeot New" panose="02000000000000000000" pitchFamily="50" charset="0"/>
                        </a:rPr>
                        <a:t>godine</a:t>
                      </a:r>
                      <a:r>
                        <a:rPr lang="fr-FR" sz="800" b="0" i="0" u="none" strike="noStrike" dirty="0">
                          <a:solidFill>
                            <a:srgbClr val="404040"/>
                          </a:solidFill>
                          <a:effectLst/>
                          <a:latin typeface="Peugeot New" panose="02000000000000000000" pitchFamily="50" charset="0"/>
                        </a:rPr>
                        <a:t> nova se </a:t>
                      </a:r>
                      <a:r>
                        <a:rPr lang="fr-FR" sz="800" b="0" i="0" u="none" strike="noStrike" dirty="0" err="1">
                          <a:solidFill>
                            <a:srgbClr val="404040"/>
                          </a:solidFill>
                          <a:effectLst/>
                          <a:latin typeface="Peugeot New" panose="02000000000000000000" pitchFamily="50" charset="0"/>
                        </a:rPr>
                        <a:t>vozila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homologiraju</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primjenom</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Globalno</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usklađenog</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ispitnog</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postupka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za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laka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vozila</a:t>
                      </a:r>
                      <a:r>
                        <a:rPr lang="fr-FR" sz="800" b="0" i="0" u="none" strike="noStrike" dirty="0">
                          <a:solidFill>
                            <a:srgbClr val="404040"/>
                          </a:solidFill>
                          <a:effectLst/>
                          <a:latin typeface="Peugeot New" panose="02000000000000000000" pitchFamily="50" charset="0"/>
                        </a:rPr>
                        <a:t> (WLTP), </a:t>
                      </a:r>
                      <a:r>
                        <a:rPr lang="fr-FR" sz="800" b="0" i="0" u="none" strike="noStrike" dirty="0" err="1">
                          <a:solidFill>
                            <a:srgbClr val="404040"/>
                          </a:solidFill>
                          <a:effectLst/>
                          <a:latin typeface="Peugeot New" panose="02000000000000000000" pitchFamily="50" charset="0"/>
                        </a:rPr>
                        <a:t>novog</a:t>
                      </a:r>
                      <a:r>
                        <a:rPr lang="fr-FR" sz="800" b="0" i="0" u="none" strike="noStrike" dirty="0">
                          <a:solidFill>
                            <a:srgbClr val="404040"/>
                          </a:solidFill>
                          <a:effectLst/>
                          <a:latin typeface="Peugeot New" panose="02000000000000000000" pitchFamily="50" charset="0"/>
                        </a:rPr>
                        <a:t> i </a:t>
                      </a:r>
                      <a:r>
                        <a:rPr lang="fr-FR" sz="800" b="0" i="0" u="none" strike="noStrike" dirty="0" err="1">
                          <a:solidFill>
                            <a:srgbClr val="404040"/>
                          </a:solidFill>
                          <a:effectLst/>
                          <a:latin typeface="Peugeot New" panose="02000000000000000000" pitchFamily="50" charset="0"/>
                        </a:rPr>
                        <a:t>realnijeg</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ispitnog</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postupka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za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mjerenja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potrošnje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goriva</a:t>
                      </a:r>
                      <a:r>
                        <a:rPr lang="fr-FR" sz="800" b="0" i="0" u="none" strike="noStrike" dirty="0">
                          <a:solidFill>
                            <a:srgbClr val="404040"/>
                          </a:solidFill>
                          <a:effectLst/>
                          <a:latin typeface="Peugeot New" panose="02000000000000000000" pitchFamily="50" charset="0"/>
                        </a:rPr>
                        <a:t> i </a:t>
                      </a:r>
                      <a:r>
                        <a:rPr lang="fr-FR" sz="800" b="0" i="0" u="none" strike="noStrike" dirty="0" err="1">
                          <a:solidFill>
                            <a:srgbClr val="404040"/>
                          </a:solidFill>
                          <a:effectLst/>
                          <a:latin typeface="Peugeot New" panose="02000000000000000000" pitchFamily="50" charset="0"/>
                        </a:rPr>
                        <a:t>emisija</a:t>
                      </a:r>
                      <a:r>
                        <a:rPr lang="fr-FR" sz="800" b="0" i="0" u="none" strike="noStrike" dirty="0">
                          <a:solidFill>
                            <a:srgbClr val="404040"/>
                          </a:solidFill>
                          <a:effectLst/>
                          <a:latin typeface="Peugeot New" panose="02000000000000000000" pitchFamily="50" charset="0"/>
                        </a:rPr>
                        <a:t> CO2. Od 1. </a:t>
                      </a:r>
                      <a:r>
                        <a:rPr lang="fr-FR" sz="800" b="0" i="0" u="none" strike="noStrike" dirty="0" err="1">
                          <a:solidFill>
                            <a:srgbClr val="404040"/>
                          </a:solidFill>
                          <a:effectLst/>
                          <a:latin typeface="Peugeot New" panose="02000000000000000000" pitchFamily="50" charset="0"/>
                        </a:rPr>
                        <a:t>rujna</a:t>
                      </a:r>
                      <a:r>
                        <a:rPr lang="fr-FR" sz="800" b="0" i="0" u="none" strike="noStrike" dirty="0">
                          <a:solidFill>
                            <a:srgbClr val="404040"/>
                          </a:solidFill>
                          <a:effectLst/>
                          <a:latin typeface="Peugeot New" panose="02000000000000000000" pitchFamily="50" charset="0"/>
                        </a:rPr>
                        <a:t> 2018. </a:t>
                      </a:r>
                      <a:r>
                        <a:rPr lang="fr-FR" sz="800" b="0" i="0" u="none" strike="noStrike" dirty="0" err="1">
                          <a:solidFill>
                            <a:srgbClr val="404040"/>
                          </a:solidFill>
                          <a:effectLst/>
                          <a:latin typeface="Peugeot New" panose="02000000000000000000" pitchFamily="50" charset="0"/>
                        </a:rPr>
                        <a:t>godine</a:t>
                      </a:r>
                      <a:r>
                        <a:rPr lang="fr-FR" sz="800" b="0" i="0" u="none" strike="noStrike" dirty="0">
                          <a:solidFill>
                            <a:srgbClr val="404040"/>
                          </a:solidFill>
                          <a:effectLst/>
                          <a:latin typeface="Peugeot New" panose="02000000000000000000" pitchFamily="50" charset="0"/>
                        </a:rPr>
                        <a:t> WLTP je </a:t>
                      </a:r>
                      <a:r>
                        <a:rPr lang="fr-FR" sz="800" b="0" i="0" u="none" strike="noStrike" dirty="0" err="1">
                          <a:solidFill>
                            <a:srgbClr val="404040"/>
                          </a:solidFill>
                          <a:effectLst/>
                          <a:latin typeface="Peugeot New" panose="02000000000000000000" pitchFamily="50" charset="0"/>
                        </a:rPr>
                        <a:t>potpuno</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zamjenio</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ispitni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postupak</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Novi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europski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vozni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ciklus</a:t>
                      </a:r>
                      <a:r>
                        <a:rPr lang="fr-FR" sz="800" b="0" i="0" u="none" strike="noStrike" dirty="0">
                          <a:solidFill>
                            <a:srgbClr val="404040"/>
                          </a:solidFill>
                          <a:effectLst/>
                          <a:latin typeface="Peugeot New" panose="02000000000000000000" pitchFamily="50" charset="0"/>
                        </a:rPr>
                        <a:t> (NEDC). </a:t>
                      </a:r>
                      <a:r>
                        <a:rPr lang="fr-FR" sz="800" b="0" i="0" u="none" strike="noStrike" dirty="0" err="1">
                          <a:solidFill>
                            <a:srgbClr val="404040"/>
                          </a:solidFill>
                          <a:effectLst/>
                          <a:latin typeface="Peugeot New" panose="02000000000000000000" pitchFamily="50" charset="0"/>
                        </a:rPr>
                        <a:t>Vrijednosti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potrošnje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goriva</a:t>
                      </a:r>
                      <a:r>
                        <a:rPr lang="fr-FR" sz="800" b="0" i="0" u="none" strike="noStrike" dirty="0">
                          <a:solidFill>
                            <a:srgbClr val="404040"/>
                          </a:solidFill>
                          <a:effectLst/>
                          <a:latin typeface="Peugeot New" panose="02000000000000000000" pitchFamily="50" charset="0"/>
                        </a:rPr>
                        <a:t> i </a:t>
                      </a:r>
                      <a:r>
                        <a:rPr lang="fr-FR" sz="800" b="0" i="0" u="none" strike="noStrike" dirty="0" err="1">
                          <a:solidFill>
                            <a:srgbClr val="404040"/>
                          </a:solidFill>
                          <a:effectLst/>
                          <a:latin typeface="Peugeot New" panose="02000000000000000000" pitchFamily="50" charset="0"/>
                        </a:rPr>
                        <a:t>emisija</a:t>
                      </a:r>
                      <a:r>
                        <a:rPr lang="fr-FR" sz="800" b="0" i="0" u="none" strike="noStrike" dirty="0">
                          <a:solidFill>
                            <a:srgbClr val="404040"/>
                          </a:solidFill>
                          <a:effectLst/>
                          <a:latin typeface="Peugeot New" panose="02000000000000000000" pitchFamily="50" charset="0"/>
                        </a:rPr>
                        <a:t> CO2 </a:t>
                      </a:r>
                      <a:r>
                        <a:rPr lang="fr-FR" sz="800" b="0" i="0" u="none" strike="noStrike" dirty="0" err="1">
                          <a:solidFill>
                            <a:srgbClr val="404040"/>
                          </a:solidFill>
                          <a:effectLst/>
                          <a:latin typeface="Peugeot New" panose="02000000000000000000" pitchFamily="50" charset="0"/>
                        </a:rPr>
                        <a:t>izmjerene</a:t>
                      </a:r>
                      <a:r>
                        <a:rPr lang="fr-FR" sz="800" b="0" i="0" u="none" strike="noStrike" dirty="0">
                          <a:solidFill>
                            <a:srgbClr val="404040"/>
                          </a:solidFill>
                          <a:effectLst/>
                          <a:latin typeface="Peugeot New" panose="02000000000000000000" pitchFamily="50" charset="0"/>
                        </a:rPr>
                        <a:t> WLTP </a:t>
                      </a:r>
                      <a:r>
                        <a:rPr lang="fr-FR" sz="800" b="0" i="0" u="none" strike="noStrike" dirty="0" err="1">
                          <a:solidFill>
                            <a:srgbClr val="404040"/>
                          </a:solidFill>
                          <a:effectLst/>
                          <a:latin typeface="Peugeot New" panose="02000000000000000000" pitchFamily="50" charset="0"/>
                        </a:rPr>
                        <a:t>ispitnim</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postupkom</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često</a:t>
                      </a:r>
                      <a:r>
                        <a:rPr lang="fr-FR" sz="800" b="0" i="0" u="none" strike="noStrike" dirty="0">
                          <a:solidFill>
                            <a:srgbClr val="404040"/>
                          </a:solidFill>
                          <a:effectLst/>
                          <a:latin typeface="Peugeot New" panose="02000000000000000000" pitchFamily="50" charset="0"/>
                        </a:rPr>
                        <a:t> su </a:t>
                      </a:r>
                      <a:r>
                        <a:rPr lang="fr-FR" sz="800" b="0" i="0" u="none" strike="noStrike" dirty="0" err="1">
                          <a:solidFill>
                            <a:srgbClr val="404040"/>
                          </a:solidFill>
                          <a:effectLst/>
                          <a:latin typeface="Peugeot New" panose="02000000000000000000" pitchFamily="50" charset="0"/>
                        </a:rPr>
                        <a:t>više</a:t>
                      </a:r>
                      <a:r>
                        <a:rPr lang="fr-FR" sz="800" b="0" i="0" u="none" strike="noStrike" dirty="0">
                          <a:solidFill>
                            <a:srgbClr val="404040"/>
                          </a:solidFill>
                          <a:effectLst/>
                          <a:latin typeface="Peugeot New" panose="02000000000000000000" pitchFamily="50" charset="0"/>
                        </a:rPr>
                        <a:t> od </a:t>
                      </a:r>
                      <a:r>
                        <a:rPr lang="fr-FR" sz="800" b="0" i="0" u="none" strike="noStrike" dirty="0" err="1">
                          <a:solidFill>
                            <a:srgbClr val="404040"/>
                          </a:solidFill>
                          <a:effectLst/>
                          <a:latin typeface="Peugeot New" panose="02000000000000000000" pitchFamily="50" charset="0"/>
                        </a:rPr>
                        <a:t>vrijednosti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izmjerenih</a:t>
                      </a:r>
                      <a:r>
                        <a:rPr lang="fr-FR" sz="800" b="0" i="0" u="none" strike="noStrike" dirty="0">
                          <a:solidFill>
                            <a:srgbClr val="404040"/>
                          </a:solidFill>
                          <a:effectLst/>
                          <a:latin typeface="Peugeot New" panose="02000000000000000000" pitchFamily="50" charset="0"/>
                        </a:rPr>
                        <a:t> NEDC </a:t>
                      </a:r>
                      <a:r>
                        <a:rPr lang="fr-FR" sz="800" b="0" i="0" u="none" strike="noStrike" dirty="0" err="1">
                          <a:solidFill>
                            <a:srgbClr val="404040"/>
                          </a:solidFill>
                          <a:effectLst/>
                          <a:latin typeface="Peugeot New" panose="02000000000000000000" pitchFamily="50" charset="0"/>
                        </a:rPr>
                        <a:t>ispitnim</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postupkom</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jer</a:t>
                      </a:r>
                      <a:r>
                        <a:rPr lang="fr-FR" sz="800" b="0" i="0" u="none" strike="noStrike" dirty="0">
                          <a:solidFill>
                            <a:srgbClr val="404040"/>
                          </a:solidFill>
                          <a:effectLst/>
                          <a:latin typeface="Peugeot New" panose="02000000000000000000" pitchFamily="50" charset="0"/>
                        </a:rPr>
                        <a:t> su </a:t>
                      </a:r>
                      <a:r>
                        <a:rPr lang="fr-FR" sz="800" b="0" i="0" u="none" strike="noStrike" dirty="0" err="1">
                          <a:solidFill>
                            <a:srgbClr val="404040"/>
                          </a:solidFill>
                          <a:effectLst/>
                          <a:latin typeface="Peugeot New" panose="02000000000000000000" pitchFamily="50" charset="0"/>
                        </a:rPr>
                        <a:t>ispitni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uvjeti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sličniji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stvarnima</a:t>
                      </a:r>
                      <a:r>
                        <a:rPr lang="fr-FR" sz="800" b="0" i="0" u="none" strike="noStrike" dirty="0">
                          <a:solidFill>
                            <a:srgbClr val="404040"/>
                          </a:solidFill>
                          <a:effectLst/>
                          <a:latin typeface="Peugeot New" panose="02000000000000000000" pitchFamily="50" charset="0"/>
                        </a:rPr>
                        <a:t>.</a:t>
                      </a:r>
                      <a:endParaRPr lang="hr-HR" sz="800" b="0" i="0" u="none" strike="noStrike" dirty="0">
                        <a:solidFill>
                          <a:srgbClr val="404040"/>
                        </a:solidFill>
                        <a:effectLst/>
                        <a:latin typeface="Peugeot New" panose="02000000000000000000" pitchFamily="50" charset="0"/>
                      </a:endParaRPr>
                    </a:p>
                    <a:p>
                      <a:pPr algn="l" fontAlgn="ctr"/>
                      <a:endParaRPr lang="hr-HR" sz="800" b="0" i="0" u="none" strike="noStrike" dirty="0">
                        <a:solidFill>
                          <a:srgbClr val="404040"/>
                        </a:solidFill>
                        <a:effectLst/>
                        <a:latin typeface="Peugeot New" panose="02000000000000000000" pitchFamily="50" charset="0"/>
                      </a:endParaRPr>
                    </a:p>
                    <a:p>
                      <a:pPr algn="l" fontAlgn="ctr"/>
                      <a:r>
                        <a:rPr lang="fr-FR" sz="800" b="0" i="0" u="none" strike="noStrike" dirty="0" err="1">
                          <a:solidFill>
                            <a:srgbClr val="404040"/>
                          </a:solidFill>
                          <a:effectLst/>
                          <a:latin typeface="Peugeot New" panose="02000000000000000000" pitchFamily="50" charset="0"/>
                        </a:rPr>
                        <a:t>Dodatne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informacije</a:t>
                      </a:r>
                      <a:r>
                        <a:rPr lang="fr-FR" sz="800" b="0" i="0" u="none" strike="noStrike" dirty="0">
                          <a:solidFill>
                            <a:srgbClr val="404040"/>
                          </a:solidFill>
                          <a:effectLst/>
                          <a:latin typeface="Peugeot New" panose="02000000000000000000" pitchFamily="50" charset="0"/>
                        </a:rPr>
                        <a:t> o </a:t>
                      </a:r>
                      <a:r>
                        <a:rPr lang="fr-FR" sz="800" b="0" i="0" u="none" strike="noStrike" dirty="0" err="1">
                          <a:solidFill>
                            <a:srgbClr val="404040"/>
                          </a:solidFill>
                          <a:effectLst/>
                          <a:latin typeface="Peugeot New" panose="02000000000000000000" pitchFamily="50" charset="0"/>
                        </a:rPr>
                        <a:t>potrošnji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goriva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možete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pronaći</a:t>
                      </a:r>
                      <a:r>
                        <a:rPr lang="fr-FR" sz="800" b="0" i="0" u="none" strike="noStrike" dirty="0">
                          <a:solidFill>
                            <a:srgbClr val="404040"/>
                          </a:solidFill>
                          <a:effectLst/>
                          <a:latin typeface="Peugeot New" panose="02000000000000000000" pitchFamily="50" charset="0"/>
                        </a:rPr>
                        <a:t> na </a:t>
                      </a:r>
                      <a:r>
                        <a:rPr lang="fr-FR" sz="800" b="0" i="0" u="none" strike="noStrike" dirty="0" err="1">
                          <a:solidFill>
                            <a:srgbClr val="404040"/>
                          </a:solidFill>
                          <a:effectLst/>
                          <a:latin typeface="Peugeot New" panose="02000000000000000000" pitchFamily="50" charset="0"/>
                        </a:rPr>
                        <a:t>stranici</a:t>
                      </a:r>
                      <a:r>
                        <a:rPr lang="fr-FR" sz="800" b="0" i="0" u="none" strike="noStrike" dirty="0">
                          <a:solidFill>
                            <a:srgbClr val="404040"/>
                          </a:solidFill>
                          <a:effectLst/>
                          <a:latin typeface="Peugeot New" panose="02000000000000000000" pitchFamily="50" charset="0"/>
                        </a:rPr>
                        <a:t> sa </a:t>
                      </a:r>
                      <a:r>
                        <a:rPr lang="fr-FR" sz="800" b="0" i="0" u="none" strike="noStrike" dirty="0" err="1">
                          <a:solidFill>
                            <a:srgbClr val="404040"/>
                          </a:solidFill>
                          <a:effectLst/>
                          <a:latin typeface="Peugeot New" panose="02000000000000000000" pitchFamily="50" charset="0"/>
                        </a:rPr>
                        <a:t>tehničkim</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karakteristikama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Detaljne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ekološke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informacije</a:t>
                      </a:r>
                      <a:r>
                        <a:rPr lang="fr-FR" sz="800" b="0" i="0" u="none" strike="noStrike" dirty="0">
                          <a:solidFill>
                            <a:srgbClr val="404040"/>
                          </a:solidFill>
                          <a:effectLst/>
                          <a:latin typeface="Peugeot New" panose="02000000000000000000" pitchFamily="50" charset="0"/>
                        </a:rPr>
                        <a:t> o </a:t>
                      </a:r>
                      <a:r>
                        <a:rPr lang="fr-FR" sz="800" b="0" i="0" u="none" strike="noStrike" dirty="0" err="1">
                          <a:solidFill>
                            <a:srgbClr val="404040"/>
                          </a:solidFill>
                          <a:effectLst/>
                          <a:latin typeface="Peugeot New" panose="02000000000000000000" pitchFamily="50" charset="0"/>
                        </a:rPr>
                        <a:t>novim</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osobnim</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vozilima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možete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pronaći</a:t>
                      </a:r>
                      <a:r>
                        <a:rPr lang="fr-FR" sz="800" b="0" i="0" u="none" strike="noStrike" dirty="0">
                          <a:solidFill>
                            <a:srgbClr val="404040"/>
                          </a:solidFill>
                          <a:effectLst/>
                          <a:latin typeface="Peugeot New" panose="02000000000000000000" pitchFamily="50" charset="0"/>
                        </a:rPr>
                        <a:t> u </a:t>
                      </a:r>
                      <a:r>
                        <a:rPr lang="fr-FR" sz="800" b="0" i="0" u="none" strike="noStrike" dirty="0" err="1">
                          <a:solidFill>
                            <a:srgbClr val="404040"/>
                          </a:solidFill>
                          <a:effectLst/>
                          <a:latin typeface="Peugeot New" panose="02000000000000000000" pitchFamily="50" charset="0"/>
                        </a:rPr>
                        <a:t>vodiču</a:t>
                      </a:r>
                      <a:r>
                        <a:rPr lang="fr-FR" sz="800" b="0" i="0" u="none" strike="noStrike" dirty="0">
                          <a:solidFill>
                            <a:srgbClr val="404040"/>
                          </a:solidFill>
                          <a:effectLst/>
                          <a:latin typeface="Peugeot New" panose="02000000000000000000" pitchFamily="50" charset="0"/>
                        </a:rPr>
                        <a:t> o </a:t>
                      </a:r>
                      <a:r>
                        <a:rPr lang="fr-FR" sz="800" b="0" i="0" u="none" strike="noStrike" dirty="0" err="1">
                          <a:solidFill>
                            <a:srgbClr val="404040"/>
                          </a:solidFill>
                          <a:effectLst/>
                          <a:latin typeface="Peugeot New" panose="02000000000000000000" pitchFamily="50" charset="0"/>
                        </a:rPr>
                        <a:t>ekonomičnosti</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potrošnje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goriva</a:t>
                      </a:r>
                      <a:r>
                        <a:rPr lang="fr-FR" sz="800" b="0" i="0" u="none" strike="noStrike" dirty="0">
                          <a:solidFill>
                            <a:srgbClr val="404040"/>
                          </a:solidFill>
                          <a:effectLst/>
                          <a:latin typeface="Peugeot New" panose="02000000000000000000" pitchFamily="50" charset="0"/>
                        </a:rPr>
                        <a:t> i </a:t>
                      </a:r>
                      <a:r>
                        <a:rPr lang="fr-FR" sz="800" b="0" i="0" u="none" strike="noStrike" dirty="0" err="1">
                          <a:solidFill>
                            <a:srgbClr val="404040"/>
                          </a:solidFill>
                          <a:effectLst/>
                          <a:latin typeface="Peugeot New" panose="02000000000000000000" pitchFamily="50" charset="0"/>
                        </a:rPr>
                        <a:t>emisije</a:t>
                      </a:r>
                      <a:r>
                        <a:rPr lang="fr-FR" sz="800" b="0" i="0" u="none" strike="noStrike" dirty="0">
                          <a:solidFill>
                            <a:srgbClr val="404040"/>
                          </a:solidFill>
                          <a:effectLst/>
                          <a:latin typeface="Peugeot New" panose="02000000000000000000" pitchFamily="50" charset="0"/>
                        </a:rPr>
                        <a:t> CO2, </a:t>
                      </a:r>
                      <a:r>
                        <a:rPr lang="fr-FR" sz="800" b="0" i="0" u="none" strike="noStrike" dirty="0" err="1">
                          <a:solidFill>
                            <a:srgbClr val="404040"/>
                          </a:solidFill>
                          <a:effectLst/>
                          <a:latin typeface="Peugeot New" panose="02000000000000000000" pitchFamily="50" charset="0"/>
                        </a:rPr>
                        <a:t>kod</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svojeg</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koncesionara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ili</a:t>
                      </a:r>
                      <a:r>
                        <a:rPr lang="fr-FR" sz="800" b="0" i="0" u="none" strike="noStrike" dirty="0">
                          <a:solidFill>
                            <a:srgbClr val="404040"/>
                          </a:solidFill>
                          <a:effectLst/>
                          <a:latin typeface="Peugeot New" panose="02000000000000000000" pitchFamily="50" charset="0"/>
                        </a:rPr>
                        <a:t> na internet </a:t>
                      </a:r>
                      <a:r>
                        <a:rPr lang="fr-FR" sz="800" b="0" i="0" u="none" strike="noStrike" dirty="0" err="1">
                          <a:solidFill>
                            <a:srgbClr val="404040"/>
                          </a:solidFill>
                          <a:effectLst/>
                          <a:latin typeface="Peugeot New" panose="02000000000000000000" pitchFamily="50" charset="0"/>
                        </a:rPr>
                        <a:t>stranici</a:t>
                      </a:r>
                      <a:r>
                        <a:rPr lang="fr-FR" sz="800" b="0" i="0" u="none" strike="noStrike" dirty="0">
                          <a:solidFill>
                            <a:srgbClr val="404040"/>
                          </a:solidFill>
                          <a:effectLst/>
                          <a:latin typeface="Peugeot New" panose="02000000000000000000" pitchFamily="50" charset="0"/>
                        </a:rPr>
                        <a:t> </a:t>
                      </a:r>
                      <a:r>
                        <a:rPr lang="fr-FR" sz="800" b="0" i="0" u="none" strike="noStrike" dirty="0">
                          <a:solidFill>
                            <a:srgbClr val="404040"/>
                          </a:solidFill>
                          <a:effectLst/>
                          <a:latin typeface="Peugeot New" panose="02000000000000000000" pitchFamily="50" charset="0"/>
                          <a:hlinkClick r:id="rId2"/>
                        </a:rPr>
                        <a:t>www.peugeot.hr</a:t>
                      </a:r>
                      <a:endParaRPr lang="hr-HR" sz="800" b="0" i="0" u="none" strike="noStrike" dirty="0">
                        <a:solidFill>
                          <a:srgbClr val="404040"/>
                        </a:solidFill>
                        <a:effectLst/>
                        <a:latin typeface="Peugeot New" panose="02000000000000000000" pitchFamily="50" charset="0"/>
                      </a:endParaRPr>
                    </a:p>
                    <a:p>
                      <a:pPr algn="l" fontAlgn="ctr"/>
                      <a:endParaRPr lang="fr-FR" sz="800" b="0" i="0" u="none" strike="noStrike" dirty="0">
                        <a:solidFill>
                          <a:srgbClr val="404040"/>
                        </a:solidFill>
                        <a:effectLst/>
                        <a:latin typeface="Peugeot New" panose="02000000000000000000" pitchFamily="50" charset="0"/>
                      </a:endParaRPr>
                    </a:p>
                    <a:p>
                      <a:pPr algn="l" fontAlgn="ctr"/>
                      <a:r>
                        <a:rPr lang="fr-FR" sz="800" b="0" i="0" u="none" strike="noStrike" dirty="0" err="1">
                          <a:solidFill>
                            <a:srgbClr val="404040"/>
                          </a:solidFill>
                          <a:effectLst/>
                          <a:latin typeface="Peugeot New" panose="02000000000000000000" pitchFamily="50" charset="0"/>
                        </a:rPr>
                        <a:t>Fotografije</a:t>
                      </a:r>
                      <a:r>
                        <a:rPr lang="fr-FR" sz="800" b="0" i="0" u="none" strike="noStrike" dirty="0">
                          <a:solidFill>
                            <a:srgbClr val="404040"/>
                          </a:solidFill>
                          <a:effectLst/>
                          <a:latin typeface="Peugeot New" panose="02000000000000000000" pitchFamily="50" charset="0"/>
                        </a:rPr>
                        <a:t> su </a:t>
                      </a:r>
                      <a:r>
                        <a:rPr lang="fr-FR" sz="800" b="0" i="0" u="none" strike="noStrike" dirty="0" err="1">
                          <a:solidFill>
                            <a:srgbClr val="404040"/>
                          </a:solidFill>
                          <a:effectLst/>
                          <a:latin typeface="Peugeot New" panose="02000000000000000000" pitchFamily="50" charset="0"/>
                        </a:rPr>
                        <a:t>samo</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ilustrativnog</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karaktera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jer</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trenutno</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raspoložive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tehnike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reprodukcije</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fotografija</a:t>
                      </a:r>
                      <a:r>
                        <a:rPr lang="fr-FR" sz="800" b="0" i="0" u="none" strike="noStrike" dirty="0">
                          <a:solidFill>
                            <a:srgbClr val="404040"/>
                          </a:solidFill>
                          <a:effectLst/>
                          <a:latin typeface="Peugeot New" panose="02000000000000000000" pitchFamily="50" charset="0"/>
                        </a:rPr>
                        <a:t> ne </a:t>
                      </a:r>
                      <a:r>
                        <a:rPr lang="fr-FR" sz="800" b="0" i="0" u="none" strike="noStrike" dirty="0" err="1">
                          <a:solidFill>
                            <a:srgbClr val="404040"/>
                          </a:solidFill>
                          <a:effectLst/>
                          <a:latin typeface="Peugeot New" panose="02000000000000000000" pitchFamily="50" charset="0"/>
                        </a:rPr>
                        <a:t>omogućuju</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vjeran</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prikaz</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boja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karoserije</a:t>
                      </a:r>
                      <a:r>
                        <a:rPr lang="fr-FR" sz="800" b="0" i="0" u="none" strike="noStrike" dirty="0">
                          <a:solidFill>
                            <a:srgbClr val="404040"/>
                          </a:solidFill>
                          <a:effectLst/>
                          <a:latin typeface="Peugeot New" panose="02000000000000000000" pitchFamily="50" charset="0"/>
                        </a:rPr>
                        <a:t> i </a:t>
                      </a:r>
                      <a:r>
                        <a:rPr lang="fr-FR" sz="800" b="0" i="0" u="none" strike="noStrike" dirty="0" err="1">
                          <a:solidFill>
                            <a:srgbClr val="404040"/>
                          </a:solidFill>
                          <a:effectLst/>
                          <a:latin typeface="Peugeot New" panose="02000000000000000000" pitchFamily="50" charset="0"/>
                        </a:rPr>
                        <a:t>obloga</a:t>
                      </a:r>
                      <a:r>
                        <a:rPr lang="fr-FR" sz="800" b="0" i="0" u="none" strike="noStrike" dirty="0">
                          <a:solidFill>
                            <a:srgbClr val="404040"/>
                          </a:solidFill>
                          <a:effectLst/>
                          <a:latin typeface="Peugeot New" panose="02000000000000000000" pitchFamily="50" charset="0"/>
                        </a:rPr>
                        <a:t> </a:t>
                      </a:r>
                      <a:r>
                        <a:rPr lang="fr-FR" sz="800" b="0" i="0" u="none" strike="noStrike" dirty="0" err="1">
                          <a:solidFill>
                            <a:srgbClr val="404040"/>
                          </a:solidFill>
                          <a:effectLst/>
                          <a:latin typeface="Peugeot New" panose="02000000000000000000" pitchFamily="50" charset="0"/>
                        </a:rPr>
                        <a:t>sjedala</a:t>
                      </a:r>
                      <a:r>
                        <a:rPr lang="fr-FR" sz="800" b="0" i="0" u="none" strike="noStrike" dirty="0">
                          <a:solidFill>
                            <a:srgbClr val="404040"/>
                          </a:solidFill>
                          <a:effectLst/>
                          <a:latin typeface="Peugeot New" panose="02000000000000000000" pitchFamily="50" charset="0"/>
                        </a:rPr>
                        <a:t>.</a:t>
                      </a:r>
                    </a:p>
                  </a:txBody>
                  <a:tcPr marL="0" marR="0" marT="0" marB="0" anchor="ctr">
                    <a:lnL>
                      <a:noFill/>
                    </a:lnL>
                    <a:lnR>
                      <a:noFill/>
                    </a:lnR>
                    <a:lnT>
                      <a:noFill/>
                    </a:lnT>
                    <a:lnB>
                      <a:noFill/>
                    </a:lnB>
                  </a:tcPr>
                </a:tc>
                <a:extLst>
                  <a:ext uri="{0D108BD9-81ED-4DB2-BD59-A6C34878D82A}">
                    <a16:rowId xmlns:a16="http://schemas.microsoft.com/office/drawing/2014/main" val="2584370352"/>
                  </a:ext>
                </a:extLst>
              </a:tr>
            </a:tbl>
          </a:graphicData>
        </a:graphic>
      </p:graphicFrame>
      <p:pic>
        <p:nvPicPr>
          <p:cNvPr id="56329" name="Imag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59" y="47666273"/>
            <a:ext cx="4838700" cy="6124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leau 46">
            <a:extLst>
              <a:ext uri="{FF2B5EF4-FFF2-40B4-BE49-F238E27FC236}">
                <a16:creationId xmlns:a16="http://schemas.microsoft.com/office/drawing/2014/main" id="{D1A50862-AC19-F607-176A-588F05EB24E7}"/>
              </a:ext>
            </a:extLst>
          </p:cNvPr>
          <p:cNvGraphicFramePr>
            <a:graphicFrameLocks noGrp="1"/>
          </p:cNvGraphicFramePr>
          <p:nvPr>
            <p:extLst>
              <p:ext uri="{D42A27DB-BD31-4B8C-83A1-F6EECF244321}">
                <p14:modId xmlns:p14="http://schemas.microsoft.com/office/powerpoint/2010/main" val="3465798728"/>
              </p:ext>
            </p:extLst>
          </p:nvPr>
        </p:nvGraphicFramePr>
        <p:xfrm>
          <a:off x="932598" y="6218184"/>
          <a:ext cx="10559068" cy="486290"/>
        </p:xfrm>
        <a:graphic>
          <a:graphicData uri="http://schemas.openxmlformats.org/drawingml/2006/table">
            <a:tbl>
              <a:tblPr/>
              <a:tblGrid>
                <a:gridCol w="10559068">
                  <a:extLst>
                    <a:ext uri="{9D8B030D-6E8A-4147-A177-3AD203B41FA5}">
                      <a16:colId xmlns:a16="http://schemas.microsoft.com/office/drawing/2014/main" val="1231770149"/>
                    </a:ext>
                  </a:extLst>
                </a:gridCol>
              </a:tblGrid>
              <a:tr h="486290">
                <a:tc>
                  <a:txBody>
                    <a:bodyPr/>
                    <a:lstStyle/>
                    <a:p>
                      <a:pPr marL="0" algn="l" defTabSz="914400" rtl="0" eaLnBrk="1" fontAlgn="t" latinLnBrk="0" hangingPunct="1"/>
                      <a:r>
                        <a:rPr lang="hr-HR" sz="800" b="0" i="0" u="none" strike="noStrike" kern="1200" noProof="0" dirty="0">
                          <a:solidFill>
                            <a:srgbClr val="404040"/>
                          </a:solidFill>
                          <a:effectLst/>
                          <a:latin typeface="Peugeot New" panose="02000000000000000000" pitchFamily="50" charset="0"/>
                          <a:ea typeface="+mn-ea"/>
                          <a:cs typeface="+mn-cs"/>
                        </a:rPr>
                        <a:t>Sve navedene cijene su neobavezujuće, preporučene cijene, uključuju 25 % PDV. Za sve detaljnije informacije o cijenama i ponudi, obratite se ovlaštenom Peugeot koncesionaru. Zadržavamo pravo promjene verzija modela, strukture, opreme, tehničkih karakteristika i cijena bez obaveze prethodne najave.</a:t>
                      </a:r>
                    </a:p>
                  </a:txBody>
                  <a:tcPr marL="0" marR="0" marT="0" marB="0">
                    <a:lnL>
                      <a:noFill/>
                    </a:lnL>
                    <a:lnR>
                      <a:noFill/>
                    </a:lnR>
                    <a:lnT>
                      <a:noFill/>
                    </a:lnT>
                    <a:lnB>
                      <a:noFill/>
                    </a:lnB>
                  </a:tcPr>
                </a:tc>
                <a:extLst>
                  <a:ext uri="{0D108BD9-81ED-4DB2-BD59-A6C34878D82A}">
                    <a16:rowId xmlns:a16="http://schemas.microsoft.com/office/drawing/2014/main" val="939642998"/>
                  </a:ext>
                </a:extLst>
              </a:tr>
            </a:tbl>
          </a:graphicData>
        </a:graphic>
      </p:graphicFrame>
      <p:pic>
        <p:nvPicPr>
          <p:cNvPr id="23" name="Image 15">
            <a:extLst>
              <a:ext uri="{FF2B5EF4-FFF2-40B4-BE49-F238E27FC236}">
                <a16:creationId xmlns:a16="http://schemas.microsoft.com/office/drawing/2014/main" id="{7201A423-33F3-BAE9-4175-117B198747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8491" y="1138657"/>
            <a:ext cx="1866900" cy="445825"/>
          </a:xfrm>
          <a:prstGeom prst="rect">
            <a:avLst/>
          </a:prstGeom>
        </p:spPr>
      </p:pic>
      <p:sp>
        <p:nvSpPr>
          <p:cNvPr id="24" name="Rectangle 23">
            <a:extLst>
              <a:ext uri="{FF2B5EF4-FFF2-40B4-BE49-F238E27FC236}">
                <a16:creationId xmlns:a16="http://schemas.microsoft.com/office/drawing/2014/main" id="{112A477B-2168-9394-DCC8-BF57F8BE0811}"/>
              </a:ext>
            </a:extLst>
          </p:cNvPr>
          <p:cNvSpPr/>
          <p:nvPr/>
        </p:nvSpPr>
        <p:spPr>
          <a:xfrm>
            <a:off x="4753633" y="706631"/>
            <a:ext cx="2728439" cy="461665"/>
          </a:xfrm>
          <a:prstGeom prst="rect">
            <a:avLst/>
          </a:prstGeom>
        </p:spPr>
        <p:txBody>
          <a:bodyPr wrap="none">
            <a:spAutoFit/>
          </a:bodyPr>
          <a:lstStyle/>
          <a:p>
            <a:pPr algn="ctr"/>
            <a:r>
              <a:rPr lang="pt-BR" sz="1200" b="1" dirty="0">
                <a:solidFill>
                  <a:srgbClr val="404040"/>
                </a:solidFill>
                <a:latin typeface="Peugeot New" panose="02000000000000000000" pitchFamily="50" charset="0"/>
              </a:rPr>
              <a:t>DA OSTANETE POVEZANI </a:t>
            </a:r>
            <a:br>
              <a:rPr lang="pt-BR" sz="1200" b="1" dirty="0">
                <a:solidFill>
                  <a:srgbClr val="404040"/>
                </a:solidFill>
                <a:latin typeface="Peugeot New" panose="02000000000000000000" pitchFamily="50" charset="0"/>
              </a:rPr>
            </a:br>
            <a:r>
              <a:rPr lang="pt-BR" sz="1200" b="1" dirty="0">
                <a:solidFill>
                  <a:srgbClr val="404040"/>
                </a:solidFill>
                <a:latin typeface="Peugeot New" panose="02000000000000000000" pitchFamily="50" charset="0"/>
              </a:rPr>
              <a:t>S BRANDOM</a:t>
            </a:r>
            <a:endParaRPr lang="fr-FR" sz="1200" dirty="0">
              <a:latin typeface="Peugeot New" panose="02000000000000000000" pitchFamily="50" charset="0"/>
            </a:endParaRPr>
          </a:p>
        </p:txBody>
      </p:sp>
      <p:pic>
        <p:nvPicPr>
          <p:cNvPr id="25" name="Image 16" descr="image005">
            <a:extLst>
              <a:ext uri="{FF2B5EF4-FFF2-40B4-BE49-F238E27FC236}">
                <a16:creationId xmlns:a16="http://schemas.microsoft.com/office/drawing/2014/main" id="{FE740010-0BDB-3ABD-215E-485649017B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6955" y="2299528"/>
            <a:ext cx="14287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7" descr="image006">
            <a:extLst>
              <a:ext uri="{FF2B5EF4-FFF2-40B4-BE49-F238E27FC236}">
                <a16:creationId xmlns:a16="http://schemas.microsoft.com/office/drawing/2014/main" id="{5B30A02F-A33E-A8CB-2A21-E67318C05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4581" y="2302464"/>
            <a:ext cx="142875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18">
            <a:extLst>
              <a:ext uri="{FF2B5EF4-FFF2-40B4-BE49-F238E27FC236}">
                <a16:creationId xmlns:a16="http://schemas.microsoft.com/office/drawing/2014/main" id="{292FD69D-7A74-087F-01AA-F51DF388B40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9781" y="3404728"/>
            <a:ext cx="1571390" cy="141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Tableau 19">
            <a:extLst>
              <a:ext uri="{FF2B5EF4-FFF2-40B4-BE49-F238E27FC236}">
                <a16:creationId xmlns:a16="http://schemas.microsoft.com/office/drawing/2014/main" id="{3CEC9B37-4C96-E0DF-2061-4EB3E0BA3A55}"/>
              </a:ext>
            </a:extLst>
          </p:cNvPr>
          <p:cNvGraphicFramePr>
            <a:graphicFrameLocks noGrp="1"/>
          </p:cNvGraphicFramePr>
          <p:nvPr>
            <p:extLst>
              <p:ext uri="{D42A27DB-BD31-4B8C-83A1-F6EECF244321}">
                <p14:modId xmlns:p14="http://schemas.microsoft.com/office/powerpoint/2010/main" val="3953782096"/>
              </p:ext>
            </p:extLst>
          </p:nvPr>
        </p:nvGraphicFramePr>
        <p:xfrm>
          <a:off x="4556955" y="1634232"/>
          <a:ext cx="3109972" cy="547812"/>
        </p:xfrm>
        <a:graphic>
          <a:graphicData uri="http://schemas.openxmlformats.org/drawingml/2006/table">
            <a:tbl>
              <a:tblPr/>
              <a:tblGrid>
                <a:gridCol w="3109972">
                  <a:extLst>
                    <a:ext uri="{9D8B030D-6E8A-4147-A177-3AD203B41FA5}">
                      <a16:colId xmlns:a16="http://schemas.microsoft.com/office/drawing/2014/main" val="2956245812"/>
                    </a:ext>
                  </a:extLst>
                </a:gridCol>
              </a:tblGrid>
              <a:tr h="547812">
                <a:tc>
                  <a:txBody>
                    <a:bodyPr/>
                    <a:lstStyle/>
                    <a:p>
                      <a:pPr algn="ctr" fontAlgn="ctr"/>
                      <a:r>
                        <a:rPr lang="hr-HR" sz="700" b="0" i="0" u="none" strike="noStrike" noProof="0" dirty="0">
                          <a:solidFill>
                            <a:srgbClr val="404040"/>
                          </a:solidFill>
                          <a:effectLst/>
                          <a:latin typeface="Peugeot New" panose="02000000000000000000" pitchFamily="50" charset="0"/>
                        </a:rPr>
                        <a:t>Pronađite svoj osobni prostor</a:t>
                      </a:r>
                    </a:p>
                    <a:p>
                      <a:pPr algn="ctr" fontAlgn="ctr"/>
                      <a:r>
                        <a:rPr lang="hr-HR" sz="700" b="1" i="0" u="none" strike="noStrike" noProof="0" dirty="0">
                          <a:solidFill>
                            <a:srgbClr val="404040"/>
                          </a:solidFill>
                          <a:effectLst/>
                          <a:latin typeface="Peugeot New" panose="02000000000000000000" pitchFamily="50" charset="0"/>
                        </a:rPr>
                        <a:t>MYPEUGEOT</a:t>
                      </a:r>
                      <a:r>
                        <a:rPr lang="hr-HR" sz="700" b="0" i="0" u="none" strike="noStrike" noProof="0" dirty="0">
                          <a:solidFill>
                            <a:srgbClr val="404040"/>
                          </a:solidFill>
                          <a:effectLst/>
                          <a:latin typeface="Peugeot New" panose="02000000000000000000" pitchFamily="50" charset="0"/>
                        </a:rPr>
                        <a:t> na Vašem pametnom telefonu, provjerite svoje ugovore, slijedite svoj plan održavanja i iskoristite mnoge prednosti.</a:t>
                      </a: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graphicFrame>
        <p:nvGraphicFramePr>
          <p:cNvPr id="29" name="Tableau 20">
            <a:extLst>
              <a:ext uri="{FF2B5EF4-FFF2-40B4-BE49-F238E27FC236}">
                <a16:creationId xmlns:a16="http://schemas.microsoft.com/office/drawing/2014/main" id="{41D9BADE-FBE4-0A73-986D-A811A2AA6951}"/>
              </a:ext>
            </a:extLst>
          </p:cNvPr>
          <p:cNvGraphicFramePr>
            <a:graphicFrameLocks noGrp="1"/>
          </p:cNvGraphicFramePr>
          <p:nvPr>
            <p:extLst>
              <p:ext uri="{D42A27DB-BD31-4B8C-83A1-F6EECF244321}">
                <p14:modId xmlns:p14="http://schemas.microsoft.com/office/powerpoint/2010/main" val="1334549722"/>
              </p:ext>
            </p:extLst>
          </p:nvPr>
        </p:nvGraphicFramePr>
        <p:xfrm>
          <a:off x="4827526" y="2913421"/>
          <a:ext cx="2755900" cy="439834"/>
        </p:xfrm>
        <a:graphic>
          <a:graphicData uri="http://schemas.openxmlformats.org/drawingml/2006/table">
            <a:tbl>
              <a:tblPr/>
              <a:tblGrid>
                <a:gridCol w="2755900">
                  <a:extLst>
                    <a:ext uri="{9D8B030D-6E8A-4147-A177-3AD203B41FA5}">
                      <a16:colId xmlns:a16="http://schemas.microsoft.com/office/drawing/2014/main" val="2956245812"/>
                    </a:ext>
                  </a:extLst>
                </a:gridCol>
              </a:tblGrid>
              <a:tr h="439834">
                <a:tc>
                  <a:txBody>
                    <a:bodyPr/>
                    <a:lstStyle/>
                    <a:p>
                      <a:pPr algn="ctr" fontAlgn="ctr"/>
                      <a:r>
                        <a:rPr lang="fr-FR" sz="700" b="0" i="0" u="none" strike="noStrike" dirty="0" err="1">
                          <a:solidFill>
                            <a:srgbClr val="404040"/>
                          </a:solidFill>
                          <a:effectLst/>
                          <a:latin typeface="Peugeot New" panose="02000000000000000000" pitchFamily="50" charset="0"/>
                        </a:rPr>
                        <a:t>Preuzmite</a:t>
                      </a:r>
                      <a:r>
                        <a:rPr lang="fr-FR" sz="700" b="0" i="0" u="none" strike="noStrike" dirty="0">
                          <a:solidFill>
                            <a:srgbClr val="404040"/>
                          </a:solidFill>
                          <a:effectLst/>
                          <a:latin typeface="Peugeot New" panose="02000000000000000000" pitchFamily="50" charset="0"/>
                        </a:rPr>
                        <a:t> </a:t>
                      </a:r>
                      <a:r>
                        <a:rPr lang="fr-FR" sz="700" b="1" i="0" u="none" strike="noStrike" dirty="0">
                          <a:solidFill>
                            <a:srgbClr val="404040"/>
                          </a:solidFill>
                          <a:effectLst/>
                          <a:latin typeface="Peugeot New" panose="02000000000000000000" pitchFamily="50" charset="0"/>
                        </a:rPr>
                        <a:t>MYPEUGEOT</a:t>
                      </a:r>
                      <a:r>
                        <a:rPr lang="fr-FR" sz="700" b="0" i="0" u="none" strike="noStrike" dirty="0">
                          <a:solidFill>
                            <a:srgbClr val="404040"/>
                          </a:solidFill>
                          <a:effectLst/>
                          <a:latin typeface="Peugeot New" panose="02000000000000000000" pitchFamily="50" charset="0"/>
                        </a:rPr>
                        <a:t> </a:t>
                      </a:r>
                      <a:br>
                        <a:rPr lang="fr-FR" sz="700" b="0" i="0" u="none" strike="noStrike" dirty="0">
                          <a:solidFill>
                            <a:srgbClr val="404040"/>
                          </a:solidFill>
                          <a:effectLst/>
                          <a:latin typeface="Peugeot New" panose="02000000000000000000" pitchFamily="50" charset="0"/>
                        </a:rPr>
                      </a:br>
                      <a:r>
                        <a:rPr lang="fr-FR" sz="700" b="0" i="0" u="none" strike="noStrike" dirty="0" err="1">
                          <a:solidFill>
                            <a:srgbClr val="404040"/>
                          </a:solidFill>
                          <a:effectLst/>
                          <a:latin typeface="Peugeot New" panose="02000000000000000000" pitchFamily="50" charset="0"/>
                        </a:rPr>
                        <a:t>skeniranjem</a:t>
                      </a:r>
                      <a:r>
                        <a:rPr lang="fr-FR" sz="700" b="0" i="0" u="none" strike="noStrike" dirty="0">
                          <a:solidFill>
                            <a:srgbClr val="404040"/>
                          </a:solidFill>
                          <a:effectLst/>
                          <a:latin typeface="Peugeot New" panose="02000000000000000000" pitchFamily="50" charset="0"/>
                        </a:rPr>
                        <a:t> </a:t>
                      </a:r>
                      <a:r>
                        <a:rPr lang="fr-FR" sz="700" b="0" i="0" u="none" strike="noStrike" dirty="0" err="1">
                          <a:solidFill>
                            <a:srgbClr val="404040"/>
                          </a:solidFill>
                          <a:effectLst/>
                          <a:latin typeface="Peugeot New" panose="02000000000000000000" pitchFamily="50" charset="0"/>
                        </a:rPr>
                        <a:t>ovog</a:t>
                      </a:r>
                      <a:r>
                        <a:rPr lang="fr-FR" sz="700" b="0" i="0" u="none" strike="noStrike" dirty="0">
                          <a:solidFill>
                            <a:srgbClr val="404040"/>
                          </a:solidFill>
                          <a:effectLst/>
                          <a:latin typeface="Peugeot New" panose="02000000000000000000" pitchFamily="50" charset="0"/>
                        </a:rPr>
                        <a:t> QR </a:t>
                      </a:r>
                      <a:r>
                        <a:rPr lang="fr-FR" sz="700" b="0" i="0" u="none" strike="noStrike" dirty="0" err="1">
                          <a:solidFill>
                            <a:srgbClr val="404040"/>
                          </a:solidFill>
                          <a:effectLst/>
                          <a:latin typeface="Peugeot New" panose="02000000000000000000" pitchFamily="50" charset="0"/>
                        </a:rPr>
                        <a:t>koda</a:t>
                      </a:r>
                      <a:endParaRPr lang="fr-FR" sz="700" b="0" i="0" u="none" strike="noStrike" dirty="0">
                        <a:solidFill>
                          <a:srgbClr val="404040"/>
                        </a:solidFill>
                        <a:effectLst/>
                        <a:latin typeface="Peugeot New" panose="02000000000000000000" pitchFamily="50" charset="0"/>
                      </a:endParaRP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grpSp>
        <p:nvGrpSpPr>
          <p:cNvPr id="2" name="Groupe 6">
            <a:extLst>
              <a:ext uri="{FF2B5EF4-FFF2-40B4-BE49-F238E27FC236}">
                <a16:creationId xmlns:a16="http://schemas.microsoft.com/office/drawing/2014/main" id="{40642A88-AFA0-5162-F0BD-96B48E7A9430}"/>
              </a:ext>
            </a:extLst>
          </p:cNvPr>
          <p:cNvGrpSpPr/>
          <p:nvPr/>
        </p:nvGrpSpPr>
        <p:grpSpPr>
          <a:xfrm>
            <a:off x="0" y="0"/>
            <a:ext cx="373081" cy="6858014"/>
            <a:chOff x="-6767" y="-14"/>
            <a:chExt cx="373081" cy="6858014"/>
          </a:xfrm>
        </p:grpSpPr>
        <p:sp>
          <p:nvSpPr>
            <p:cNvPr id="30" name="Rectangle 29">
              <a:hlinkClick r:id="" action="ppaction://noaction"/>
              <a:extLst>
                <a:ext uri="{FF2B5EF4-FFF2-40B4-BE49-F238E27FC236}">
                  <a16:creationId xmlns:a16="http://schemas.microsoft.com/office/drawing/2014/main" id="{053DD86E-8C80-E615-5B4E-ABCF672253FA}"/>
                </a:ext>
              </a:extLst>
            </p:cNvPr>
            <p:cNvSpPr/>
            <p:nvPr/>
          </p:nvSpPr>
          <p:spPr>
            <a:xfrm rot="16200000">
              <a:off x="-249651" y="6243635"/>
              <a:ext cx="857250" cy="371479"/>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JAMSTVO I SERVIS</a:t>
              </a:r>
            </a:p>
          </p:txBody>
        </p:sp>
        <p:sp>
          <p:nvSpPr>
            <p:cNvPr id="31" name="Rectangle 30">
              <a:hlinkClick r:id="" action="ppaction://noaction"/>
              <a:extLst>
                <a:ext uri="{FF2B5EF4-FFF2-40B4-BE49-F238E27FC236}">
                  <a16:creationId xmlns:a16="http://schemas.microsoft.com/office/drawing/2014/main" id="{5488901C-9919-90C8-B55E-02C63916488D}"/>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32" name="Rectangle 31">
              <a:hlinkClick r:id="" action="ppaction://noaction"/>
              <a:extLst>
                <a:ext uri="{FF2B5EF4-FFF2-40B4-BE49-F238E27FC236}">
                  <a16:creationId xmlns:a16="http://schemas.microsoft.com/office/drawing/2014/main" id="{B9702117-0BD1-B851-181D-85CA9E56F224}"/>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33" name="Rectangle 32">
              <a:hlinkClick r:id="" action="ppaction://noaction"/>
              <a:extLst>
                <a:ext uri="{FF2B5EF4-FFF2-40B4-BE49-F238E27FC236}">
                  <a16:creationId xmlns:a16="http://schemas.microsoft.com/office/drawing/2014/main" id="{D6A64E64-C87E-1C87-0E74-C1263E44E2B2}"/>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34" name="Rectangle 33">
              <a:hlinkClick r:id="" action="ppaction://noaction"/>
              <a:extLst>
                <a:ext uri="{FF2B5EF4-FFF2-40B4-BE49-F238E27FC236}">
                  <a16:creationId xmlns:a16="http://schemas.microsoft.com/office/drawing/2014/main" id="{69DAED08-0CCF-EB80-6CDE-905F1CEF8505}"/>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35" name="Rectangle 34">
              <a:extLst>
                <a:ext uri="{FF2B5EF4-FFF2-40B4-BE49-F238E27FC236}">
                  <a16:creationId xmlns:a16="http://schemas.microsoft.com/office/drawing/2014/main" id="{22051F0F-B45F-3F01-2B93-8FB5CA25FF86}"/>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37" name="Rectangle 36">
              <a:hlinkClick r:id="" action="ppaction://noaction"/>
              <a:extLst>
                <a:ext uri="{FF2B5EF4-FFF2-40B4-BE49-F238E27FC236}">
                  <a16:creationId xmlns:a16="http://schemas.microsoft.com/office/drawing/2014/main" id="{170AB42F-76AC-3EC9-DCE5-41B2155C87E8}"/>
                </a:ext>
              </a:extLst>
            </p:cNvPr>
            <p:cNvSpPr/>
            <p:nvPr/>
          </p:nvSpPr>
          <p:spPr>
            <a:xfrm rot="16200000">
              <a:off x="-364035" y="5270399"/>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38" name="Rectangle 37">
              <a:hlinkClick r:id="" action="ppaction://noaction"/>
              <a:extLst>
                <a:ext uri="{FF2B5EF4-FFF2-40B4-BE49-F238E27FC236}">
                  <a16:creationId xmlns:a16="http://schemas.microsoft.com/office/drawing/2014/main" id="{03852C72-DC27-2390-F7C8-2E9FC71E3661}"/>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7965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4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texte 30"/>
          <p:cNvSpPr>
            <a:spLocks noGrp="1"/>
          </p:cNvSpPr>
          <p:nvPr>
            <p:ph type="body" sz="quarter" idx="10"/>
          </p:nvPr>
        </p:nvSpPr>
        <p:spPr>
          <a:xfrm>
            <a:off x="480698" y="2306412"/>
            <a:ext cx="3773250" cy="4389223"/>
          </a:xfrm>
        </p:spPr>
        <p:txBody>
          <a:bodyPr tIns="90000" bIns="108000"/>
          <a:lstStyle/>
          <a:p>
            <a:pPr marL="0" indent="0">
              <a:buNone/>
            </a:pPr>
            <a:endParaRPr lang="en-US" sz="900" dirty="0"/>
          </a:p>
          <a:p>
            <a:pPr marL="0" indent="0">
              <a:buNone/>
            </a:pPr>
            <a:endParaRPr lang="en-US" sz="900" dirty="0"/>
          </a:p>
        </p:txBody>
      </p:sp>
      <p:sp>
        <p:nvSpPr>
          <p:cNvPr id="32" name="Espace réservé du texte 31"/>
          <p:cNvSpPr>
            <a:spLocks noGrp="1"/>
          </p:cNvSpPr>
          <p:nvPr>
            <p:ph type="body" sz="quarter" idx="11"/>
          </p:nvPr>
        </p:nvSpPr>
        <p:spPr>
          <a:xfrm>
            <a:off x="4402923" y="2298516"/>
            <a:ext cx="3792002" cy="4374818"/>
          </a:xfrm>
        </p:spPr>
        <p:txBody>
          <a:bodyPr tIns="90000" bIns="108000"/>
          <a:lstStyle/>
          <a:p>
            <a:pPr marL="0" indent="0">
              <a:lnSpc>
                <a:spcPct val="100000"/>
              </a:lnSpc>
              <a:spcBef>
                <a:spcPts val="0"/>
              </a:spcBef>
              <a:buNone/>
            </a:pPr>
            <a:endParaRPr lang="en-US" sz="700" dirty="0"/>
          </a:p>
          <a:p>
            <a:pPr marL="0" indent="0">
              <a:lnSpc>
                <a:spcPct val="100000"/>
              </a:lnSpc>
              <a:spcBef>
                <a:spcPts val="0"/>
              </a:spcBef>
              <a:buNone/>
            </a:pPr>
            <a:endParaRPr lang="en-US" sz="900" dirty="0">
              <a:solidFill>
                <a:srgbClr val="FF0000"/>
              </a:solidFill>
              <a:latin typeface="Peugeot New" panose="02000000000000000000" pitchFamily="50" charset="0"/>
            </a:endParaRPr>
          </a:p>
          <a:p>
            <a:pPr marL="0" indent="0">
              <a:lnSpc>
                <a:spcPct val="100000"/>
              </a:lnSpc>
              <a:spcBef>
                <a:spcPts val="0"/>
              </a:spcBef>
              <a:buNone/>
            </a:pPr>
            <a:endParaRPr lang="en-US" sz="900" dirty="0"/>
          </a:p>
          <a:p>
            <a:pPr marL="0" indent="0">
              <a:lnSpc>
                <a:spcPct val="100000"/>
              </a:lnSpc>
              <a:spcBef>
                <a:spcPts val="300"/>
              </a:spcBef>
              <a:buNone/>
            </a:pPr>
            <a:endParaRPr lang="en-US" sz="900" dirty="0"/>
          </a:p>
          <a:p>
            <a:pPr marL="0" indent="0">
              <a:buNone/>
            </a:pPr>
            <a:endParaRPr lang="en-US" sz="900" dirty="0"/>
          </a:p>
        </p:txBody>
      </p:sp>
      <p:sp>
        <p:nvSpPr>
          <p:cNvPr id="33" name="Espace réservé du texte 32"/>
          <p:cNvSpPr>
            <a:spLocks noGrp="1"/>
          </p:cNvSpPr>
          <p:nvPr>
            <p:ph type="body" sz="quarter" idx="12"/>
          </p:nvPr>
        </p:nvSpPr>
        <p:spPr>
          <a:xfrm>
            <a:off x="8338025" y="2366917"/>
            <a:ext cx="3748610" cy="4306417"/>
          </a:xfrm>
        </p:spPr>
        <p:txBody>
          <a:bodyPr tIns="90000" bIns="108000"/>
          <a:lstStyle/>
          <a:p>
            <a:pPr marL="0" indent="0">
              <a:lnSpc>
                <a:spcPct val="100000"/>
              </a:lnSpc>
              <a:spcBef>
                <a:spcPts val="300"/>
              </a:spcBef>
              <a:buNone/>
            </a:pPr>
            <a:endParaRPr lang="en-US" dirty="0"/>
          </a:p>
          <a:p>
            <a:pPr marL="0" indent="0">
              <a:lnSpc>
                <a:spcPct val="100000"/>
              </a:lnSpc>
              <a:spcBef>
                <a:spcPts val="300"/>
              </a:spcBef>
              <a:buNone/>
            </a:pPr>
            <a:endParaRPr lang="en-US" dirty="0"/>
          </a:p>
        </p:txBody>
      </p:sp>
      <p:sp>
        <p:nvSpPr>
          <p:cNvPr id="22" name="ZoneTexte 21">
            <a:extLst>
              <a:ext uri="{FF2B5EF4-FFF2-40B4-BE49-F238E27FC236}">
                <a16:creationId xmlns:a16="http://schemas.microsoft.com/office/drawing/2014/main" id="{E861FA7C-4BAA-4F0D-9F03-4A085C323D92}"/>
              </a:ext>
            </a:extLst>
          </p:cNvPr>
          <p:cNvSpPr txBox="1"/>
          <p:nvPr/>
        </p:nvSpPr>
        <p:spPr>
          <a:xfrm>
            <a:off x="666169" y="271355"/>
            <a:ext cx="4381500" cy="300082"/>
          </a:xfrm>
          <a:prstGeom prst="rect">
            <a:avLst/>
          </a:prstGeom>
          <a:noFill/>
        </p:spPr>
        <p:txBody>
          <a:bodyPr wrap="square" rtlCol="0">
            <a:spAutoFit/>
          </a:bodyPr>
          <a:lstStyle/>
          <a:p>
            <a:pPr marR="0" lvl="0" fontAlgn="auto">
              <a:lnSpc>
                <a:spcPct val="90000"/>
              </a:lnSpc>
              <a:spcBef>
                <a:spcPts val="1000"/>
              </a:spcBef>
              <a:spcAft>
                <a:spcPts val="0"/>
              </a:spcAft>
              <a:buClrTx/>
              <a:buSzTx/>
              <a:tabLst/>
              <a:defRPr/>
            </a:pPr>
            <a:r>
              <a:rPr lang="hr-HR" sz="1500" b="1" cap="all" dirty="0">
                <a:latin typeface="Peugeot New" panose="02000000000000000000" pitchFamily="2" charset="0"/>
              </a:rPr>
              <a:t>GAMA</a:t>
            </a:r>
            <a:endParaRPr lang="en-US" sz="1500" b="1" cap="all" dirty="0">
              <a:latin typeface="Peugeot New" panose="02000000000000000000" pitchFamily="2" charset="0"/>
            </a:endParaRPr>
          </a:p>
        </p:txBody>
      </p:sp>
      <p:grpSp>
        <p:nvGrpSpPr>
          <p:cNvPr id="3" name="Groupe 1">
            <a:extLst>
              <a:ext uri="{FF2B5EF4-FFF2-40B4-BE49-F238E27FC236}">
                <a16:creationId xmlns:a16="http://schemas.microsoft.com/office/drawing/2014/main" id="{511A6BCA-B9AF-056B-5CCD-CEB4B4AA019F}"/>
              </a:ext>
            </a:extLst>
          </p:cNvPr>
          <p:cNvGrpSpPr/>
          <p:nvPr/>
        </p:nvGrpSpPr>
        <p:grpSpPr>
          <a:xfrm>
            <a:off x="-9521" y="0"/>
            <a:ext cx="375038" cy="6858000"/>
            <a:chOff x="-9521" y="0"/>
            <a:chExt cx="375038" cy="6858000"/>
          </a:xfrm>
          <a:solidFill>
            <a:schemeClr val="bg1"/>
          </a:solidFill>
        </p:grpSpPr>
        <p:sp>
          <p:nvSpPr>
            <p:cNvPr id="4" name="Rectangle 3">
              <a:hlinkClick r:id="rId3" action="ppaction://hlinksldjump"/>
              <a:extLst>
                <a:ext uri="{FF2B5EF4-FFF2-40B4-BE49-F238E27FC236}">
                  <a16:creationId xmlns:a16="http://schemas.microsoft.com/office/drawing/2014/main" id="{94414CF4-D22A-3ED7-1866-589FFA52F894}"/>
                </a:ext>
              </a:extLst>
            </p:cNvPr>
            <p:cNvSpPr/>
            <p:nvPr/>
          </p:nvSpPr>
          <p:spPr>
            <a:xfrm rot="16200000">
              <a:off x="-252405" y="6243637"/>
              <a:ext cx="857250" cy="371475"/>
            </a:xfrm>
            <a:prstGeom prst="rect">
              <a:avLst/>
            </a:prstGeom>
            <a:grpFill/>
            <a:ln w="6350" cap="flat" cmpd="sng" algn="ctr">
              <a:solidFill>
                <a:schemeClr val="bg1">
                  <a:lumMod val="50000"/>
                </a:scheme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hr-HR" sz="680" kern="0" spc="50" dirty="0">
                  <a:latin typeface="+mj-lt"/>
                </a:rPr>
                <a:t>JAMSTVO I SERVISI</a:t>
              </a:r>
              <a:endParaRPr lang="en-GB" sz="680" kern="0" spc="50" dirty="0">
                <a:latin typeface="+mj-lt"/>
              </a:endParaRPr>
            </a:p>
          </p:txBody>
        </p:sp>
        <p:sp>
          <p:nvSpPr>
            <p:cNvPr id="5" name="Rectangle 4">
              <a:hlinkClick r:id="rId4" action="ppaction://hlinksldjump"/>
              <a:extLst>
                <a:ext uri="{FF2B5EF4-FFF2-40B4-BE49-F238E27FC236}">
                  <a16:creationId xmlns:a16="http://schemas.microsoft.com/office/drawing/2014/main" id="{1F80D841-12CA-685B-C1B0-813CC6A9F64F}"/>
                </a:ext>
              </a:extLst>
            </p:cNvPr>
            <p:cNvSpPr/>
            <p:nvPr/>
          </p:nvSpPr>
          <p:spPr>
            <a:xfrm rot="16200000">
              <a:off x="-249652" y="4297972"/>
              <a:ext cx="857250" cy="371475"/>
            </a:xfrm>
            <a:prstGeom prst="rect">
              <a:avLst/>
            </a:prstGeom>
            <a:grpFill/>
            <a:ln w="6350" cap="flat" cmpd="sng" algn="ctr">
              <a:solidFill>
                <a:schemeClr val="bg1">
                  <a:lumMod val="50000"/>
                </a:scheme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680" kern="0" spc="50" dirty="0">
                  <a:latin typeface="+mj-lt"/>
                </a:rPr>
                <a:t>D</a:t>
              </a:r>
              <a:r>
                <a:rPr lang="hr-HR" sz="680" kern="0" spc="50" dirty="0">
                  <a:latin typeface="+mj-lt"/>
                </a:rPr>
                <a:t>ETALJI</a:t>
              </a:r>
              <a:endParaRPr lang="en-GB" sz="680" kern="0" spc="50" dirty="0">
                <a:latin typeface="+mj-lt"/>
              </a:endParaRPr>
            </a:p>
          </p:txBody>
        </p:sp>
        <p:sp>
          <p:nvSpPr>
            <p:cNvPr id="6" name="Rectangle 5">
              <a:hlinkClick r:id="rId4" action="ppaction://hlinksldjump"/>
              <a:extLst>
                <a:ext uri="{FF2B5EF4-FFF2-40B4-BE49-F238E27FC236}">
                  <a16:creationId xmlns:a16="http://schemas.microsoft.com/office/drawing/2014/main" id="{E0B24C4D-CD57-8D15-07F1-621AC3665FDF}"/>
                </a:ext>
              </a:extLst>
            </p:cNvPr>
            <p:cNvSpPr/>
            <p:nvPr/>
          </p:nvSpPr>
          <p:spPr>
            <a:xfrm rot="16200000">
              <a:off x="-137048" y="3556534"/>
              <a:ext cx="626529" cy="371475"/>
            </a:xfrm>
            <a:prstGeom prst="rect">
              <a:avLst/>
            </a:prstGeom>
            <a:grpFill/>
            <a:ln w="6350" cap="flat" cmpd="sng" algn="ctr">
              <a:solidFill>
                <a:schemeClr val="bg1">
                  <a:lumMod val="50000"/>
                </a:schemeClr>
              </a:solidFill>
              <a:prstDash val="solid"/>
              <a:miter lim="800000"/>
            </a:ln>
            <a:effectLst/>
          </p:spPr>
          <p:txBody>
            <a:bodyPr lIns="0" rIns="0" rtlCol="0" anchor="ctr"/>
            <a:lstStyle/>
            <a:p>
              <a:pPr algn="ctr">
                <a:defRPr/>
              </a:pPr>
              <a:r>
                <a:rPr lang="fr-FR" sz="680" kern="0" spc="50" dirty="0">
                  <a:latin typeface="+mj-lt"/>
                </a:rPr>
                <a:t>O</a:t>
              </a:r>
              <a:r>
                <a:rPr lang="hr-HR" sz="680" kern="0" spc="50" dirty="0">
                  <a:latin typeface="+mj-lt"/>
                </a:rPr>
                <a:t>PCIJE</a:t>
              </a:r>
              <a:endParaRPr lang="fr-FR" sz="680" kern="0" spc="50" dirty="0">
                <a:latin typeface="+mj-lt"/>
              </a:endParaRPr>
            </a:p>
          </p:txBody>
        </p:sp>
        <p:sp>
          <p:nvSpPr>
            <p:cNvPr id="7" name="Rectangle 6">
              <a:hlinkClick r:id="rId5" action="ppaction://hlinksldjump"/>
              <a:extLst>
                <a:ext uri="{FF2B5EF4-FFF2-40B4-BE49-F238E27FC236}">
                  <a16:creationId xmlns:a16="http://schemas.microsoft.com/office/drawing/2014/main" id="{CDC78F00-C580-14A3-4FB3-D9D5259B97AF}"/>
                </a:ext>
              </a:extLst>
            </p:cNvPr>
            <p:cNvSpPr/>
            <p:nvPr/>
          </p:nvSpPr>
          <p:spPr>
            <a:xfrm rot="16200000">
              <a:off x="-249651" y="2814648"/>
              <a:ext cx="857250" cy="371475"/>
            </a:xfrm>
            <a:prstGeom prst="rect">
              <a:avLst/>
            </a:prstGeom>
            <a:grpFill/>
            <a:ln w="6350" cap="flat" cmpd="sng" algn="ctr">
              <a:solidFill>
                <a:schemeClr val="bg1">
                  <a:lumMod val="50000"/>
                </a:schemeClr>
              </a:solidFill>
              <a:prstDash val="solid"/>
              <a:miter lim="800000"/>
            </a:ln>
            <a:effectLst/>
          </p:spPr>
          <p:txBody>
            <a:bodyPr lIns="0" rIns="0" rtlCol="0" anchor="ctr"/>
            <a:lstStyle/>
            <a:p>
              <a:pPr algn="ctr"/>
              <a:r>
                <a:rPr lang="hr-HR" sz="680" kern="0" spc="50" dirty="0">
                  <a:latin typeface="+mj-lt"/>
                </a:rPr>
                <a:t>BOJE I INTERIJER</a:t>
              </a:r>
              <a:endParaRPr lang="en-GB" sz="680" kern="0" spc="50" dirty="0">
                <a:latin typeface="+mj-lt"/>
              </a:endParaRPr>
            </a:p>
          </p:txBody>
        </p:sp>
        <p:sp>
          <p:nvSpPr>
            <p:cNvPr id="9" name="Rectangle 8">
              <a:hlinkClick r:id="rId6" action="ppaction://hlinksldjump"/>
              <a:extLst>
                <a:ext uri="{FF2B5EF4-FFF2-40B4-BE49-F238E27FC236}">
                  <a16:creationId xmlns:a16="http://schemas.microsoft.com/office/drawing/2014/main" id="{E16BF7F5-68A6-2085-5EA8-BB3587FC13D2}"/>
                </a:ext>
              </a:extLst>
            </p:cNvPr>
            <p:cNvSpPr/>
            <p:nvPr/>
          </p:nvSpPr>
          <p:spPr>
            <a:xfrm rot="16200000">
              <a:off x="-249649" y="1957401"/>
              <a:ext cx="857250" cy="371475"/>
            </a:xfrm>
            <a:prstGeom prst="rect">
              <a:avLst/>
            </a:prstGeom>
            <a:grpFill/>
            <a:ln w="6350" cap="flat" cmpd="sng" algn="ctr">
              <a:solidFill>
                <a:schemeClr val="bg1">
                  <a:lumMod val="50000"/>
                </a:schemeClr>
              </a:solidFill>
              <a:prstDash val="solid"/>
              <a:miter lim="800000"/>
            </a:ln>
            <a:effectLst/>
          </p:spPr>
          <p:txBody>
            <a:bodyPr lIns="0" rIns="0" rtlCol="0" anchor="ctr"/>
            <a:lstStyle/>
            <a:p>
              <a:pPr algn="ctr">
                <a:defRPr/>
              </a:pPr>
              <a:r>
                <a:rPr lang="fr-FR" sz="680" kern="0" spc="50" dirty="0">
                  <a:latin typeface="+mj-lt"/>
                </a:rPr>
                <a:t>O</a:t>
              </a:r>
              <a:r>
                <a:rPr lang="hr-HR" sz="680" kern="0" spc="50" dirty="0">
                  <a:latin typeface="+mj-lt"/>
                </a:rPr>
                <a:t>PREMA</a:t>
              </a:r>
              <a:endParaRPr lang="fr-FR" sz="680" kern="0" spc="50" dirty="0">
                <a:latin typeface="+mj-lt"/>
              </a:endParaRPr>
            </a:p>
          </p:txBody>
        </p:sp>
        <p:sp>
          <p:nvSpPr>
            <p:cNvPr id="10" name="Rectangle 9">
              <a:hlinkClick r:id="rId6" action="ppaction://hlinksldjump"/>
              <a:extLst>
                <a:ext uri="{FF2B5EF4-FFF2-40B4-BE49-F238E27FC236}">
                  <a16:creationId xmlns:a16="http://schemas.microsoft.com/office/drawing/2014/main" id="{F5C41114-E4A4-36F1-A3DD-56212EF01340}"/>
                </a:ext>
              </a:extLst>
            </p:cNvPr>
            <p:cNvSpPr/>
            <p:nvPr/>
          </p:nvSpPr>
          <p:spPr>
            <a:xfrm rot="16200000">
              <a:off x="-251028" y="1101525"/>
              <a:ext cx="857250" cy="368720"/>
            </a:xfrm>
            <a:prstGeom prst="rect">
              <a:avLst/>
            </a:prstGeom>
            <a:grpFill/>
            <a:ln w="6350" cap="flat" cmpd="sng" algn="ctr">
              <a:solidFill>
                <a:schemeClr val="bg1">
                  <a:lumMod val="50000"/>
                </a:schemeClr>
              </a:solidFill>
              <a:prstDash val="solid"/>
              <a:miter lim="800000"/>
            </a:ln>
            <a:effectLst/>
          </p:spPr>
          <p:txBody>
            <a:bodyPr lIns="0" rIns="0" rtlCol="0" anchor="ctr"/>
            <a:lstStyle/>
            <a:p>
              <a:pPr algn="ctr">
                <a:defRPr/>
              </a:pPr>
              <a:r>
                <a:rPr lang="hr-HR" sz="680" dirty="0">
                  <a:effectLst/>
                  <a:latin typeface="+mj-lt"/>
                  <a:ea typeface="Calibri" panose="020F0502020204030204" pitchFamily="34" charset="0"/>
                  <a:cs typeface="Times New Roman" panose="02020603050405020304" pitchFamily="18" charset="0"/>
                </a:rPr>
                <a:t>CIJENE</a:t>
              </a:r>
              <a:endParaRPr lang="fr-FR" sz="680" kern="0" spc="50" dirty="0">
                <a:latin typeface="+mj-lt"/>
              </a:endParaRPr>
            </a:p>
          </p:txBody>
        </p:sp>
        <p:sp>
          <p:nvSpPr>
            <p:cNvPr id="11" name="Rectangle 10">
              <a:hlinkClick r:id="" action="ppaction://noaction"/>
              <a:extLst>
                <a:ext uri="{FF2B5EF4-FFF2-40B4-BE49-F238E27FC236}">
                  <a16:creationId xmlns:a16="http://schemas.microsoft.com/office/drawing/2014/main" id="{ADD912D3-7AFB-2DD1-6061-81ABBBE96181}"/>
                </a:ext>
              </a:extLst>
            </p:cNvPr>
            <p:cNvSpPr/>
            <p:nvPr/>
          </p:nvSpPr>
          <p:spPr>
            <a:xfrm rot="16200000">
              <a:off x="-364092" y="5271144"/>
              <a:ext cx="1088417" cy="370800"/>
            </a:xfrm>
            <a:prstGeom prst="rect">
              <a:avLst/>
            </a:prstGeom>
            <a:grpFill/>
            <a:ln w="6350" cap="flat" cmpd="sng" algn="ctr">
              <a:solidFill>
                <a:schemeClr val="bg1">
                  <a:lumMod val="50000"/>
                </a:schemeClr>
              </a:solidFill>
              <a:prstDash val="solid"/>
              <a:miter lim="800000"/>
            </a:ln>
            <a:effectLst/>
          </p:spPr>
          <p:txBody>
            <a:bodyPr lIns="0" rIns="0" rtlCol="0" anchor="ctr"/>
            <a:lstStyle/>
            <a:p>
              <a:pPr marR="0" lvl="0" indent="0" algn="ctr" fontAlgn="auto">
                <a:lnSpc>
                  <a:spcPct val="100000"/>
                </a:lnSpc>
                <a:spcBef>
                  <a:spcPts val="0"/>
                </a:spcBef>
                <a:spcAft>
                  <a:spcPts val="0"/>
                </a:spcAft>
                <a:buClrTx/>
                <a:buSzTx/>
                <a:buFontTx/>
                <a:buNone/>
                <a:tabLst/>
                <a:defRPr/>
              </a:pPr>
              <a:r>
                <a:rPr lang="fr-FR" sz="680" kern="0" spc="50" dirty="0">
                  <a:latin typeface="+mj-lt"/>
                </a:rPr>
                <a:t>T</a:t>
              </a:r>
              <a:r>
                <a:rPr lang="hr-HR" sz="680" kern="0" spc="50" dirty="0">
                  <a:latin typeface="+mj-lt"/>
                </a:rPr>
                <a:t>EHNIČKE KARAKTERISTIKE</a:t>
              </a:r>
              <a:endParaRPr lang="fr-FR" sz="680" kern="0" spc="50" dirty="0">
                <a:latin typeface="+mj-lt"/>
              </a:endParaRPr>
            </a:p>
          </p:txBody>
        </p:sp>
        <p:sp>
          <p:nvSpPr>
            <p:cNvPr id="13" name="Rectangle 12">
              <a:hlinkClick r:id="rId3" action="ppaction://hlinksldjump"/>
              <a:extLst>
                <a:ext uri="{FF2B5EF4-FFF2-40B4-BE49-F238E27FC236}">
                  <a16:creationId xmlns:a16="http://schemas.microsoft.com/office/drawing/2014/main" id="{543380B8-DA7A-D031-5994-450F5DF6C8D9}"/>
                </a:ext>
              </a:extLst>
            </p:cNvPr>
            <p:cNvSpPr/>
            <p:nvPr/>
          </p:nvSpPr>
          <p:spPr>
            <a:xfrm rot="16200000">
              <a:off x="-249723" y="245570"/>
              <a:ext cx="857250" cy="366110"/>
            </a:xfrm>
            <a:prstGeom prst="rect">
              <a:avLst/>
            </a:prstGeom>
            <a:solidFill>
              <a:schemeClr val="tx1"/>
            </a:solidFill>
            <a:ln w="6350" cap="flat" cmpd="sng" algn="ctr">
              <a:noFill/>
              <a:prstDash val="solid"/>
              <a:miter lim="800000"/>
            </a:ln>
            <a:effectLst/>
          </p:spPr>
          <p:txBody>
            <a:bodyPr lIns="0" rIns="0" rtlCol="0" anchor="ctr"/>
            <a:lstStyle/>
            <a:p>
              <a:pPr marR="0" lvl="0" indent="0" algn="ctr" fontAlgn="auto">
                <a:lnSpc>
                  <a:spcPct val="100000"/>
                </a:lnSpc>
                <a:spcBef>
                  <a:spcPts val="0"/>
                </a:spcBef>
                <a:spcAft>
                  <a:spcPts val="0"/>
                </a:spcAft>
                <a:buClrTx/>
                <a:buSzTx/>
                <a:buFontTx/>
                <a:buNone/>
                <a:tabLst/>
                <a:defRPr/>
              </a:pPr>
              <a:r>
                <a:rPr lang="hr-HR" sz="680" b="1" kern="0" spc="50" dirty="0">
                  <a:solidFill>
                    <a:schemeClr val="bg1"/>
                  </a:solidFill>
                  <a:latin typeface="+mj-lt"/>
                </a:rPr>
                <a:t>GAMA</a:t>
              </a:r>
              <a:endParaRPr lang="fr-FR" sz="680" b="1" kern="0" spc="50" dirty="0">
                <a:solidFill>
                  <a:schemeClr val="bg1"/>
                </a:solidFill>
                <a:latin typeface="+mj-lt"/>
              </a:endParaRPr>
            </a:p>
          </p:txBody>
        </p:sp>
      </p:grpSp>
      <p:sp>
        <p:nvSpPr>
          <p:cNvPr id="19" name="Espace réservé du texte 34">
            <a:extLst>
              <a:ext uri="{FF2B5EF4-FFF2-40B4-BE49-F238E27FC236}">
                <a16:creationId xmlns:a16="http://schemas.microsoft.com/office/drawing/2014/main" id="{00EF92AB-DEB6-05FF-DE83-472A1FA51FF6}"/>
              </a:ext>
            </a:extLst>
          </p:cNvPr>
          <p:cNvSpPr txBox="1">
            <a:spLocks/>
          </p:cNvSpPr>
          <p:nvPr/>
        </p:nvSpPr>
        <p:spPr>
          <a:xfrm>
            <a:off x="483458" y="2006917"/>
            <a:ext cx="3780000" cy="360000"/>
          </a:xfrm>
          <a:prstGeom prst="rect">
            <a:avLst/>
          </a:prstGeom>
          <a:solidFill>
            <a:schemeClr val="tx2"/>
          </a:solidFill>
        </p:spPr>
        <p:txBody>
          <a:bodyPr tIns="90000" anchor="t"/>
          <a:lstStyle>
            <a:lvl1pPr marL="0" indent="0" algn="ctr" defTabSz="914400" rtl="0" eaLnBrk="1" latinLnBrk="0" hangingPunct="1">
              <a:lnSpc>
                <a:spcPct val="90000"/>
              </a:lnSpc>
              <a:spcBef>
                <a:spcPts val="1000"/>
              </a:spcBef>
              <a:buFont typeface="Arial" panose="020B0604020202020204" pitchFamily="34" charset="0"/>
              <a:buNone/>
              <a:defRPr sz="1200" b="1" kern="1200" baseline="0">
                <a:solidFill>
                  <a:schemeClr val="tx1"/>
                </a:solidFill>
                <a:latin typeface="Peugeot New"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fr-FR" sz="1100" dirty="0">
                <a:solidFill>
                  <a:schemeClr val="bg1"/>
                </a:solidFill>
              </a:rPr>
              <a:t>ACTIVE</a:t>
            </a:r>
          </a:p>
        </p:txBody>
      </p:sp>
      <p:sp>
        <p:nvSpPr>
          <p:cNvPr id="20" name="Espace réservé du texte 35">
            <a:extLst>
              <a:ext uri="{FF2B5EF4-FFF2-40B4-BE49-F238E27FC236}">
                <a16:creationId xmlns:a16="http://schemas.microsoft.com/office/drawing/2014/main" id="{8E568E5F-5600-B2DB-A2A6-734351EEBD54}"/>
              </a:ext>
            </a:extLst>
          </p:cNvPr>
          <p:cNvSpPr txBox="1">
            <a:spLocks/>
          </p:cNvSpPr>
          <p:nvPr/>
        </p:nvSpPr>
        <p:spPr>
          <a:xfrm>
            <a:off x="8328783" y="2006917"/>
            <a:ext cx="3780000" cy="360000"/>
          </a:xfrm>
          <a:prstGeom prst="rect">
            <a:avLst/>
          </a:prstGeom>
          <a:solidFill>
            <a:schemeClr val="tx1"/>
          </a:solidFill>
        </p:spPr>
        <p:txBody>
          <a:bodyPr tIns="61200" anchor="t"/>
          <a:lstStyle>
            <a:lvl1pPr marL="342900" indent="-342900" algn="l" defTabSz="914400" rtl="0" eaLnBrk="1" latinLnBrk="0" hangingPunct="1">
              <a:lnSpc>
                <a:spcPct val="90000"/>
              </a:lnSpc>
              <a:spcBef>
                <a:spcPts val="1000"/>
              </a:spcBef>
              <a:buFont typeface="Arial" panose="020B0604020202020204" pitchFamily="34" charset="0"/>
              <a:buChar char="•"/>
              <a:defRPr lang="fr-FR" sz="1200" b="1" kern="1200" baseline="0" dirty="0">
                <a:solidFill>
                  <a:schemeClr val="tx1"/>
                </a:solidFill>
                <a:latin typeface="Peugeot New"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hr-HR" dirty="0">
              <a:solidFill>
                <a:schemeClr val="bg1"/>
              </a:solidFill>
            </a:endParaRPr>
          </a:p>
        </p:txBody>
      </p:sp>
      <p:sp>
        <p:nvSpPr>
          <p:cNvPr id="23" name="Espace réservé du texte 37">
            <a:extLst>
              <a:ext uri="{FF2B5EF4-FFF2-40B4-BE49-F238E27FC236}">
                <a16:creationId xmlns:a16="http://schemas.microsoft.com/office/drawing/2014/main" id="{2613D2D3-1818-847F-FA7F-4EB396DF2ACE}"/>
              </a:ext>
            </a:extLst>
          </p:cNvPr>
          <p:cNvSpPr txBox="1">
            <a:spLocks/>
          </p:cNvSpPr>
          <p:nvPr/>
        </p:nvSpPr>
        <p:spPr>
          <a:xfrm>
            <a:off x="4414925" y="2007812"/>
            <a:ext cx="3780000" cy="360462"/>
          </a:xfrm>
          <a:prstGeom prst="rect">
            <a:avLst/>
          </a:prstGeom>
          <a:solidFill>
            <a:schemeClr val="tx1"/>
          </a:solidFill>
        </p:spPr>
        <p:txBody>
          <a:bodyPr tIns="61200" anchor="ctr"/>
          <a:lstStyle>
            <a:lvl1pPr marL="0" indent="0" algn="l" defTabSz="914400" rtl="0" eaLnBrk="1" latinLnBrk="0" hangingPunct="1">
              <a:lnSpc>
                <a:spcPct val="90000"/>
              </a:lnSpc>
              <a:spcBef>
                <a:spcPts val="1000"/>
              </a:spcBef>
              <a:buFont typeface="Arial" panose="020B0604020202020204" pitchFamily="34" charset="0"/>
              <a:buNone/>
              <a:defRPr lang="fr-FR" sz="1200" b="1" kern="1200" baseline="0" dirty="0">
                <a:solidFill>
                  <a:schemeClr val="tx1"/>
                </a:solidFill>
                <a:latin typeface="Peugeot New"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en-US" sz="1000" dirty="0">
                <a:solidFill>
                  <a:schemeClr val="bg1"/>
                </a:solidFill>
              </a:rPr>
              <a:t>ALLURE</a:t>
            </a:r>
          </a:p>
          <a:p>
            <a:pPr algn="ctr">
              <a:spcBef>
                <a:spcPts val="300"/>
              </a:spcBef>
            </a:pPr>
            <a:r>
              <a:rPr lang="hr-HR" sz="700" b="0" dirty="0">
                <a:solidFill>
                  <a:schemeClr val="bg1"/>
                </a:solidFill>
                <a:latin typeface="+mn-lt"/>
              </a:rPr>
              <a:t>Dodatno na </a:t>
            </a:r>
            <a:r>
              <a:rPr lang="en-US" sz="700" b="0" dirty="0">
                <a:solidFill>
                  <a:schemeClr val="bg1"/>
                </a:solidFill>
                <a:latin typeface="+mn-lt"/>
              </a:rPr>
              <a:t>ACTIVE</a:t>
            </a:r>
          </a:p>
        </p:txBody>
      </p:sp>
      <p:sp>
        <p:nvSpPr>
          <p:cNvPr id="37" name="TextBox 36">
            <a:extLst>
              <a:ext uri="{FF2B5EF4-FFF2-40B4-BE49-F238E27FC236}">
                <a16:creationId xmlns:a16="http://schemas.microsoft.com/office/drawing/2014/main" id="{765F3A5E-3B00-6AE3-364C-EE56F5098846}"/>
              </a:ext>
            </a:extLst>
          </p:cNvPr>
          <p:cNvSpPr txBox="1"/>
          <p:nvPr/>
        </p:nvSpPr>
        <p:spPr>
          <a:xfrm>
            <a:off x="477938" y="2442291"/>
            <a:ext cx="3776010" cy="3967946"/>
          </a:xfrm>
          <a:prstGeom prst="rect">
            <a:avLst/>
          </a:prstGeom>
          <a:noFill/>
        </p:spPr>
        <p:txBody>
          <a:bodyPr wrap="square" rtlCol="0">
            <a:spAutoFit/>
          </a:bodyPr>
          <a:lstStyle/>
          <a:p>
            <a:pPr>
              <a:lnSpc>
                <a:spcPct val="107000"/>
              </a:lnSpc>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Paket</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Sigurnost</a:t>
            </a:r>
            <a:r>
              <a:rPr lang="pl-PL" sz="700" kern="100" dirty="0">
                <a:solidFill>
                  <a:srgbClr val="000000"/>
                </a:solidFill>
                <a:effectLst/>
                <a:latin typeface="+mj-lt"/>
                <a:ea typeface="Calibri" panose="020F0502020204030204" pitchFamily="34" charset="0"/>
                <a:cs typeface="Times New Roman" panose="02020603050405020304" pitchFamily="18" charset="0"/>
              </a:rPr>
              <a:t> (AEBS3 kamera)</a:t>
            </a:r>
          </a:p>
          <a:p>
            <a:pPr marL="171450" indent="-171450">
              <a:lnSpc>
                <a:spcPct val="107000"/>
              </a:lnSpc>
              <a:spcAft>
                <a:spcPts val="800"/>
              </a:spcAft>
              <a:buFontTx/>
              <a:buChar char="-"/>
            </a:pPr>
            <a:r>
              <a:rPr lang="pl-PL" sz="700" kern="100" dirty="0" err="1">
                <a:solidFill>
                  <a:srgbClr val="000000"/>
                </a:solidFill>
                <a:latin typeface="+mj-lt"/>
                <a:ea typeface="Calibri" panose="020F0502020204030204" pitchFamily="34" charset="0"/>
                <a:cs typeface="Times New Roman" panose="02020603050405020304" pitchFamily="18" charset="0"/>
              </a:rPr>
              <a:t>automatsko</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kočenje</a:t>
            </a:r>
            <a:r>
              <a:rPr lang="pl-PL" sz="700" kern="100" dirty="0">
                <a:solidFill>
                  <a:srgbClr val="000000"/>
                </a:solidFill>
                <a:latin typeface="+mj-lt"/>
                <a:ea typeface="Calibri" panose="020F0502020204030204" pitchFamily="34" charset="0"/>
                <a:cs typeface="Times New Roman" panose="02020603050405020304" pitchFamily="18" charset="0"/>
              </a:rPr>
              <a:t> u </a:t>
            </a:r>
            <a:r>
              <a:rPr lang="pl-PL" sz="700" kern="100" dirty="0" err="1">
                <a:solidFill>
                  <a:srgbClr val="000000"/>
                </a:solidFill>
                <a:latin typeface="+mj-lt"/>
                <a:ea typeface="Calibri" panose="020F0502020204030204" pitchFamily="34" charset="0"/>
                <a:cs typeface="Times New Roman" panose="02020603050405020304" pitchFamily="18" charset="0"/>
              </a:rPr>
              <a:t>slučaju</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opasnosti</a:t>
            </a:r>
            <a:endParaRPr lang="pl-PL" sz="700" kern="100" dirty="0">
              <a:solidFill>
                <a:srgbClr val="000000"/>
              </a:solidFill>
              <a:latin typeface="+mj-lt"/>
              <a:ea typeface="Calibri" panose="020F0502020204030204" pitchFamily="34" charset="0"/>
              <a:cs typeface="Times New Roman" panose="02020603050405020304" pitchFamily="18" charset="0"/>
            </a:endParaRPr>
          </a:p>
          <a:p>
            <a:pPr marL="171450" indent="-171450">
              <a:lnSpc>
                <a:spcPct val="107000"/>
              </a:lnSpc>
              <a:spcAft>
                <a:spcPts val="800"/>
              </a:spcAft>
              <a:buFontTx/>
              <a:buChar char="-"/>
            </a:pPr>
            <a:r>
              <a:rPr lang="pl-PL" sz="700" kern="100" dirty="0" err="1">
                <a:solidFill>
                  <a:srgbClr val="000000"/>
                </a:solidFill>
                <a:effectLst/>
                <a:latin typeface="+mj-lt"/>
                <a:ea typeface="Calibri" panose="020F0502020204030204" pitchFamily="34" charset="0"/>
                <a:cs typeface="Times New Roman" panose="02020603050405020304" pitchFamily="18" charset="0"/>
              </a:rPr>
              <a:t>sustav</a:t>
            </a:r>
            <a:r>
              <a:rPr lang="pl-PL" sz="700" kern="100" dirty="0">
                <a:solidFill>
                  <a:srgbClr val="000000"/>
                </a:solidFill>
                <a:effectLst/>
                <a:latin typeface="+mj-lt"/>
                <a:ea typeface="Calibri" panose="020F0502020204030204" pitchFamily="34" charset="0"/>
                <a:cs typeface="Times New Roman" panose="02020603050405020304" pitchFamily="18" charset="0"/>
              </a:rPr>
              <a:t> za </a:t>
            </a:r>
            <a:r>
              <a:rPr lang="pl-PL" sz="700" kern="100" dirty="0" err="1">
                <a:solidFill>
                  <a:srgbClr val="000000"/>
                </a:solidFill>
                <a:effectLst/>
                <a:latin typeface="+mj-lt"/>
                <a:ea typeface="Calibri" panose="020F0502020204030204" pitchFamily="34" charset="0"/>
                <a:cs typeface="Times New Roman" panose="02020603050405020304" pitchFamily="18" charset="0"/>
              </a:rPr>
              <a:t>pomoć</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pri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zadržavanju</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unutar</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vozne</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trake</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marL="171450" indent="-171450">
              <a:lnSpc>
                <a:spcPct val="107000"/>
              </a:lnSpc>
              <a:spcAft>
                <a:spcPts val="800"/>
              </a:spcAft>
              <a:buFontTx/>
              <a:buChar char="-"/>
            </a:pPr>
            <a:r>
              <a:rPr lang="pl-PL" sz="700" kern="100" dirty="0" err="1">
                <a:solidFill>
                  <a:srgbClr val="000000"/>
                </a:solidFill>
                <a:latin typeface="+mj-lt"/>
                <a:ea typeface="Calibri" panose="020F0502020204030204" pitchFamily="34" charset="0"/>
                <a:cs typeface="Times New Roman" panose="02020603050405020304" pitchFamily="18" charset="0"/>
              </a:rPr>
              <a:t>prošireno</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prepoznavanje</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prometnih</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znakova</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Prednja</a:t>
            </a:r>
            <a:r>
              <a:rPr lang="pl-PL" sz="700" kern="100" dirty="0">
                <a:solidFill>
                  <a:srgbClr val="000000"/>
                </a:solidFill>
                <a:effectLst/>
                <a:latin typeface="+mj-lt"/>
                <a:ea typeface="Calibri" panose="020F0502020204030204" pitchFamily="34" charset="0"/>
                <a:cs typeface="Times New Roman" panose="02020603050405020304" pitchFamily="18" charset="0"/>
              </a:rPr>
              <a:t> svjetla Peugeot LED Technology</a:t>
            </a:r>
          </a:p>
          <a:p>
            <a:pPr>
              <a:lnSpc>
                <a:spcPct val="107000"/>
              </a:lnSpc>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Peugeot i-Cockpit® s </a:t>
            </a:r>
            <a:r>
              <a:rPr lang="pl-PL" sz="700" kern="100" dirty="0" err="1">
                <a:solidFill>
                  <a:srgbClr val="000000"/>
                </a:solidFill>
                <a:effectLst/>
                <a:latin typeface="+mj-lt"/>
                <a:ea typeface="Calibri" panose="020F0502020204030204" pitchFamily="34" charset="0"/>
                <a:cs typeface="Times New Roman" panose="02020603050405020304" pitchFamily="18" charset="0"/>
              </a:rPr>
              <a:t>analognom</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pločom</a:t>
            </a:r>
            <a:r>
              <a:rPr lang="pl-PL" sz="700" kern="100" dirty="0">
                <a:solidFill>
                  <a:srgbClr val="000000"/>
                </a:solidFill>
                <a:effectLst/>
                <a:latin typeface="+mj-lt"/>
                <a:ea typeface="Calibri" panose="020F0502020204030204" pitchFamily="34" charset="0"/>
                <a:cs typeface="Times New Roman" panose="02020603050405020304" pitchFamily="18" charset="0"/>
              </a:rPr>
              <a:t>, 3,5" TFT </a:t>
            </a:r>
            <a:r>
              <a:rPr lang="pl-PL" sz="700" kern="100" dirty="0" err="1">
                <a:solidFill>
                  <a:srgbClr val="000000"/>
                </a:solidFill>
                <a:effectLst/>
                <a:latin typeface="+mj-lt"/>
                <a:ea typeface="Calibri" panose="020F0502020204030204" pitchFamily="34" charset="0"/>
                <a:cs typeface="Times New Roman" panose="02020603050405020304" pitchFamily="18" charset="0"/>
              </a:rPr>
              <a:t>zaslon</a:t>
            </a:r>
            <a:r>
              <a:rPr lang="pl-PL" sz="700" kern="100" dirty="0">
                <a:solidFill>
                  <a:srgbClr val="000000"/>
                </a:solidFill>
                <a:effectLst/>
                <a:latin typeface="+mj-lt"/>
                <a:ea typeface="Calibri" panose="020F0502020204030204" pitchFamily="34" charset="0"/>
                <a:cs typeface="Times New Roman" panose="02020603050405020304" pitchFamily="18" charset="0"/>
              </a:rPr>
              <a:t> u </a:t>
            </a:r>
            <a:r>
              <a:rPr lang="pl-PL" sz="700" kern="100" dirty="0" err="1">
                <a:solidFill>
                  <a:srgbClr val="000000"/>
                </a:solidFill>
                <a:effectLst/>
                <a:latin typeface="+mj-lt"/>
                <a:ea typeface="Calibri" panose="020F0502020204030204" pitchFamily="34" charset="0"/>
                <a:cs typeface="Times New Roman" panose="02020603050405020304" pitchFamily="18" charset="0"/>
              </a:rPr>
              <a:t>boji</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Središnji</a:t>
            </a:r>
            <a:r>
              <a:rPr lang="pl-PL" sz="700" kern="100" dirty="0">
                <a:solidFill>
                  <a:srgbClr val="000000"/>
                </a:solidFill>
                <a:effectLst/>
                <a:latin typeface="+mj-lt"/>
                <a:ea typeface="Calibri" panose="020F0502020204030204" pitchFamily="34" charset="0"/>
                <a:cs typeface="Times New Roman" panose="02020603050405020304" pitchFamily="18" charset="0"/>
              </a:rPr>
              <a:t> 10” </a:t>
            </a:r>
            <a:r>
              <a:rPr lang="pl-PL" sz="700" kern="100" dirty="0" err="1">
                <a:solidFill>
                  <a:srgbClr val="000000"/>
                </a:solidFill>
                <a:latin typeface="+mj-lt"/>
                <a:ea typeface="Calibri" panose="020F0502020204030204" pitchFamily="34" charset="0"/>
                <a:cs typeface="Times New Roman" panose="02020603050405020304" pitchFamily="18" charset="0"/>
              </a:rPr>
              <a:t>z</a:t>
            </a:r>
            <a:r>
              <a:rPr lang="pl-PL" sz="700" kern="100" dirty="0" err="1">
                <a:solidFill>
                  <a:srgbClr val="000000"/>
                </a:solidFill>
                <a:effectLst/>
                <a:latin typeface="+mj-lt"/>
                <a:ea typeface="Calibri" panose="020F0502020204030204" pitchFamily="34" charset="0"/>
                <a:cs typeface="Times New Roman" panose="02020603050405020304" pitchFamily="18" charset="0"/>
              </a:rPr>
              <a:t>aslon</a:t>
            </a:r>
            <a:r>
              <a:rPr lang="pl-PL" sz="700" kern="100" dirty="0">
                <a:solidFill>
                  <a:srgbClr val="000000"/>
                </a:solidFill>
                <a:effectLst/>
                <a:latin typeface="+mj-lt"/>
                <a:ea typeface="Calibri" panose="020F0502020204030204" pitchFamily="34" charset="0"/>
                <a:cs typeface="Times New Roman" panose="02020603050405020304" pitchFamily="18" charset="0"/>
              </a:rPr>
              <a:t> osjetljiv na </a:t>
            </a:r>
            <a:r>
              <a:rPr lang="pl-PL" sz="700" kern="100" dirty="0" err="1">
                <a:solidFill>
                  <a:srgbClr val="000000"/>
                </a:solidFill>
                <a:effectLst/>
                <a:latin typeface="+mj-lt"/>
                <a:ea typeface="Calibri" panose="020F0502020204030204" pitchFamily="34" charset="0"/>
                <a:cs typeface="Times New Roman" panose="02020603050405020304" pitchFamily="18" charset="0"/>
              </a:rPr>
              <a:t>dodir</a:t>
            </a:r>
            <a:r>
              <a:rPr lang="pl-PL" sz="700" kern="100" dirty="0">
                <a:solidFill>
                  <a:srgbClr val="000000"/>
                </a:solidFill>
                <a:latin typeface="+mj-lt"/>
                <a:ea typeface="Calibri" panose="020F0502020204030204" pitchFamily="34" charset="0"/>
                <a:cs typeface="Times New Roman" panose="02020603050405020304" pitchFamily="18" charset="0"/>
              </a:rPr>
              <a:t>,</a:t>
            </a:r>
            <a:r>
              <a:rPr lang="pl-PL" sz="700" kern="100" dirty="0">
                <a:solidFill>
                  <a:srgbClr val="000000"/>
                </a:solidFill>
                <a:effectLst/>
                <a:latin typeface="+mj-lt"/>
                <a:ea typeface="Calibri" panose="020F0502020204030204" pitchFamily="34" charset="0"/>
                <a:cs typeface="Times New Roman" panose="02020603050405020304" pitchFamily="18" charset="0"/>
              </a:rPr>
              <a:t> Bluetooth radio i telefon,</a:t>
            </a:r>
            <a:r>
              <a:rPr lang="hr-HR" sz="700" kern="100" dirty="0">
                <a:solidFill>
                  <a:srgbClr val="000000"/>
                </a:solidFill>
                <a:latin typeface="+mj-lt"/>
                <a:ea typeface="Calibri" panose="020F0502020204030204" pitchFamily="34" charset="0"/>
                <a:cs typeface="Times New Roman" panose="02020603050405020304" pitchFamily="18" charset="0"/>
              </a:rPr>
              <a:t>    DAB, </a:t>
            </a:r>
            <a:r>
              <a:rPr lang="hr-HR" sz="700" kern="100" dirty="0" err="1">
                <a:solidFill>
                  <a:srgbClr val="000000"/>
                </a:solidFill>
                <a:latin typeface="+mj-lt"/>
                <a:ea typeface="Calibri" panose="020F0502020204030204" pitchFamily="34" charset="0"/>
                <a:cs typeface="Times New Roman" panose="02020603050405020304" pitchFamily="18" charset="0"/>
              </a:rPr>
              <a:t>Mirror</a:t>
            </a:r>
            <a:r>
              <a:rPr lang="hr-HR" sz="700" kern="100" dirty="0">
                <a:solidFill>
                  <a:srgbClr val="000000"/>
                </a:solidFill>
                <a:latin typeface="+mj-lt"/>
                <a:ea typeface="Calibri" panose="020F0502020204030204" pitchFamily="34" charset="0"/>
                <a:cs typeface="Times New Roman" panose="02020603050405020304" pitchFamily="18" charset="0"/>
              </a:rPr>
              <a:t> screen funkcija, E-</a:t>
            </a:r>
            <a:r>
              <a:rPr lang="hr-HR" sz="700" kern="100" dirty="0" err="1">
                <a:solidFill>
                  <a:srgbClr val="000000"/>
                </a:solidFill>
                <a:latin typeface="+mj-lt"/>
                <a:ea typeface="Calibri" panose="020F0502020204030204" pitchFamily="34" charset="0"/>
                <a:cs typeface="Times New Roman" panose="02020603050405020304" pitchFamily="18" charset="0"/>
              </a:rPr>
              <a:t>call</a:t>
            </a:r>
            <a:r>
              <a:rPr lang="hr-HR" sz="700" kern="100" dirty="0">
                <a:solidFill>
                  <a:srgbClr val="000000"/>
                </a:solidFill>
                <a:latin typeface="+mj-lt"/>
                <a:ea typeface="Calibri" panose="020F0502020204030204" pitchFamily="34" charset="0"/>
                <a:cs typeface="Times New Roman" panose="02020603050405020304" pitchFamily="18" charset="0"/>
              </a:rPr>
              <a:t> / B-</a:t>
            </a:r>
            <a:r>
              <a:rPr lang="hr-HR" sz="700" kern="100" dirty="0" err="1">
                <a:solidFill>
                  <a:srgbClr val="000000"/>
                </a:solidFill>
                <a:latin typeface="+mj-lt"/>
                <a:ea typeface="Calibri" panose="020F0502020204030204" pitchFamily="34" charset="0"/>
                <a:cs typeface="Times New Roman" panose="02020603050405020304" pitchFamily="18" charset="0"/>
              </a:rPr>
              <a:t>call</a:t>
            </a:r>
            <a:endParaRPr lang="hr-HR" sz="700" kern="100" dirty="0">
              <a:solidFill>
                <a:srgbClr val="000000"/>
              </a:solidFill>
              <a:latin typeface="+mj-lt"/>
              <a:ea typeface="Calibri" panose="020F0502020204030204" pitchFamily="34" charset="0"/>
              <a:cs typeface="Times New Roman" panose="02020603050405020304" pitchFamily="18" charset="0"/>
            </a:endParaRPr>
          </a:p>
          <a:p>
            <a:pPr>
              <a:lnSpc>
                <a:spcPct val="107000"/>
              </a:lnSpc>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Ultrazvučna</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p</a:t>
            </a:r>
            <a:r>
              <a:rPr lang="pl-PL" sz="700" kern="100" dirty="0" err="1">
                <a:solidFill>
                  <a:srgbClr val="000000"/>
                </a:solidFill>
                <a:effectLst/>
                <a:latin typeface="+mj-lt"/>
                <a:ea typeface="Calibri" panose="020F0502020204030204" pitchFamily="34" charset="0"/>
                <a:cs typeface="Times New Roman" panose="02020603050405020304" pitchFamily="18" charset="0"/>
              </a:rPr>
              <a:t>omoć</a:t>
            </a:r>
            <a:r>
              <a:rPr lang="pl-PL" sz="700" kern="100" dirty="0">
                <a:solidFill>
                  <a:srgbClr val="000000"/>
                </a:solidFill>
                <a:effectLst/>
                <a:latin typeface="+mj-lt"/>
                <a:ea typeface="Calibri" panose="020F0502020204030204" pitchFamily="34" charset="0"/>
                <a:cs typeface="Times New Roman" panose="02020603050405020304" pitchFamily="18" charset="0"/>
              </a:rPr>
              <a:t> pri </a:t>
            </a:r>
            <a:r>
              <a:rPr lang="pl-PL" sz="700" kern="100" dirty="0" err="1">
                <a:solidFill>
                  <a:srgbClr val="000000"/>
                </a:solidFill>
                <a:effectLst/>
                <a:latin typeface="+mj-lt"/>
                <a:ea typeface="Calibri" panose="020F0502020204030204" pitchFamily="34" charset="0"/>
                <a:cs typeface="Times New Roman" panose="02020603050405020304" pitchFamily="18" charset="0"/>
              </a:rPr>
              <a:t>parkiranju</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straga</a:t>
            </a:r>
            <a:endParaRPr lang="pl-PL" sz="700" kern="100" dirty="0">
              <a:solidFill>
                <a:srgbClr val="000000"/>
              </a:solidFill>
              <a:latin typeface="+mj-lt"/>
              <a:ea typeface="Calibri" panose="020F0502020204030204" pitchFamily="34" charset="0"/>
              <a:cs typeface="Times New Roman" panose="02020603050405020304" pitchFamily="18" charset="0"/>
            </a:endParaRPr>
          </a:p>
          <a:p>
            <a:pPr>
              <a:lnSpc>
                <a:spcPct val="107000"/>
              </a:lnSpc>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Automatski</a:t>
            </a:r>
            <a:r>
              <a:rPr lang="pl-PL" sz="700" kern="100" dirty="0">
                <a:solidFill>
                  <a:srgbClr val="000000"/>
                </a:solidFill>
                <a:effectLst/>
                <a:latin typeface="+mj-lt"/>
                <a:ea typeface="Calibri" panose="020F0502020204030204" pitchFamily="34" charset="0"/>
                <a:cs typeface="Times New Roman" panose="02020603050405020304" pitchFamily="18" charset="0"/>
              </a:rPr>
              <a:t> klima uređaj</a:t>
            </a:r>
          </a:p>
          <a:p>
            <a:pPr>
              <a:lnSpc>
                <a:spcPct val="107000"/>
              </a:lnSpc>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El. </a:t>
            </a:r>
            <a:r>
              <a:rPr lang="pl-PL" sz="700" kern="100" dirty="0" err="1">
                <a:solidFill>
                  <a:srgbClr val="000000"/>
                </a:solidFill>
                <a:effectLst/>
                <a:latin typeface="+mj-lt"/>
                <a:ea typeface="Calibri" panose="020F0502020204030204" pitchFamily="34" charset="0"/>
                <a:cs typeface="Times New Roman" panose="02020603050405020304" pitchFamily="18" charset="0"/>
              </a:rPr>
              <a:t>grijani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podesivi</a:t>
            </a:r>
            <a:r>
              <a:rPr lang="pl-PL" sz="700" kern="100" dirty="0">
                <a:solidFill>
                  <a:srgbClr val="000000"/>
                </a:solidFill>
                <a:effectLst/>
                <a:latin typeface="+mj-lt"/>
                <a:ea typeface="Calibri" panose="020F0502020204030204" pitchFamily="34" charset="0"/>
                <a:cs typeface="Times New Roman" panose="02020603050405020304" pitchFamily="18" charset="0"/>
              </a:rPr>
              <a:t> i </a:t>
            </a:r>
            <a:r>
              <a:rPr lang="pl-PL" sz="700" kern="100" dirty="0" err="1">
                <a:solidFill>
                  <a:srgbClr val="000000"/>
                </a:solidFill>
                <a:effectLst/>
                <a:latin typeface="+mj-lt"/>
                <a:ea typeface="Calibri" panose="020F0502020204030204" pitchFamily="34" charset="0"/>
                <a:cs typeface="Times New Roman" panose="02020603050405020304" pitchFamily="18" charset="0"/>
              </a:rPr>
              <a:t>preklopivi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vanjski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retrovizori</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16" </a:t>
            </a:r>
            <a:r>
              <a:rPr lang="pl-PL" sz="700" kern="100" dirty="0" err="1">
                <a:solidFill>
                  <a:srgbClr val="000000"/>
                </a:solidFill>
                <a:latin typeface="+mj-lt"/>
                <a:ea typeface="Calibri" panose="020F0502020204030204" pitchFamily="34" charset="0"/>
                <a:cs typeface="Times New Roman" panose="02020603050405020304" pitchFamily="18" charset="0"/>
              </a:rPr>
              <a:t>čelični</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naplatci</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a:solidFill>
                  <a:srgbClr val="000000"/>
                </a:solidFill>
                <a:effectLst/>
                <a:latin typeface="+mj-lt"/>
                <a:ea typeface="Calibri" panose="020F0502020204030204" pitchFamily="34" charset="0"/>
                <a:cs typeface="Times New Roman" panose="02020603050405020304" pitchFamily="18" charset="0"/>
              </a:rPr>
              <a:t>s </a:t>
            </a:r>
            <a:r>
              <a:rPr lang="pl-PL" sz="700" kern="100" dirty="0" err="1">
                <a:solidFill>
                  <a:srgbClr val="000000"/>
                </a:solidFill>
                <a:effectLst/>
                <a:latin typeface="+mj-lt"/>
                <a:ea typeface="Calibri" panose="020F0502020204030204" pitchFamily="34" charset="0"/>
                <a:cs typeface="Times New Roman" panose="02020603050405020304" pitchFamily="18" charset="0"/>
              </a:rPr>
              <a:t>ukrasnim</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poklopcima</a:t>
            </a:r>
            <a:r>
              <a:rPr lang="pl-PL" sz="700" kern="100" dirty="0">
                <a:solidFill>
                  <a:srgbClr val="000000"/>
                </a:solidFill>
                <a:effectLst/>
                <a:latin typeface="+mj-lt"/>
                <a:ea typeface="Calibri" panose="020F0502020204030204" pitchFamily="34" charset="0"/>
                <a:cs typeface="Times New Roman" panose="02020603050405020304" pitchFamily="18" charset="0"/>
              </a:rPr>
              <a:t> „SILOM„</a:t>
            </a:r>
          </a:p>
          <a:p>
            <a:pPr>
              <a:lnSpc>
                <a:spcPct val="107000"/>
              </a:lnSpc>
              <a:spcAft>
                <a:spcPts val="800"/>
              </a:spcAft>
            </a:pPr>
            <a:endParaRPr lang="pl-PL" sz="400" kern="100" dirty="0">
              <a:solidFill>
                <a:srgbClr val="000000"/>
              </a:solidFill>
              <a:effectLst/>
              <a:latin typeface="+mj-lt"/>
              <a:ea typeface="Calibri" panose="020F0502020204030204" pitchFamily="34" charset="0"/>
              <a:cs typeface="Times New Roman" panose="02020603050405020304" pitchFamily="18" charset="0"/>
            </a:endParaRPr>
          </a:p>
          <a:p>
            <a:pPr lvl="0"/>
            <a:r>
              <a:rPr lang="hr-HR" sz="800" b="1" kern="100" dirty="0">
                <a:solidFill>
                  <a:srgbClr val="0070C0"/>
                </a:solidFill>
                <a:effectLst/>
                <a:latin typeface="+mj-lt"/>
                <a:ea typeface="Calibri" panose="020F0502020204030204" pitchFamily="34" charset="0"/>
                <a:cs typeface="Times New Roman" panose="02020603050405020304" pitchFamily="18" charset="0"/>
              </a:rPr>
              <a:t>ELEKTRIČN</a:t>
            </a:r>
            <a:r>
              <a:rPr lang="en-US" sz="800" b="1" kern="100" dirty="0">
                <a:solidFill>
                  <a:srgbClr val="0070C0"/>
                </a:solidFill>
                <a:effectLst/>
                <a:latin typeface="+mj-lt"/>
                <a:ea typeface="Calibri" panose="020F0502020204030204" pitchFamily="34" charset="0"/>
                <a:cs typeface="Times New Roman" panose="02020603050405020304" pitchFamily="18" charset="0"/>
              </a:rPr>
              <a:t>I</a:t>
            </a:r>
            <a:r>
              <a:rPr lang="hr-HR" sz="800" b="1" kern="100" dirty="0">
                <a:solidFill>
                  <a:srgbClr val="0070C0"/>
                </a:solidFill>
                <a:effectLst/>
                <a:latin typeface="+mj-lt"/>
                <a:ea typeface="Calibri" panose="020F0502020204030204" pitchFamily="34" charset="0"/>
                <a:cs typeface="Times New Roman" panose="02020603050405020304" pitchFamily="18" charset="0"/>
              </a:rPr>
              <a:t> </a:t>
            </a:r>
            <a:r>
              <a:rPr lang="hr-HR" sz="800" kern="100" dirty="0">
                <a:solidFill>
                  <a:srgbClr val="0070C0"/>
                </a:solidFill>
                <a:effectLst/>
                <a:latin typeface="+mj-lt"/>
                <a:ea typeface="Calibri" panose="020F0502020204030204" pitchFamily="34" charset="0"/>
                <a:cs typeface="Times New Roman" panose="02020603050405020304" pitchFamily="18" charset="0"/>
              </a:rPr>
              <a:t>POJEDINOSTI</a:t>
            </a:r>
          </a:p>
          <a:p>
            <a:pPr lvl="0"/>
            <a:endParaRPr lang="hr-HR" sz="700" kern="100" dirty="0">
              <a:solidFill>
                <a:srgbClr val="0070C0"/>
              </a:solidFill>
              <a:effectLst/>
              <a:latin typeface="+mj-lt"/>
              <a:ea typeface="Calibri" panose="020F0502020204030204" pitchFamily="34" charset="0"/>
              <a:cs typeface="Times New Roman" panose="02020603050405020304" pitchFamily="18" charset="0"/>
            </a:endParaRPr>
          </a:p>
          <a:p>
            <a:pPr lvl="0">
              <a:spcAft>
                <a:spcPts val="800"/>
              </a:spcAft>
            </a:pPr>
            <a:r>
              <a:rPr lang="hr-HR" sz="700" kern="100" dirty="0">
                <a:effectLst/>
                <a:latin typeface="+mj-lt"/>
                <a:ea typeface="Calibri" panose="020F0502020204030204" pitchFamily="34" charset="0"/>
                <a:cs typeface="Times New Roman" panose="02020603050405020304" pitchFamily="18" charset="0"/>
              </a:rPr>
              <a:t>Visoka središnja konzola s naslonom za ruke i električnom parkirnom kočnicom</a:t>
            </a:r>
          </a:p>
          <a:p>
            <a:r>
              <a:rPr lang="pl-PL" sz="700" dirty="0">
                <a:latin typeface="+mj-lt"/>
              </a:rPr>
              <a:t>Kabel za </a:t>
            </a:r>
            <a:r>
              <a:rPr lang="pl-PL" sz="700" dirty="0" err="1">
                <a:latin typeface="+mj-lt"/>
              </a:rPr>
              <a:t>punjenje</a:t>
            </a:r>
            <a:r>
              <a:rPr lang="pl-PL" sz="700" dirty="0">
                <a:latin typeface="+mj-lt"/>
              </a:rPr>
              <a:t> T2 / 22 kW (3x16A) za </a:t>
            </a:r>
            <a:r>
              <a:rPr lang="pl-PL" sz="700" dirty="0" err="1">
                <a:latin typeface="+mj-lt"/>
              </a:rPr>
              <a:t>WallBox</a:t>
            </a:r>
            <a:endParaRPr lang="pl-PL" sz="700" dirty="0">
              <a:latin typeface="+mj-lt"/>
            </a:endParaRPr>
          </a:p>
          <a:p>
            <a:endParaRPr lang="pl-PL" sz="700" dirty="0">
              <a:latin typeface="+mj-lt"/>
            </a:endParaRPr>
          </a:p>
          <a:p>
            <a:r>
              <a:rPr lang="pl-PL" sz="700" dirty="0" err="1">
                <a:latin typeface="+mj-lt"/>
              </a:rPr>
              <a:t>Trifazni</a:t>
            </a:r>
            <a:r>
              <a:rPr lang="pl-PL" sz="700" dirty="0">
                <a:latin typeface="+mj-lt"/>
              </a:rPr>
              <a:t> </a:t>
            </a:r>
            <a:r>
              <a:rPr lang="pl-PL" sz="700" dirty="0" err="1">
                <a:latin typeface="+mj-lt"/>
              </a:rPr>
              <a:t>ugrađeni</a:t>
            </a:r>
            <a:r>
              <a:rPr lang="pl-PL" sz="700" dirty="0">
                <a:latin typeface="+mj-lt"/>
              </a:rPr>
              <a:t> OBC </a:t>
            </a:r>
            <a:r>
              <a:rPr lang="pl-PL" sz="700" dirty="0" err="1">
                <a:latin typeface="+mj-lt"/>
              </a:rPr>
              <a:t>punjač</a:t>
            </a:r>
            <a:r>
              <a:rPr lang="pl-PL" sz="700" dirty="0">
                <a:latin typeface="+mj-lt"/>
              </a:rPr>
              <a:t> od 11 kW</a:t>
            </a:r>
          </a:p>
          <a:p>
            <a:endParaRPr lang="pl-PL" sz="700" dirty="0">
              <a:latin typeface="+mj-lt"/>
            </a:endParaRPr>
          </a:p>
          <a:p>
            <a:r>
              <a:rPr lang="pl-PL" sz="700" dirty="0" err="1">
                <a:latin typeface="+mj-lt"/>
              </a:rPr>
              <a:t>Toplinska</a:t>
            </a:r>
            <a:r>
              <a:rPr lang="pl-PL" sz="700" dirty="0">
                <a:latin typeface="+mj-lt"/>
              </a:rPr>
              <a:t> </a:t>
            </a:r>
            <a:r>
              <a:rPr lang="pl-PL" sz="700" dirty="0" err="1">
                <a:latin typeface="+mj-lt"/>
              </a:rPr>
              <a:t>pumpa</a:t>
            </a:r>
            <a:r>
              <a:rPr lang="pl-PL" sz="700" dirty="0">
                <a:latin typeface="+mj-lt"/>
              </a:rPr>
              <a:t> za </a:t>
            </a:r>
            <a:r>
              <a:rPr lang="pl-PL" sz="700" dirty="0" err="1">
                <a:latin typeface="+mj-lt"/>
              </a:rPr>
              <a:t>smanjenje</a:t>
            </a:r>
            <a:r>
              <a:rPr lang="pl-PL" sz="700" dirty="0">
                <a:latin typeface="+mj-lt"/>
              </a:rPr>
              <a:t> </a:t>
            </a:r>
            <a:r>
              <a:rPr lang="pl-PL" sz="700" dirty="0" err="1">
                <a:latin typeface="+mj-lt"/>
              </a:rPr>
              <a:t>potrošnje</a:t>
            </a:r>
            <a:r>
              <a:rPr lang="pl-PL" sz="700" dirty="0">
                <a:latin typeface="+mj-lt"/>
              </a:rPr>
              <a:t> i </a:t>
            </a:r>
            <a:r>
              <a:rPr lang="pl-PL" sz="700" dirty="0" err="1">
                <a:latin typeface="+mj-lt"/>
              </a:rPr>
              <a:t>povečanje</a:t>
            </a:r>
            <a:r>
              <a:rPr lang="pl-PL" sz="700" dirty="0">
                <a:latin typeface="+mj-lt"/>
              </a:rPr>
              <a:t> </a:t>
            </a:r>
            <a:r>
              <a:rPr lang="pl-PL" sz="700" dirty="0" err="1">
                <a:latin typeface="+mj-lt"/>
              </a:rPr>
              <a:t>dometa</a:t>
            </a:r>
            <a:endParaRPr lang="pl-PL" sz="700" dirty="0">
              <a:latin typeface="+mj-lt"/>
            </a:endParaRPr>
          </a:p>
          <a:p>
            <a:endParaRPr lang="en-US" sz="700" dirty="0">
              <a:latin typeface="+mj-lt"/>
            </a:endParaRPr>
          </a:p>
        </p:txBody>
      </p:sp>
      <p:sp>
        <p:nvSpPr>
          <p:cNvPr id="39" name="TextBox 38">
            <a:extLst>
              <a:ext uri="{FF2B5EF4-FFF2-40B4-BE49-F238E27FC236}">
                <a16:creationId xmlns:a16="http://schemas.microsoft.com/office/drawing/2014/main" id="{E0B99FA1-A135-936B-7A22-F8EFC2E77638}"/>
              </a:ext>
            </a:extLst>
          </p:cNvPr>
          <p:cNvSpPr txBox="1"/>
          <p:nvPr/>
        </p:nvSpPr>
        <p:spPr>
          <a:xfrm>
            <a:off x="4402919" y="2442246"/>
            <a:ext cx="3758043" cy="3493264"/>
          </a:xfrm>
          <a:prstGeom prst="rect">
            <a:avLst/>
          </a:prstGeom>
          <a:noFill/>
        </p:spPr>
        <p:txBody>
          <a:bodyPr wrap="square" rtlCol="0">
            <a:spAutoFit/>
          </a:bodyPr>
          <a:lstStyle/>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Peugeot i-Cockpit® s </a:t>
            </a:r>
            <a:r>
              <a:rPr lang="pl-PL" sz="700" kern="100" dirty="0" err="1">
                <a:solidFill>
                  <a:srgbClr val="000000"/>
                </a:solidFill>
                <a:effectLst/>
                <a:latin typeface="+mj-lt"/>
                <a:ea typeface="Calibri" panose="020F0502020204030204" pitchFamily="34" charset="0"/>
                <a:cs typeface="Times New Roman" panose="02020603050405020304" pitchFamily="18" charset="0"/>
              </a:rPr>
              <a:t>digitalnom</a:t>
            </a:r>
            <a:r>
              <a:rPr lang="pl-PL" sz="700" kern="100" dirty="0">
                <a:solidFill>
                  <a:srgbClr val="000000"/>
                </a:solidFill>
                <a:effectLst/>
                <a:latin typeface="+mj-lt"/>
                <a:ea typeface="Calibri" panose="020F0502020204030204" pitchFamily="34" charset="0"/>
                <a:cs typeface="Times New Roman" panose="02020603050405020304" pitchFamily="18" charset="0"/>
              </a:rPr>
              <a:t> instrument </a:t>
            </a:r>
            <a:r>
              <a:rPr lang="pl-PL" sz="700" kern="100" dirty="0" err="1">
                <a:solidFill>
                  <a:srgbClr val="000000"/>
                </a:solidFill>
                <a:effectLst/>
                <a:latin typeface="+mj-lt"/>
                <a:ea typeface="Calibri" panose="020F0502020204030204" pitchFamily="34" charset="0"/>
                <a:cs typeface="Times New Roman" panose="02020603050405020304" pitchFamily="18" charset="0"/>
              </a:rPr>
              <a:t>pločom</a:t>
            </a:r>
            <a:r>
              <a:rPr lang="pl-PL" sz="700" kern="100" dirty="0">
                <a:solidFill>
                  <a:srgbClr val="000000"/>
                </a:solidFill>
                <a:effectLst/>
                <a:latin typeface="+mj-lt"/>
                <a:ea typeface="Calibri" panose="020F0502020204030204" pitchFamily="34" charset="0"/>
                <a:cs typeface="Times New Roman" panose="02020603050405020304" pitchFamily="18" charset="0"/>
              </a:rPr>
              <a:t> od 10" </a:t>
            </a:r>
          </a:p>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Peugeot i-Connect </a:t>
            </a:r>
            <a:br>
              <a:rPr lang="en-US" sz="700" kern="100" dirty="0">
                <a:solidFill>
                  <a:srgbClr val="000000"/>
                </a:solidFill>
                <a:effectLst/>
                <a:latin typeface="+mj-lt"/>
                <a:ea typeface="Calibri" panose="020F0502020204030204" pitchFamily="34" charset="0"/>
                <a:cs typeface="Times New Roman" panose="02020603050405020304" pitchFamily="18" charset="0"/>
              </a:rPr>
            </a:br>
            <a:r>
              <a:rPr lang="pl-PL" sz="700" i="1" kern="100" dirty="0">
                <a:solidFill>
                  <a:srgbClr val="000000"/>
                </a:solidFill>
                <a:effectLst/>
                <a:ea typeface="Calibri" panose="020F0502020204030204" pitchFamily="34" charset="0"/>
                <a:cs typeface="Times New Roman" panose="02020603050405020304" pitchFamily="18" charset="0"/>
              </a:rPr>
              <a:t>DAB radio prijamnik 10" HD zaslon u boji osjetljiv na dodir Bluetooth®, </a:t>
            </a:r>
            <a:r>
              <a:rPr lang="pl-PL" sz="700" i="1" kern="100" dirty="0" err="1">
                <a:solidFill>
                  <a:srgbClr val="000000"/>
                </a:solidFill>
                <a:effectLst/>
                <a:ea typeface="Calibri" panose="020F0502020204030204" pitchFamily="34" charset="0"/>
                <a:cs typeface="Times New Roman" panose="02020603050405020304" pitchFamily="18" charset="0"/>
              </a:rPr>
              <a:t>uključuje</a:t>
            </a:r>
            <a:r>
              <a:rPr lang="pl-PL" sz="700" i="1" kern="100" dirty="0">
                <a:solidFill>
                  <a:srgbClr val="000000"/>
                </a:solidFill>
                <a:effectLst/>
                <a:ea typeface="Calibri" panose="020F0502020204030204" pitchFamily="34" charset="0"/>
                <a:cs typeface="Times New Roman" panose="02020603050405020304" pitchFamily="18" charset="0"/>
              </a:rPr>
              <a:t> </a:t>
            </a:r>
            <a:r>
              <a:rPr lang="pl-PL" sz="700" i="1" kern="100" dirty="0" err="1">
                <a:solidFill>
                  <a:srgbClr val="000000"/>
                </a:solidFill>
                <a:effectLst/>
                <a:ea typeface="Calibri" panose="020F0502020204030204" pitchFamily="34" charset="0"/>
                <a:cs typeface="Times New Roman" panose="02020603050405020304" pitchFamily="18" charset="0"/>
              </a:rPr>
              <a:t>bežičnu</a:t>
            </a:r>
            <a:r>
              <a:rPr lang="pl-PL" sz="700" i="1" kern="100" dirty="0">
                <a:solidFill>
                  <a:srgbClr val="000000"/>
                </a:solidFill>
                <a:effectLst/>
                <a:ea typeface="Calibri" panose="020F0502020204030204" pitchFamily="34" charset="0"/>
                <a:cs typeface="Times New Roman" panose="02020603050405020304" pitchFamily="18" charset="0"/>
              </a:rPr>
              <a:t> Mirror Screen funkciju</a:t>
            </a:r>
          </a:p>
          <a:p>
            <a:pPr>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Ultrazvučna</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pomoć</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pri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parkiranju</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sprijeda</a:t>
            </a:r>
            <a:r>
              <a:rPr lang="pl-PL" sz="700" kern="100" dirty="0">
                <a:solidFill>
                  <a:srgbClr val="000000"/>
                </a:solidFill>
                <a:effectLst/>
                <a:latin typeface="+mj-lt"/>
                <a:ea typeface="Calibri" panose="020F0502020204030204" pitchFamily="34" charset="0"/>
                <a:cs typeface="Times New Roman" panose="02020603050405020304" pitchFamily="18" charset="0"/>
              </a:rPr>
              <a:t> i </a:t>
            </a:r>
            <a:r>
              <a:rPr lang="pl-PL" sz="700" kern="100" dirty="0" err="1">
                <a:solidFill>
                  <a:srgbClr val="000000"/>
                </a:solidFill>
                <a:effectLst/>
                <a:latin typeface="+mj-lt"/>
                <a:ea typeface="Calibri" panose="020F0502020204030204" pitchFamily="34" charset="0"/>
                <a:cs typeface="Times New Roman" panose="02020603050405020304" pitchFamily="18" charset="0"/>
              </a:rPr>
              <a:t>straga</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Modularni pod prtljažnika s 2 položaja</a:t>
            </a:r>
          </a:p>
          <a:p>
            <a:pPr>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Zatamnjena</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stražnja</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bočna</a:t>
            </a:r>
            <a:r>
              <a:rPr lang="pl-PL" sz="700" kern="100" dirty="0">
                <a:solidFill>
                  <a:srgbClr val="000000"/>
                </a:solidFill>
                <a:effectLst/>
                <a:latin typeface="+mj-lt"/>
                <a:ea typeface="Calibri" panose="020F0502020204030204" pitchFamily="34" charset="0"/>
                <a:cs typeface="Times New Roman" panose="02020603050405020304" pitchFamily="18" charset="0"/>
              </a:rPr>
              <a:t> i </a:t>
            </a:r>
            <a:r>
              <a:rPr lang="pl-PL" sz="700" kern="100" dirty="0" err="1">
                <a:solidFill>
                  <a:srgbClr val="000000"/>
                </a:solidFill>
                <a:effectLst/>
                <a:latin typeface="+mj-lt"/>
                <a:ea typeface="Calibri" panose="020F0502020204030204" pitchFamily="34" charset="0"/>
                <a:cs typeface="Times New Roman" panose="02020603050405020304" pitchFamily="18" charset="0"/>
              </a:rPr>
              <a:t>stražnje</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staklo</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Unutarnji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fotosenziblni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retrovizor</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Uzdužni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crni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krovni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nosači</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17" 'Karakoy' dijamantni </a:t>
            </a:r>
            <a:r>
              <a:rPr lang="pl-PL" sz="700" kern="100" dirty="0" err="1">
                <a:solidFill>
                  <a:srgbClr val="000000"/>
                </a:solidFill>
                <a:effectLst/>
                <a:latin typeface="+mj-lt"/>
                <a:ea typeface="Calibri" panose="020F0502020204030204" pitchFamily="34" charset="0"/>
                <a:cs typeface="Times New Roman" panose="02020603050405020304" pitchFamily="18" charset="0"/>
              </a:rPr>
              <a:t>aluminijski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naplatci</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Visoka</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središnja</a:t>
            </a:r>
            <a:r>
              <a:rPr lang="pl-PL" sz="700" kern="100" dirty="0">
                <a:solidFill>
                  <a:srgbClr val="000000"/>
                </a:solidFill>
                <a:effectLst/>
                <a:latin typeface="+mj-lt"/>
                <a:ea typeface="Calibri" panose="020F0502020204030204" pitchFamily="34" charset="0"/>
                <a:cs typeface="Times New Roman" panose="02020603050405020304" pitchFamily="18" charset="0"/>
              </a:rPr>
              <a:t> konzola s naslonom za ruke i električnom </a:t>
            </a:r>
            <a:r>
              <a:rPr lang="pl-PL" sz="700" kern="100" dirty="0" err="1">
                <a:solidFill>
                  <a:srgbClr val="000000"/>
                </a:solidFill>
                <a:effectLst/>
                <a:latin typeface="+mj-lt"/>
                <a:ea typeface="Calibri" panose="020F0502020204030204" pitchFamily="34" charset="0"/>
                <a:cs typeface="Times New Roman" panose="02020603050405020304" pitchFamily="18" charset="0"/>
              </a:rPr>
              <a:t>parkirnom</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kočnicom</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r>
              <a:rPr lang="pl-PL" sz="800" b="1" kern="100" dirty="0">
                <a:solidFill>
                  <a:srgbClr val="0070C0"/>
                </a:solidFill>
                <a:effectLst/>
                <a:latin typeface="+mj-lt"/>
                <a:ea typeface="Calibri" panose="020F0502020204030204" pitchFamily="34" charset="0"/>
                <a:cs typeface="Times New Roman" panose="02020603050405020304" pitchFamily="18" charset="0"/>
              </a:rPr>
              <a:t>ELEKTRIČN</a:t>
            </a:r>
            <a:r>
              <a:rPr lang="en-US" sz="800" b="1" kern="100" dirty="0">
                <a:solidFill>
                  <a:srgbClr val="0070C0"/>
                </a:solidFill>
                <a:effectLst/>
                <a:latin typeface="+mj-lt"/>
                <a:ea typeface="Calibri" panose="020F0502020204030204" pitchFamily="34" charset="0"/>
                <a:cs typeface="Times New Roman" panose="02020603050405020304" pitchFamily="18" charset="0"/>
              </a:rPr>
              <a:t>I</a:t>
            </a:r>
            <a:r>
              <a:rPr lang="pl-PL" sz="800" kern="100" dirty="0">
                <a:solidFill>
                  <a:srgbClr val="0070C0"/>
                </a:solidFill>
                <a:effectLst/>
                <a:latin typeface="+mj-lt"/>
                <a:ea typeface="Calibri" panose="020F0502020204030204" pitchFamily="34" charset="0"/>
                <a:cs typeface="Times New Roman" panose="02020603050405020304" pitchFamily="18" charset="0"/>
              </a:rPr>
              <a:t> POJEDINOSTI</a:t>
            </a:r>
          </a:p>
          <a:p>
            <a:endParaRPr lang="pl-PL" sz="700" kern="100" dirty="0">
              <a:solidFill>
                <a:srgbClr val="0070C0"/>
              </a:solidFill>
              <a:effectLst/>
              <a:latin typeface="+mj-lt"/>
              <a:ea typeface="Calibri" panose="020F0502020204030204" pitchFamily="34" charset="0"/>
              <a:cs typeface="Times New Roman" panose="02020603050405020304" pitchFamily="18" charset="0"/>
            </a:endParaRPr>
          </a:p>
          <a:p>
            <a:r>
              <a:rPr lang="pl-PL" sz="700" kern="100" dirty="0">
                <a:solidFill>
                  <a:srgbClr val="000000"/>
                </a:solidFill>
                <a:effectLst/>
                <a:latin typeface="+mj-lt"/>
                <a:ea typeface="Calibri" panose="020F0502020204030204" pitchFamily="34" charset="0"/>
                <a:cs typeface="Times New Roman" panose="02020603050405020304" pitchFamily="18" charset="0"/>
              </a:rPr>
              <a:t>Pokretanje vozila na </a:t>
            </a:r>
            <a:r>
              <a:rPr lang="pl-PL" sz="700" kern="100" dirty="0" err="1">
                <a:solidFill>
                  <a:srgbClr val="000000"/>
                </a:solidFill>
                <a:effectLst/>
                <a:latin typeface="+mj-lt"/>
                <a:ea typeface="Calibri" panose="020F0502020204030204" pitchFamily="34" charset="0"/>
                <a:cs typeface="Times New Roman" panose="02020603050405020304" pitchFamily="18" charset="0"/>
              </a:rPr>
              <a:t>tipku</a:t>
            </a:r>
            <a:r>
              <a:rPr lang="pl-PL" sz="700" kern="100" dirty="0">
                <a:solidFill>
                  <a:srgbClr val="000000"/>
                </a:solidFill>
                <a:effectLst/>
                <a:latin typeface="+mj-lt"/>
                <a:ea typeface="Calibri" panose="020F0502020204030204" pitchFamily="34" charset="0"/>
                <a:cs typeface="Times New Roman" panose="02020603050405020304" pitchFamily="18" charset="0"/>
              </a:rPr>
              <a:t>, bez </a:t>
            </a:r>
            <a:r>
              <a:rPr lang="pl-PL" sz="700" kern="100" dirty="0" err="1">
                <a:solidFill>
                  <a:srgbClr val="000000"/>
                </a:solidFill>
                <a:effectLst/>
                <a:latin typeface="+mj-lt"/>
                <a:ea typeface="Calibri" panose="020F0502020204030204" pitchFamily="34" charset="0"/>
                <a:cs typeface="Times New Roman" panose="02020603050405020304" pitchFamily="18" charset="0"/>
              </a:rPr>
              <a:t>korištenja</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ključa</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endParaRPr lang="pl-PL" sz="700" kern="100" dirty="0">
              <a:solidFill>
                <a:srgbClr val="000000"/>
              </a:solidFill>
              <a:latin typeface="+mj-lt"/>
              <a:ea typeface="Calibri" panose="020F0502020204030204" pitchFamily="34" charset="0"/>
              <a:cs typeface="Times New Roman" panose="02020603050405020304" pitchFamily="18" charset="0"/>
            </a:endParaRPr>
          </a:p>
          <a:p>
            <a:r>
              <a:rPr lang="pl-PL" sz="700" kern="100" dirty="0">
                <a:solidFill>
                  <a:srgbClr val="000000"/>
                </a:solidFill>
                <a:effectLst/>
                <a:latin typeface="+mj-lt"/>
                <a:ea typeface="Calibri" panose="020F0502020204030204" pitchFamily="34" charset="0"/>
                <a:cs typeface="Times New Roman" panose="02020603050405020304" pitchFamily="18" charset="0"/>
              </a:rPr>
              <a:t>Kabel za </a:t>
            </a:r>
            <a:r>
              <a:rPr lang="pl-PL" sz="700" kern="100" dirty="0" err="1">
                <a:solidFill>
                  <a:srgbClr val="000000"/>
                </a:solidFill>
                <a:effectLst/>
                <a:latin typeface="+mj-lt"/>
                <a:ea typeface="Calibri" panose="020F0502020204030204" pitchFamily="34" charset="0"/>
                <a:cs typeface="Times New Roman" panose="02020603050405020304" pitchFamily="18" charset="0"/>
              </a:rPr>
              <a:t>punjenje</a:t>
            </a:r>
            <a:r>
              <a:rPr lang="pl-PL" sz="700" kern="100" dirty="0">
                <a:solidFill>
                  <a:srgbClr val="000000"/>
                </a:solidFill>
                <a:effectLst/>
                <a:latin typeface="+mj-lt"/>
                <a:ea typeface="Calibri" panose="020F0502020204030204" pitchFamily="34" charset="0"/>
                <a:cs typeface="Times New Roman" panose="02020603050405020304" pitchFamily="18" charset="0"/>
              </a:rPr>
              <a:t> T2 / 22 kW (3x16A) za </a:t>
            </a:r>
            <a:r>
              <a:rPr lang="pl-PL" sz="700" kern="100" dirty="0" err="1">
                <a:solidFill>
                  <a:srgbClr val="000000"/>
                </a:solidFill>
                <a:effectLst/>
                <a:latin typeface="+mj-lt"/>
                <a:ea typeface="Calibri" panose="020F0502020204030204" pitchFamily="34" charset="0"/>
                <a:cs typeface="Times New Roman" panose="02020603050405020304" pitchFamily="18" charset="0"/>
              </a:rPr>
              <a:t>WallBox</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r>
              <a:rPr lang="pl-PL" sz="700" kern="100" dirty="0" err="1">
                <a:solidFill>
                  <a:srgbClr val="000000"/>
                </a:solidFill>
                <a:effectLst/>
                <a:latin typeface="+mj-lt"/>
                <a:ea typeface="Calibri" panose="020F0502020204030204" pitchFamily="34" charset="0"/>
                <a:cs typeface="Times New Roman" panose="02020603050405020304" pitchFamily="18" charset="0"/>
              </a:rPr>
              <a:t>Trifazni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ugrađeni</a:t>
            </a:r>
            <a:r>
              <a:rPr lang="pl-PL" sz="700" kern="100" dirty="0">
                <a:solidFill>
                  <a:srgbClr val="000000"/>
                </a:solidFill>
                <a:effectLst/>
                <a:latin typeface="+mj-lt"/>
                <a:ea typeface="Calibri" panose="020F0502020204030204" pitchFamily="34" charset="0"/>
                <a:cs typeface="Times New Roman" panose="02020603050405020304" pitchFamily="18" charset="0"/>
              </a:rPr>
              <a:t> OBC </a:t>
            </a:r>
            <a:r>
              <a:rPr lang="pl-PL" sz="700" kern="100" dirty="0" err="1">
                <a:solidFill>
                  <a:srgbClr val="000000"/>
                </a:solidFill>
                <a:effectLst/>
                <a:latin typeface="+mj-lt"/>
                <a:ea typeface="Calibri" panose="020F0502020204030204" pitchFamily="34" charset="0"/>
                <a:cs typeface="Times New Roman" panose="02020603050405020304" pitchFamily="18" charset="0"/>
              </a:rPr>
              <a:t>punjač</a:t>
            </a:r>
            <a:r>
              <a:rPr lang="pl-PL" sz="700" kern="100" dirty="0">
                <a:solidFill>
                  <a:srgbClr val="000000"/>
                </a:solidFill>
                <a:effectLst/>
                <a:latin typeface="+mj-lt"/>
                <a:ea typeface="Calibri" panose="020F0502020204030204" pitchFamily="34" charset="0"/>
                <a:cs typeface="Times New Roman" panose="02020603050405020304" pitchFamily="18" charset="0"/>
              </a:rPr>
              <a:t> od 11 kW</a:t>
            </a:r>
          </a:p>
          <a:p>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r>
              <a:rPr lang="pl-PL" sz="700" kern="100" dirty="0" err="1">
                <a:solidFill>
                  <a:srgbClr val="000000"/>
                </a:solidFill>
                <a:effectLst/>
                <a:latin typeface="+mj-lt"/>
                <a:ea typeface="Calibri" panose="020F0502020204030204" pitchFamily="34" charset="0"/>
                <a:cs typeface="Times New Roman" panose="02020603050405020304" pitchFamily="18" charset="0"/>
              </a:rPr>
              <a:t>Toplinska</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pumpa</a:t>
            </a:r>
            <a:r>
              <a:rPr lang="pl-PL" sz="700" kern="100" dirty="0">
                <a:solidFill>
                  <a:srgbClr val="000000"/>
                </a:solidFill>
                <a:effectLst/>
                <a:latin typeface="+mj-lt"/>
                <a:ea typeface="Calibri" panose="020F0502020204030204" pitchFamily="34" charset="0"/>
                <a:cs typeface="Times New Roman" panose="02020603050405020304" pitchFamily="18" charset="0"/>
              </a:rPr>
              <a:t> za </a:t>
            </a:r>
            <a:r>
              <a:rPr lang="pl-PL" sz="700" kern="100" dirty="0" err="1">
                <a:solidFill>
                  <a:srgbClr val="000000"/>
                </a:solidFill>
                <a:effectLst/>
                <a:latin typeface="+mj-lt"/>
                <a:ea typeface="Calibri" panose="020F0502020204030204" pitchFamily="34" charset="0"/>
                <a:cs typeface="Times New Roman" panose="02020603050405020304" pitchFamily="18" charset="0"/>
              </a:rPr>
              <a:t>smanjenje</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potrošnje</a:t>
            </a:r>
            <a:r>
              <a:rPr lang="pl-PL" sz="700" kern="100" dirty="0">
                <a:solidFill>
                  <a:srgbClr val="000000"/>
                </a:solidFill>
                <a:effectLst/>
                <a:latin typeface="+mj-lt"/>
                <a:ea typeface="Calibri" panose="020F0502020204030204" pitchFamily="34" charset="0"/>
                <a:cs typeface="Times New Roman" panose="02020603050405020304" pitchFamily="18" charset="0"/>
              </a:rPr>
              <a:t> i </a:t>
            </a:r>
            <a:r>
              <a:rPr lang="pl-PL" sz="700" kern="100" dirty="0" err="1">
                <a:solidFill>
                  <a:srgbClr val="000000"/>
                </a:solidFill>
                <a:effectLst/>
                <a:latin typeface="+mj-lt"/>
                <a:ea typeface="Calibri" panose="020F0502020204030204" pitchFamily="34" charset="0"/>
                <a:cs typeface="Times New Roman" panose="02020603050405020304" pitchFamily="18" charset="0"/>
              </a:rPr>
              <a:t>povečanje</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dometa</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endParaRPr lang="pl-PL" sz="700" kern="100" dirty="0">
              <a:solidFill>
                <a:srgbClr val="000000"/>
              </a:solidFill>
              <a:effectLst/>
              <a:latin typeface="+mj-lt"/>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46E6DD75-A48A-DE0C-CCC5-7A4CCF17FB02}"/>
              </a:ext>
            </a:extLst>
          </p:cNvPr>
          <p:cNvSpPr txBox="1"/>
          <p:nvPr/>
        </p:nvSpPr>
        <p:spPr>
          <a:xfrm>
            <a:off x="8350740" y="2442246"/>
            <a:ext cx="3758043" cy="3908762"/>
          </a:xfrm>
          <a:prstGeom prst="rect">
            <a:avLst/>
          </a:prstGeom>
          <a:noFill/>
        </p:spPr>
        <p:txBody>
          <a:bodyPr wrap="square" rtlCol="0">
            <a:spAutoFit/>
          </a:bodyPr>
          <a:lstStyle/>
          <a:p>
            <a:pPr>
              <a:spcAft>
                <a:spcPts val="800"/>
              </a:spcAft>
            </a:pPr>
            <a:r>
              <a:rPr lang="pl-PL" sz="700" kern="100" dirty="0">
                <a:solidFill>
                  <a:srgbClr val="000000"/>
                </a:solidFill>
                <a:latin typeface="+mj-lt"/>
                <a:cs typeface="Times New Roman" panose="02020603050405020304" pitchFamily="18" charset="0"/>
              </a:rPr>
              <a:t>Peugeot </a:t>
            </a:r>
            <a:r>
              <a:rPr lang="pl-PL" sz="700" kern="100" dirty="0" err="1">
                <a:solidFill>
                  <a:srgbClr val="000000"/>
                </a:solidFill>
                <a:latin typeface="+mj-lt"/>
                <a:cs typeface="Times New Roman" panose="02020603050405020304" pitchFamily="18" charset="0"/>
              </a:rPr>
              <a:t>prednja</a:t>
            </a:r>
            <a:r>
              <a:rPr lang="pl-PL" sz="700" kern="100" dirty="0">
                <a:solidFill>
                  <a:srgbClr val="000000"/>
                </a:solidFill>
                <a:latin typeface="+mj-lt"/>
                <a:cs typeface="Times New Roman" panose="02020603050405020304" pitchFamily="18" charset="0"/>
              </a:rPr>
              <a:t> svjetla Full LED Technology                       </a:t>
            </a:r>
            <a:r>
              <a:rPr lang="pl-PL" sz="700" kern="100" dirty="0" err="1">
                <a:solidFill>
                  <a:srgbClr val="000000"/>
                </a:solidFill>
                <a:cs typeface="Times New Roman" panose="02020603050405020304" pitchFamily="18" charset="0"/>
              </a:rPr>
              <a:t>Automatsko</a:t>
            </a:r>
            <a:r>
              <a:rPr lang="pl-PL" sz="700" kern="100" dirty="0">
                <a:solidFill>
                  <a:srgbClr val="000000"/>
                </a:solidFill>
                <a:cs typeface="Times New Roman" panose="02020603050405020304" pitchFamily="18" charset="0"/>
              </a:rPr>
              <a:t> </a:t>
            </a:r>
            <a:r>
              <a:rPr lang="pl-PL" sz="700" kern="100" dirty="0" err="1">
                <a:solidFill>
                  <a:srgbClr val="000000"/>
                </a:solidFill>
                <a:cs typeface="Times New Roman" panose="02020603050405020304" pitchFamily="18" charset="0"/>
              </a:rPr>
              <a:t>upravljanje</a:t>
            </a:r>
            <a:r>
              <a:rPr lang="pl-PL" sz="700" kern="100" dirty="0">
                <a:solidFill>
                  <a:srgbClr val="000000"/>
                </a:solidFill>
                <a:cs typeface="Times New Roman" panose="02020603050405020304" pitchFamily="18" charset="0"/>
              </a:rPr>
              <a:t> </a:t>
            </a:r>
            <a:r>
              <a:rPr lang="pl-PL" sz="700" kern="100" dirty="0" err="1">
                <a:solidFill>
                  <a:srgbClr val="000000"/>
                </a:solidFill>
                <a:cs typeface="Times New Roman" panose="02020603050405020304" pitchFamily="18" charset="0"/>
              </a:rPr>
              <a:t>svjetlima</a:t>
            </a:r>
            <a:r>
              <a:rPr lang="pl-PL" sz="700" kern="100" dirty="0">
                <a:solidFill>
                  <a:srgbClr val="000000"/>
                </a:solidFill>
                <a:cs typeface="Times New Roman" panose="02020603050405020304" pitchFamily="18" charset="0"/>
              </a:rPr>
              <a:t> duga / kratka </a:t>
            </a:r>
          </a:p>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Peugeot i-Cockpit® 3D s </a:t>
            </a:r>
            <a:r>
              <a:rPr lang="pl-PL" sz="700" kern="100" dirty="0" err="1">
                <a:solidFill>
                  <a:srgbClr val="000000"/>
                </a:solidFill>
                <a:effectLst/>
                <a:latin typeface="+mj-lt"/>
                <a:ea typeface="Calibri" panose="020F0502020204030204" pitchFamily="34" charset="0"/>
                <a:cs typeface="Times New Roman" panose="02020603050405020304" pitchFamily="18" charset="0"/>
              </a:rPr>
              <a:t>digitalnom</a:t>
            </a:r>
            <a:r>
              <a:rPr lang="pl-PL" sz="700" kern="100" dirty="0">
                <a:solidFill>
                  <a:srgbClr val="000000"/>
                </a:solidFill>
                <a:effectLst/>
                <a:latin typeface="+mj-lt"/>
                <a:ea typeface="Calibri" panose="020F0502020204030204" pitchFamily="34" charset="0"/>
                <a:cs typeface="Times New Roman" panose="02020603050405020304" pitchFamily="18" charset="0"/>
              </a:rPr>
              <a:t> instrument </a:t>
            </a:r>
            <a:r>
              <a:rPr lang="pl-PL" sz="700" kern="100" dirty="0" err="1">
                <a:solidFill>
                  <a:srgbClr val="000000"/>
                </a:solidFill>
                <a:effectLst/>
                <a:latin typeface="+mj-lt"/>
                <a:ea typeface="Calibri" panose="020F0502020204030204" pitchFamily="34" charset="0"/>
                <a:cs typeface="Times New Roman" panose="02020603050405020304" pitchFamily="18" charset="0"/>
              </a:rPr>
              <a:t>pločom</a:t>
            </a:r>
            <a:r>
              <a:rPr lang="pl-PL" sz="700" kern="100" dirty="0">
                <a:solidFill>
                  <a:srgbClr val="000000"/>
                </a:solidFill>
                <a:effectLst/>
                <a:latin typeface="+mj-lt"/>
                <a:ea typeface="Calibri" panose="020F0502020204030204" pitchFamily="34" charset="0"/>
                <a:cs typeface="Times New Roman" panose="02020603050405020304" pitchFamily="18" charset="0"/>
              </a:rPr>
              <a:t> od 10''</a:t>
            </a:r>
          </a:p>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Bežični punjač za pametni telefon (15W)</a:t>
            </a:r>
          </a:p>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Visiopark1</a:t>
            </a:r>
            <a:r>
              <a:rPr lang="en-US" sz="700" kern="100" dirty="0">
                <a:solidFill>
                  <a:srgbClr val="000000"/>
                </a:solidFill>
                <a:effectLst/>
                <a:latin typeface="+mj-lt"/>
                <a:ea typeface="Calibri" panose="020F0502020204030204" pitchFamily="34" charset="0"/>
                <a:cs typeface="Times New Roman" panose="02020603050405020304" pitchFamily="18" charset="0"/>
              </a:rPr>
              <a:t>:</a:t>
            </a:r>
            <a:br>
              <a:rPr lang="en-US" sz="700" kern="100" dirty="0">
                <a:solidFill>
                  <a:srgbClr val="000000"/>
                </a:solidFill>
                <a:effectLst/>
                <a:latin typeface="+mj-lt"/>
                <a:ea typeface="Calibri" panose="020F0502020204030204" pitchFamily="34" charset="0"/>
                <a:cs typeface="Times New Roman" panose="02020603050405020304" pitchFamily="18" charset="0"/>
              </a:rPr>
            </a:br>
            <a:r>
              <a:rPr lang="pl-PL" sz="700" kern="100" dirty="0">
                <a:solidFill>
                  <a:srgbClr val="000000"/>
                </a:solidFill>
                <a:effectLst/>
                <a:ea typeface="Calibri" panose="020F0502020204030204" pitchFamily="34" charset="0"/>
                <a:cs typeface="Times New Roman" panose="02020603050405020304" pitchFamily="18" charset="0"/>
              </a:rPr>
              <a:t>HD stražnja kamera, </a:t>
            </a:r>
            <a:r>
              <a:rPr lang="pl-PL" sz="700" kern="100" dirty="0" err="1">
                <a:solidFill>
                  <a:srgbClr val="000000"/>
                </a:solidFill>
                <a:effectLst/>
                <a:ea typeface="Calibri" panose="020F0502020204030204" pitchFamily="34" charset="0"/>
                <a:cs typeface="Times New Roman" panose="02020603050405020304" pitchFamily="18" charset="0"/>
              </a:rPr>
              <a:t>ultrazvučna</a:t>
            </a:r>
            <a:r>
              <a:rPr lang="pl-PL" sz="700" kern="100" dirty="0">
                <a:solidFill>
                  <a:srgbClr val="000000"/>
                </a:solidFill>
                <a:effectLst/>
                <a:ea typeface="Calibri" panose="020F0502020204030204" pitchFamily="34" charset="0"/>
                <a:cs typeface="Times New Roman" panose="02020603050405020304" pitchFamily="18" charset="0"/>
              </a:rPr>
              <a:t> </a:t>
            </a:r>
            <a:r>
              <a:rPr lang="pl-PL" sz="700" kern="100" dirty="0" err="1">
                <a:solidFill>
                  <a:srgbClr val="000000"/>
                </a:solidFill>
                <a:effectLst/>
                <a:ea typeface="Calibri" panose="020F0502020204030204" pitchFamily="34" charset="0"/>
                <a:cs typeface="Times New Roman" panose="02020603050405020304" pitchFamily="18" charset="0"/>
              </a:rPr>
              <a:t>pomoć</a:t>
            </a:r>
            <a:r>
              <a:rPr lang="pl-PL" sz="700" kern="100" dirty="0">
                <a:solidFill>
                  <a:srgbClr val="000000"/>
                </a:solidFill>
                <a:effectLst/>
                <a:ea typeface="Calibri" panose="020F0502020204030204" pitchFamily="34" charset="0"/>
                <a:cs typeface="Times New Roman" panose="02020603050405020304" pitchFamily="18" charset="0"/>
              </a:rPr>
              <a:t> pri parkiranju straga i </a:t>
            </a:r>
            <a:r>
              <a:rPr lang="pl-PL" sz="700" kern="100" dirty="0" err="1">
                <a:solidFill>
                  <a:srgbClr val="000000"/>
                </a:solidFill>
                <a:effectLst/>
                <a:ea typeface="Calibri" panose="020F0502020204030204" pitchFamily="34" charset="0"/>
                <a:cs typeface="Times New Roman" panose="02020603050405020304" pitchFamily="18" charset="0"/>
              </a:rPr>
              <a:t>sprijeda</a:t>
            </a:r>
            <a:endParaRPr lang="pl-PL" sz="700" kern="100" dirty="0">
              <a:solidFill>
                <a:srgbClr val="000000"/>
              </a:solidFill>
              <a:ea typeface="Calibri" panose="020F0502020204030204" pitchFamily="34" charset="0"/>
              <a:cs typeface="Times New Roman" panose="02020603050405020304" pitchFamily="18" charset="0"/>
            </a:endParaRPr>
          </a:p>
          <a:p>
            <a:pPr>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Kompaktni</a:t>
            </a:r>
            <a:r>
              <a:rPr lang="pl-PL" sz="700" kern="100" dirty="0">
                <a:solidFill>
                  <a:srgbClr val="000000"/>
                </a:solidFill>
                <a:effectLst/>
                <a:latin typeface="+mj-lt"/>
                <a:ea typeface="Calibri" panose="020F0502020204030204" pitchFamily="34" charset="0"/>
                <a:cs typeface="Times New Roman" panose="02020603050405020304" pitchFamily="18" charset="0"/>
              </a:rPr>
              <a:t> upravljač od zrnaste kože s integriranim multimedijskim kontrolama</a:t>
            </a:r>
          </a:p>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Krov u crnoj boji Black Diamond</a:t>
            </a:r>
          </a:p>
          <a:p>
            <a:pPr>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Unutarnji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fotosenzibilni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retrovizor</a:t>
            </a:r>
            <a:r>
              <a:rPr lang="pl-PL" sz="700" kern="100" dirty="0">
                <a:solidFill>
                  <a:srgbClr val="000000"/>
                </a:solidFill>
                <a:effectLst/>
                <a:latin typeface="+mj-lt"/>
                <a:ea typeface="Calibri" panose="020F0502020204030204" pitchFamily="34" charset="0"/>
                <a:cs typeface="Times New Roman" panose="02020603050405020304" pitchFamily="18" charset="0"/>
              </a:rPr>
              <a:t> bez okvira</a:t>
            </a:r>
          </a:p>
          <a:p>
            <a:pPr>
              <a:spcAft>
                <a:spcPts val="800"/>
              </a:spcAft>
            </a:pPr>
            <a:r>
              <a:rPr lang="pl-PL" sz="700" kern="100" dirty="0" err="1">
                <a:solidFill>
                  <a:srgbClr val="000000"/>
                </a:solidFill>
                <a:effectLst/>
                <a:latin typeface="+mj-lt"/>
                <a:ea typeface="Calibri" panose="020F0502020204030204" pitchFamily="34" charset="0"/>
                <a:cs typeface="Times New Roman" panose="02020603050405020304" pitchFamily="18" charset="0"/>
              </a:rPr>
              <a:t>Pristup</a:t>
            </a:r>
            <a:r>
              <a:rPr lang="pl-PL" sz="700" kern="100" dirty="0">
                <a:solidFill>
                  <a:srgbClr val="000000"/>
                </a:solidFill>
                <a:effectLst/>
                <a:latin typeface="+mj-lt"/>
                <a:ea typeface="Calibri" panose="020F0502020204030204" pitchFamily="34" charset="0"/>
                <a:cs typeface="Times New Roman" panose="02020603050405020304" pitchFamily="18" charset="0"/>
              </a:rPr>
              <a:t> i </a:t>
            </a:r>
            <a:r>
              <a:rPr lang="pl-PL" sz="700" kern="100" dirty="0" err="1">
                <a:solidFill>
                  <a:srgbClr val="000000"/>
                </a:solidFill>
                <a:latin typeface="+mj-lt"/>
                <a:ea typeface="Calibri" panose="020F0502020204030204" pitchFamily="34" charset="0"/>
                <a:cs typeface="Times New Roman" panose="02020603050405020304" pitchFamily="18" charset="0"/>
              </a:rPr>
              <a:t>p</a:t>
            </a:r>
            <a:r>
              <a:rPr lang="pl-PL" sz="700" kern="100" dirty="0" err="1">
                <a:solidFill>
                  <a:srgbClr val="000000"/>
                </a:solidFill>
                <a:effectLst/>
                <a:latin typeface="+mj-lt"/>
                <a:ea typeface="Calibri" panose="020F0502020204030204" pitchFamily="34" charset="0"/>
                <a:cs typeface="Times New Roman" panose="02020603050405020304" pitchFamily="18" charset="0"/>
              </a:rPr>
              <a:t>okretanje</a:t>
            </a:r>
            <a:r>
              <a:rPr lang="pl-PL" sz="700" kern="100" dirty="0">
                <a:solidFill>
                  <a:srgbClr val="000000"/>
                </a:solidFill>
                <a:effectLst/>
                <a:latin typeface="+mj-lt"/>
                <a:ea typeface="Calibri" panose="020F0502020204030204" pitchFamily="34" charset="0"/>
                <a:cs typeface="Times New Roman" panose="02020603050405020304" pitchFamily="18" charset="0"/>
              </a:rPr>
              <a:t> vozila na </a:t>
            </a:r>
            <a:r>
              <a:rPr lang="pl-PL" sz="700" kern="100" dirty="0" err="1">
                <a:solidFill>
                  <a:srgbClr val="000000"/>
                </a:solidFill>
                <a:effectLst/>
                <a:latin typeface="+mj-lt"/>
                <a:ea typeface="Calibri" panose="020F0502020204030204" pitchFamily="34" charset="0"/>
                <a:cs typeface="Times New Roman" panose="02020603050405020304" pitchFamily="18" charset="0"/>
              </a:rPr>
              <a:t>tipku</a:t>
            </a:r>
            <a:r>
              <a:rPr lang="pl-PL" sz="700" kern="100" dirty="0">
                <a:solidFill>
                  <a:srgbClr val="000000"/>
                </a:solidFill>
                <a:effectLst/>
                <a:latin typeface="+mj-lt"/>
                <a:ea typeface="Calibri" panose="020F0502020204030204" pitchFamily="34" charset="0"/>
                <a:cs typeface="Times New Roman" panose="02020603050405020304" pitchFamily="18" charset="0"/>
              </a:rPr>
              <a:t>, bez </a:t>
            </a:r>
            <a:r>
              <a:rPr lang="pl-PL" sz="700" kern="100" dirty="0" err="1">
                <a:solidFill>
                  <a:srgbClr val="000000"/>
                </a:solidFill>
                <a:effectLst/>
                <a:latin typeface="+mj-lt"/>
                <a:ea typeface="Calibri" panose="020F0502020204030204" pitchFamily="34" charset="0"/>
                <a:cs typeface="Times New Roman" panose="02020603050405020304" pitchFamily="18" charset="0"/>
              </a:rPr>
              <a:t>korištenja</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ključa</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spcAft>
                <a:spcPts val="800"/>
              </a:spcAft>
            </a:pPr>
            <a:r>
              <a:rPr lang="pl-PL" sz="700" kern="100" dirty="0" err="1">
                <a:solidFill>
                  <a:srgbClr val="000000"/>
                </a:solidFill>
                <a:latin typeface="+mj-lt"/>
                <a:ea typeface="Calibri" panose="020F0502020204030204" pitchFamily="34" charset="0"/>
                <a:cs typeface="Times New Roman" panose="02020603050405020304" pitchFamily="18" charset="0"/>
              </a:rPr>
              <a:t>Sportska</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prednja</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sjedala</a:t>
            </a:r>
            <a:r>
              <a:rPr lang="pl-PL" sz="700" kern="100" dirty="0">
                <a:solidFill>
                  <a:srgbClr val="000000"/>
                </a:solidFill>
                <a:latin typeface="+mj-lt"/>
                <a:ea typeface="Calibri" panose="020F0502020204030204" pitchFamily="34" charset="0"/>
                <a:cs typeface="Times New Roman" panose="02020603050405020304" pitchFamily="18" charset="0"/>
              </a:rPr>
              <a:t> s </a:t>
            </a:r>
            <a:r>
              <a:rPr lang="pl-PL" sz="700" kern="100" dirty="0" err="1">
                <a:solidFill>
                  <a:srgbClr val="000000"/>
                </a:solidFill>
                <a:latin typeface="+mj-lt"/>
                <a:ea typeface="Calibri" panose="020F0502020204030204" pitchFamily="34" charset="0"/>
                <a:cs typeface="Times New Roman" panose="02020603050405020304" pitchFamily="18" charset="0"/>
              </a:rPr>
              <a:t>ojačanom</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bočnom</a:t>
            </a:r>
            <a:r>
              <a:rPr lang="pl-PL" sz="700" kern="100" dirty="0">
                <a:solidFill>
                  <a:srgbClr val="000000"/>
                </a:solidFill>
                <a:latin typeface="+mj-lt"/>
                <a:ea typeface="Calibri" panose="020F0502020204030204" pitchFamily="34" charset="0"/>
                <a:cs typeface="Times New Roman" panose="02020603050405020304" pitchFamily="18" charset="0"/>
              </a:rPr>
              <a:t> </a:t>
            </a:r>
            <a:r>
              <a:rPr lang="pl-PL" sz="700" kern="100" dirty="0" err="1">
                <a:solidFill>
                  <a:srgbClr val="000000"/>
                </a:solidFill>
                <a:latin typeface="+mj-lt"/>
                <a:ea typeface="Calibri" panose="020F0502020204030204" pitchFamily="34" charset="0"/>
                <a:cs typeface="Times New Roman" panose="02020603050405020304" pitchFamily="18" charset="0"/>
              </a:rPr>
              <a:t>potporom</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Prednje i stražnje podne prostirke</a:t>
            </a:r>
          </a:p>
          <a:p>
            <a:pPr>
              <a:spcAft>
                <a:spcPts val="800"/>
              </a:spcAft>
            </a:pPr>
            <a:r>
              <a:rPr lang="pl-PL" sz="700" kern="100" dirty="0">
                <a:solidFill>
                  <a:srgbClr val="000000"/>
                </a:solidFill>
                <a:effectLst/>
                <a:latin typeface="+mj-lt"/>
                <a:ea typeface="Calibri" panose="020F0502020204030204" pitchFamily="34" charset="0"/>
                <a:cs typeface="Times New Roman" panose="02020603050405020304" pitchFamily="18" charset="0"/>
              </a:rPr>
              <a:t>Aluminijske papučice i aluminijski pragovi prednjih vrata s </a:t>
            </a:r>
            <a:r>
              <a:rPr lang="pl-PL" sz="700" kern="100" dirty="0" err="1">
                <a:solidFill>
                  <a:srgbClr val="000000"/>
                </a:solidFill>
                <a:effectLst/>
                <a:latin typeface="+mj-lt"/>
                <a:ea typeface="Calibri" panose="020F0502020204030204" pitchFamily="34" charset="0"/>
                <a:cs typeface="Times New Roman" panose="02020603050405020304" pitchFamily="18" charset="0"/>
              </a:rPr>
              <a:t>potpisom</a:t>
            </a:r>
            <a:r>
              <a:rPr lang="pl-PL" sz="700" kern="100" dirty="0">
                <a:solidFill>
                  <a:srgbClr val="000000"/>
                </a:solidFill>
                <a:effectLst/>
                <a:latin typeface="+mj-lt"/>
                <a:ea typeface="Calibri" panose="020F0502020204030204" pitchFamily="34" charset="0"/>
                <a:cs typeface="Times New Roman" panose="02020603050405020304" pitchFamily="18" charset="0"/>
              </a:rPr>
              <a:t> PEUGEOT</a:t>
            </a:r>
          </a:p>
          <a:p>
            <a:pPr>
              <a:spcAft>
                <a:spcPts val="800"/>
              </a:spcAft>
            </a:pPr>
            <a:endParaRPr lang="pl-PL" sz="700" kern="100" dirty="0">
              <a:solidFill>
                <a:srgbClr val="000000"/>
              </a:solidFill>
              <a:latin typeface="+mj-lt"/>
              <a:ea typeface="Calibri" panose="020F0502020204030204" pitchFamily="34" charset="0"/>
              <a:cs typeface="Times New Roman" panose="02020603050405020304" pitchFamily="18" charset="0"/>
            </a:endParaRPr>
          </a:p>
          <a:p>
            <a:r>
              <a:rPr lang="pl-PL" sz="800" b="1" kern="100" dirty="0">
                <a:solidFill>
                  <a:srgbClr val="0070C0"/>
                </a:solidFill>
                <a:effectLst/>
                <a:latin typeface="+mj-lt"/>
                <a:ea typeface="Calibri" panose="020F0502020204030204" pitchFamily="34" charset="0"/>
                <a:cs typeface="Times New Roman" panose="02020603050405020304" pitchFamily="18" charset="0"/>
              </a:rPr>
              <a:t>ELEKTRIČN</a:t>
            </a:r>
            <a:r>
              <a:rPr lang="en-US" sz="800" b="1" kern="100" dirty="0">
                <a:solidFill>
                  <a:srgbClr val="0070C0"/>
                </a:solidFill>
                <a:effectLst/>
                <a:latin typeface="+mj-lt"/>
                <a:ea typeface="Calibri" panose="020F0502020204030204" pitchFamily="34" charset="0"/>
                <a:cs typeface="Times New Roman" panose="02020603050405020304" pitchFamily="18" charset="0"/>
              </a:rPr>
              <a:t>I</a:t>
            </a:r>
            <a:r>
              <a:rPr lang="pl-PL" sz="800" kern="100" dirty="0">
                <a:solidFill>
                  <a:srgbClr val="0070C0"/>
                </a:solidFill>
                <a:effectLst/>
                <a:latin typeface="+mj-lt"/>
                <a:ea typeface="Calibri" panose="020F0502020204030204" pitchFamily="34" charset="0"/>
                <a:cs typeface="Times New Roman" panose="02020603050405020304" pitchFamily="18" charset="0"/>
              </a:rPr>
              <a:t> POJEDINOSTI</a:t>
            </a:r>
          </a:p>
          <a:p>
            <a:endParaRPr lang="pl-PL" sz="700" kern="100" dirty="0">
              <a:solidFill>
                <a:srgbClr val="000000"/>
              </a:solidFill>
              <a:latin typeface="+mj-lt"/>
              <a:ea typeface="Calibri" panose="020F0502020204030204" pitchFamily="34" charset="0"/>
              <a:cs typeface="Times New Roman" panose="02020603050405020304" pitchFamily="18" charset="0"/>
            </a:endParaRPr>
          </a:p>
          <a:p>
            <a:r>
              <a:rPr lang="pl-PL" sz="700" kern="100" dirty="0">
                <a:solidFill>
                  <a:srgbClr val="000000"/>
                </a:solidFill>
                <a:effectLst/>
                <a:latin typeface="+mj-lt"/>
                <a:ea typeface="Calibri" panose="020F0502020204030204" pitchFamily="34" charset="0"/>
                <a:cs typeface="Times New Roman" panose="02020603050405020304" pitchFamily="18" charset="0"/>
              </a:rPr>
              <a:t>Kabel za </a:t>
            </a:r>
            <a:r>
              <a:rPr lang="pl-PL" sz="700" kern="100" dirty="0" err="1">
                <a:solidFill>
                  <a:srgbClr val="000000"/>
                </a:solidFill>
                <a:effectLst/>
                <a:latin typeface="+mj-lt"/>
                <a:ea typeface="Calibri" panose="020F0502020204030204" pitchFamily="34" charset="0"/>
                <a:cs typeface="Times New Roman" panose="02020603050405020304" pitchFamily="18" charset="0"/>
              </a:rPr>
              <a:t>punjenje</a:t>
            </a:r>
            <a:r>
              <a:rPr lang="pl-PL" sz="700" kern="100" dirty="0">
                <a:solidFill>
                  <a:srgbClr val="000000"/>
                </a:solidFill>
                <a:effectLst/>
                <a:latin typeface="+mj-lt"/>
                <a:ea typeface="Calibri" panose="020F0502020204030204" pitchFamily="34" charset="0"/>
                <a:cs typeface="Times New Roman" panose="02020603050405020304" pitchFamily="18" charset="0"/>
              </a:rPr>
              <a:t> T2 / 22 kW (3x16A) za </a:t>
            </a:r>
            <a:r>
              <a:rPr lang="pl-PL" sz="700" kern="100" dirty="0" err="1">
                <a:solidFill>
                  <a:srgbClr val="000000"/>
                </a:solidFill>
                <a:effectLst/>
                <a:latin typeface="+mj-lt"/>
                <a:ea typeface="Calibri" panose="020F0502020204030204" pitchFamily="34" charset="0"/>
                <a:cs typeface="Times New Roman" panose="02020603050405020304" pitchFamily="18" charset="0"/>
              </a:rPr>
              <a:t>WallBox</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r>
              <a:rPr lang="pl-PL" sz="700" kern="100" dirty="0" err="1">
                <a:solidFill>
                  <a:srgbClr val="000000"/>
                </a:solidFill>
                <a:effectLst/>
                <a:latin typeface="+mj-lt"/>
                <a:ea typeface="Calibri" panose="020F0502020204030204" pitchFamily="34" charset="0"/>
                <a:cs typeface="Times New Roman" panose="02020603050405020304" pitchFamily="18" charset="0"/>
              </a:rPr>
              <a:t>Trifazni</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ugrađeni</a:t>
            </a:r>
            <a:r>
              <a:rPr lang="pl-PL" sz="700" kern="100" dirty="0">
                <a:solidFill>
                  <a:srgbClr val="000000"/>
                </a:solidFill>
                <a:effectLst/>
                <a:latin typeface="+mj-lt"/>
                <a:ea typeface="Calibri" panose="020F0502020204030204" pitchFamily="34" charset="0"/>
                <a:cs typeface="Times New Roman" panose="02020603050405020304" pitchFamily="18" charset="0"/>
              </a:rPr>
              <a:t> OBC </a:t>
            </a:r>
            <a:r>
              <a:rPr lang="pl-PL" sz="700" kern="100" dirty="0" err="1">
                <a:solidFill>
                  <a:srgbClr val="000000"/>
                </a:solidFill>
                <a:effectLst/>
                <a:latin typeface="+mj-lt"/>
                <a:ea typeface="Calibri" panose="020F0502020204030204" pitchFamily="34" charset="0"/>
                <a:cs typeface="Times New Roman" panose="02020603050405020304" pitchFamily="18" charset="0"/>
              </a:rPr>
              <a:t>punjač</a:t>
            </a:r>
            <a:r>
              <a:rPr lang="pl-PL" sz="700" kern="100" dirty="0">
                <a:solidFill>
                  <a:srgbClr val="000000"/>
                </a:solidFill>
                <a:effectLst/>
                <a:latin typeface="+mj-lt"/>
                <a:ea typeface="Calibri" panose="020F0502020204030204" pitchFamily="34" charset="0"/>
                <a:cs typeface="Times New Roman" panose="02020603050405020304" pitchFamily="18" charset="0"/>
              </a:rPr>
              <a:t> od 11 kW</a:t>
            </a:r>
          </a:p>
          <a:p>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r>
              <a:rPr lang="pl-PL" sz="700" kern="100" dirty="0" err="1">
                <a:solidFill>
                  <a:srgbClr val="000000"/>
                </a:solidFill>
                <a:effectLst/>
                <a:latin typeface="+mj-lt"/>
                <a:ea typeface="Calibri" panose="020F0502020204030204" pitchFamily="34" charset="0"/>
                <a:cs typeface="Times New Roman" panose="02020603050405020304" pitchFamily="18" charset="0"/>
              </a:rPr>
              <a:t>Toplinska</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pumpa</a:t>
            </a:r>
            <a:r>
              <a:rPr lang="pl-PL" sz="700" kern="100" dirty="0">
                <a:solidFill>
                  <a:srgbClr val="000000"/>
                </a:solidFill>
                <a:effectLst/>
                <a:latin typeface="+mj-lt"/>
                <a:ea typeface="Calibri" panose="020F0502020204030204" pitchFamily="34" charset="0"/>
                <a:cs typeface="Times New Roman" panose="02020603050405020304" pitchFamily="18" charset="0"/>
              </a:rPr>
              <a:t> za </a:t>
            </a:r>
            <a:r>
              <a:rPr lang="pl-PL" sz="700" kern="100" dirty="0" err="1">
                <a:solidFill>
                  <a:srgbClr val="000000"/>
                </a:solidFill>
                <a:effectLst/>
                <a:latin typeface="+mj-lt"/>
                <a:ea typeface="Calibri" panose="020F0502020204030204" pitchFamily="34" charset="0"/>
                <a:cs typeface="Times New Roman" panose="02020603050405020304" pitchFamily="18" charset="0"/>
              </a:rPr>
              <a:t>smanjenje</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potrošnje</a:t>
            </a:r>
            <a:r>
              <a:rPr lang="pl-PL" sz="700" kern="100" dirty="0">
                <a:solidFill>
                  <a:srgbClr val="000000"/>
                </a:solidFill>
                <a:effectLst/>
                <a:latin typeface="+mj-lt"/>
                <a:ea typeface="Calibri" panose="020F0502020204030204" pitchFamily="34" charset="0"/>
                <a:cs typeface="Times New Roman" panose="02020603050405020304" pitchFamily="18" charset="0"/>
              </a:rPr>
              <a:t> i </a:t>
            </a:r>
            <a:r>
              <a:rPr lang="pl-PL" sz="700" kern="100" dirty="0" err="1">
                <a:solidFill>
                  <a:srgbClr val="000000"/>
                </a:solidFill>
                <a:effectLst/>
                <a:latin typeface="+mj-lt"/>
                <a:ea typeface="Calibri" panose="020F0502020204030204" pitchFamily="34" charset="0"/>
                <a:cs typeface="Times New Roman" panose="02020603050405020304" pitchFamily="18" charset="0"/>
              </a:rPr>
              <a:t>povečanje</a:t>
            </a:r>
            <a:r>
              <a:rPr lang="pl-PL" sz="700" kern="100" dirty="0">
                <a:solidFill>
                  <a:srgbClr val="000000"/>
                </a:solidFill>
                <a:effectLst/>
                <a:latin typeface="+mj-lt"/>
                <a:ea typeface="Calibri" panose="020F0502020204030204" pitchFamily="34" charset="0"/>
                <a:cs typeface="Times New Roman" panose="02020603050405020304" pitchFamily="18" charset="0"/>
              </a:rPr>
              <a:t> </a:t>
            </a:r>
            <a:r>
              <a:rPr lang="pl-PL" sz="700" kern="100" dirty="0" err="1">
                <a:solidFill>
                  <a:srgbClr val="000000"/>
                </a:solidFill>
                <a:effectLst/>
                <a:latin typeface="+mj-lt"/>
                <a:ea typeface="Calibri" panose="020F0502020204030204" pitchFamily="34" charset="0"/>
                <a:cs typeface="Times New Roman" panose="02020603050405020304" pitchFamily="18" charset="0"/>
              </a:rPr>
              <a:t>dometa</a:t>
            </a:r>
            <a:endParaRPr lang="pl-PL" sz="700" kern="100" dirty="0">
              <a:solidFill>
                <a:srgbClr val="000000"/>
              </a:solidFill>
              <a:effectLst/>
              <a:latin typeface="+mj-lt"/>
              <a:ea typeface="Calibri" panose="020F0502020204030204" pitchFamily="34" charset="0"/>
              <a:cs typeface="Times New Roman" panose="02020603050405020304" pitchFamily="18" charset="0"/>
            </a:endParaRPr>
          </a:p>
          <a:p>
            <a:pPr>
              <a:spcAft>
                <a:spcPts val="800"/>
              </a:spcAft>
            </a:pPr>
            <a:endParaRPr lang="pl-PL" sz="700" kern="100" dirty="0">
              <a:solidFill>
                <a:srgbClr val="000000"/>
              </a:solidFill>
              <a:effectLst/>
              <a:latin typeface="+mj-lt"/>
              <a:ea typeface="Calibri" panose="020F0502020204030204" pitchFamily="34" charset="0"/>
              <a:cs typeface="Times New Roman" panose="02020603050405020304" pitchFamily="18" charset="0"/>
            </a:endParaRPr>
          </a:p>
        </p:txBody>
      </p:sp>
      <p:sp>
        <p:nvSpPr>
          <p:cNvPr id="41" name="ZoneTexte 47">
            <a:extLst>
              <a:ext uri="{FF2B5EF4-FFF2-40B4-BE49-F238E27FC236}">
                <a16:creationId xmlns:a16="http://schemas.microsoft.com/office/drawing/2014/main" id="{97331467-1462-79A3-5E8E-A0404E767DE1}"/>
              </a:ext>
            </a:extLst>
          </p:cNvPr>
          <p:cNvSpPr txBox="1"/>
          <p:nvPr/>
        </p:nvSpPr>
        <p:spPr>
          <a:xfrm>
            <a:off x="10404387" y="6673334"/>
            <a:ext cx="1733549" cy="184666"/>
          </a:xfrm>
          <a:prstGeom prst="rect">
            <a:avLst/>
          </a:prstGeom>
          <a:noFill/>
        </p:spPr>
        <p:txBody>
          <a:bodyPr wrap="square" rtlCol="0">
            <a:spAutoFit/>
          </a:bodyPr>
          <a:lstStyle/>
          <a:p>
            <a:pPr algn="r"/>
            <a:r>
              <a:rPr lang="en-US" sz="600" dirty="0" err="1">
                <a:solidFill>
                  <a:schemeClr val="bg1">
                    <a:lumMod val="50000"/>
                  </a:schemeClr>
                </a:solidFill>
                <a:latin typeface="Peugeot New Light" panose="02000000000000000000" pitchFamily="2" charset="0"/>
              </a:rPr>
              <a:t>Slika</a:t>
            </a:r>
            <a:r>
              <a:rPr lang="en-US" sz="600" dirty="0">
                <a:solidFill>
                  <a:schemeClr val="bg1">
                    <a:lumMod val="50000"/>
                  </a:schemeClr>
                </a:solidFill>
                <a:latin typeface="Peugeot New Light" panose="02000000000000000000" pitchFamily="2" charset="0"/>
              </a:rPr>
              <a:t> je </a:t>
            </a:r>
            <a:r>
              <a:rPr lang="en-US" sz="600" dirty="0" err="1">
                <a:solidFill>
                  <a:schemeClr val="bg1">
                    <a:lumMod val="50000"/>
                  </a:schemeClr>
                </a:solidFill>
                <a:latin typeface="Peugeot New Light" panose="02000000000000000000" pitchFamily="2" charset="0"/>
              </a:rPr>
              <a:t>simbolična</a:t>
            </a:r>
            <a:endParaRPr lang="hr-HR" sz="600" dirty="0">
              <a:solidFill>
                <a:schemeClr val="bg1">
                  <a:lumMod val="50000"/>
                </a:schemeClr>
              </a:solidFill>
              <a:latin typeface="Peugeot New Light" panose="02000000000000000000" pitchFamily="2" charset="0"/>
            </a:endParaRPr>
          </a:p>
        </p:txBody>
      </p:sp>
      <p:sp>
        <p:nvSpPr>
          <p:cNvPr id="2" name="Espace réservé du texte 37">
            <a:extLst>
              <a:ext uri="{FF2B5EF4-FFF2-40B4-BE49-F238E27FC236}">
                <a16:creationId xmlns:a16="http://schemas.microsoft.com/office/drawing/2014/main" id="{98E45A49-3315-A51C-0B9A-0E21D2D4EAE2}"/>
              </a:ext>
            </a:extLst>
          </p:cNvPr>
          <p:cNvSpPr txBox="1">
            <a:spLocks/>
          </p:cNvSpPr>
          <p:nvPr/>
        </p:nvSpPr>
        <p:spPr>
          <a:xfrm>
            <a:off x="8322330" y="2007812"/>
            <a:ext cx="3780000" cy="360462"/>
          </a:xfrm>
          <a:prstGeom prst="rect">
            <a:avLst/>
          </a:prstGeom>
          <a:solidFill>
            <a:schemeClr val="tx1"/>
          </a:solidFill>
        </p:spPr>
        <p:txBody>
          <a:bodyPr tIns="61200" anchor="ctr"/>
          <a:lstStyle>
            <a:lvl1pPr marL="0" indent="0" algn="l" defTabSz="914400" rtl="0" eaLnBrk="1" latinLnBrk="0" hangingPunct="1">
              <a:lnSpc>
                <a:spcPct val="90000"/>
              </a:lnSpc>
              <a:spcBef>
                <a:spcPts val="1000"/>
              </a:spcBef>
              <a:buFont typeface="Arial" panose="020B0604020202020204" pitchFamily="34" charset="0"/>
              <a:buNone/>
              <a:defRPr lang="fr-FR" sz="1200" b="1" kern="1200" baseline="0" dirty="0">
                <a:solidFill>
                  <a:schemeClr val="tx1"/>
                </a:solidFill>
                <a:latin typeface="Peugeot New"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en-US" sz="1000" dirty="0">
                <a:solidFill>
                  <a:schemeClr val="bg1"/>
                </a:solidFill>
              </a:rPr>
              <a:t>GT</a:t>
            </a:r>
          </a:p>
          <a:p>
            <a:pPr algn="ctr">
              <a:spcBef>
                <a:spcPts val="300"/>
              </a:spcBef>
            </a:pPr>
            <a:r>
              <a:rPr lang="hr-HR" sz="700" b="0" dirty="0">
                <a:solidFill>
                  <a:schemeClr val="bg1"/>
                </a:solidFill>
                <a:latin typeface="+mn-lt"/>
              </a:rPr>
              <a:t>Dodatno na </a:t>
            </a:r>
            <a:r>
              <a:rPr lang="en-US" sz="700" b="0" dirty="0">
                <a:solidFill>
                  <a:schemeClr val="bg1"/>
                </a:solidFill>
                <a:latin typeface="+mn-lt"/>
              </a:rPr>
              <a:t>ALLURE</a:t>
            </a:r>
          </a:p>
        </p:txBody>
      </p:sp>
      <p:pic>
        <p:nvPicPr>
          <p:cNvPr id="25" name="Espace réservé pour une image  4">
            <a:extLst>
              <a:ext uri="{FF2B5EF4-FFF2-40B4-BE49-F238E27FC236}">
                <a16:creationId xmlns:a16="http://schemas.microsoft.com/office/drawing/2014/main" id="{52DCB604-5614-38EA-DA82-DB71FCAF9213}"/>
              </a:ext>
            </a:extLst>
          </p:cNvPr>
          <p:cNvPicPr>
            <a:picLocks noGrp="1" noChangeAspect="1"/>
          </p:cNvPicPr>
          <p:nvPr>
            <p:ph type="pic" sz="quarter" idx="22"/>
          </p:nvPr>
        </p:nvPicPr>
        <p:blipFill>
          <a:blip r:embed="rId7" cstate="print">
            <a:extLst>
              <a:ext uri="{28A0092B-C50C-407E-A947-70E740481C1C}">
                <a14:useLocalDpi xmlns:a14="http://schemas.microsoft.com/office/drawing/2010/main" val="0"/>
              </a:ext>
            </a:extLst>
          </a:blip>
          <a:srcRect l="844" r="844"/>
          <a:stretch>
            <a:fillRect/>
          </a:stretch>
        </p:blipFill>
        <p:spPr>
          <a:xfrm>
            <a:off x="972615" y="379683"/>
            <a:ext cx="2988663" cy="1710000"/>
          </a:xfrm>
        </p:spPr>
      </p:pic>
      <p:pic>
        <p:nvPicPr>
          <p:cNvPr id="26" name="Espace réservé pour une image  7">
            <a:extLst>
              <a:ext uri="{FF2B5EF4-FFF2-40B4-BE49-F238E27FC236}">
                <a16:creationId xmlns:a16="http://schemas.microsoft.com/office/drawing/2014/main" id="{1323181A-7EDB-9059-D140-E108868EE81A}"/>
              </a:ext>
            </a:extLst>
          </p:cNvPr>
          <p:cNvPicPr>
            <a:picLocks noGrp="1" noChangeAspect="1"/>
          </p:cNvPicPr>
          <p:nvPr>
            <p:ph type="pic" sz="quarter" idx="23"/>
          </p:nvPr>
        </p:nvPicPr>
        <p:blipFill>
          <a:blip r:embed="rId8" cstate="print">
            <a:extLst>
              <a:ext uri="{28A0092B-C50C-407E-A947-70E740481C1C}">
                <a14:useLocalDpi xmlns:a14="http://schemas.microsoft.com/office/drawing/2010/main" val="0"/>
              </a:ext>
            </a:extLst>
          </a:blip>
          <a:srcRect l="872" r="872"/>
          <a:stretch>
            <a:fillRect/>
          </a:stretch>
        </p:blipFill>
        <p:spPr>
          <a:xfrm>
            <a:off x="4863531" y="334313"/>
            <a:ext cx="2986958" cy="1710000"/>
          </a:xfrm>
        </p:spPr>
      </p:pic>
      <p:pic>
        <p:nvPicPr>
          <p:cNvPr id="27" name="Espace réservé pour une image  10">
            <a:extLst>
              <a:ext uri="{FF2B5EF4-FFF2-40B4-BE49-F238E27FC236}">
                <a16:creationId xmlns:a16="http://schemas.microsoft.com/office/drawing/2014/main" id="{A4A98BFD-4361-98B7-E86B-B603E30AD74B}"/>
              </a:ext>
            </a:extLst>
          </p:cNvPr>
          <p:cNvPicPr>
            <a:picLocks noGrp="1" noChangeAspect="1"/>
          </p:cNvPicPr>
          <p:nvPr>
            <p:ph type="pic" sz="quarter" idx="24"/>
          </p:nvPr>
        </p:nvPicPr>
        <p:blipFill>
          <a:blip r:embed="rId9" cstate="print">
            <a:extLst>
              <a:ext uri="{28A0092B-C50C-407E-A947-70E740481C1C}">
                <a14:useLocalDpi xmlns:a14="http://schemas.microsoft.com/office/drawing/2010/main" val="0"/>
              </a:ext>
            </a:extLst>
          </a:blip>
          <a:srcRect l="844" r="844"/>
          <a:stretch>
            <a:fillRect/>
          </a:stretch>
        </p:blipFill>
        <p:spPr>
          <a:xfrm>
            <a:off x="8757783" y="334313"/>
            <a:ext cx="2988664" cy="1710000"/>
          </a:xfrm>
        </p:spPr>
      </p:pic>
      <p:grpSp>
        <p:nvGrpSpPr>
          <p:cNvPr id="8" name="Groupe 6">
            <a:extLst>
              <a:ext uri="{FF2B5EF4-FFF2-40B4-BE49-F238E27FC236}">
                <a16:creationId xmlns:a16="http://schemas.microsoft.com/office/drawing/2014/main" id="{32545DD1-4FC9-1F4E-2402-05DBB854A1A3}"/>
              </a:ext>
            </a:extLst>
          </p:cNvPr>
          <p:cNvGrpSpPr/>
          <p:nvPr/>
        </p:nvGrpSpPr>
        <p:grpSpPr>
          <a:xfrm>
            <a:off x="-6767" y="-14"/>
            <a:ext cx="372284" cy="6858014"/>
            <a:chOff x="-6767" y="-14"/>
            <a:chExt cx="372284" cy="6858014"/>
          </a:xfrm>
        </p:grpSpPr>
        <p:sp>
          <p:nvSpPr>
            <p:cNvPr id="12" name="Rectangle 11">
              <a:hlinkClick r:id="" action="ppaction://noaction"/>
              <a:extLst>
                <a:ext uri="{FF2B5EF4-FFF2-40B4-BE49-F238E27FC236}">
                  <a16:creationId xmlns:a16="http://schemas.microsoft.com/office/drawing/2014/main" id="{FBAB663F-8125-DD81-E37B-F9BF74F4414F}"/>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14" name="Rectangle 13">
              <a:hlinkClick r:id="" action="ppaction://noaction"/>
              <a:extLst>
                <a:ext uri="{FF2B5EF4-FFF2-40B4-BE49-F238E27FC236}">
                  <a16:creationId xmlns:a16="http://schemas.microsoft.com/office/drawing/2014/main" id="{E36A419B-4659-FC20-6E8A-442CAB58B895}"/>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15" name="Rectangle 14">
              <a:hlinkClick r:id="" action="ppaction://noaction"/>
              <a:extLst>
                <a:ext uri="{FF2B5EF4-FFF2-40B4-BE49-F238E27FC236}">
                  <a16:creationId xmlns:a16="http://schemas.microsoft.com/office/drawing/2014/main" id="{B77E678D-1E1D-C63B-8E1D-3CB074D31CA6}"/>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16" name="Rectangle 15">
              <a:hlinkClick r:id="" action="ppaction://noaction"/>
              <a:extLst>
                <a:ext uri="{FF2B5EF4-FFF2-40B4-BE49-F238E27FC236}">
                  <a16:creationId xmlns:a16="http://schemas.microsoft.com/office/drawing/2014/main" id="{F8A21E99-94DC-D034-7946-D5C8D122318A}"/>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17" name="Rectangle 16">
              <a:hlinkClick r:id="" action="ppaction://noaction"/>
              <a:extLst>
                <a:ext uri="{FF2B5EF4-FFF2-40B4-BE49-F238E27FC236}">
                  <a16:creationId xmlns:a16="http://schemas.microsoft.com/office/drawing/2014/main" id="{8B551235-66B5-C825-ED31-8CFF53FD466F}"/>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18" name="Rectangle 17">
              <a:extLst>
                <a:ext uri="{FF2B5EF4-FFF2-40B4-BE49-F238E27FC236}">
                  <a16:creationId xmlns:a16="http://schemas.microsoft.com/office/drawing/2014/main" id="{0876962A-35F9-BB61-F9EF-B44F45C05415}"/>
                </a:ext>
              </a:extLst>
            </p:cNvPr>
            <p:cNvSpPr/>
            <p:nvPr/>
          </p:nvSpPr>
          <p:spPr>
            <a:xfrm rot="16200000">
              <a:off x="-249654" y="242873"/>
              <a:ext cx="857250" cy="371475"/>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hr-HR" sz="680" kern="0" spc="50" dirty="0">
                  <a:solidFill>
                    <a:schemeClr val="bg1"/>
                  </a:solidFill>
                  <a:latin typeface="Peugeot New" panose="02000000000000000000" pitchFamily="2" charset="0"/>
                </a:rPr>
                <a:t>GAMA</a:t>
              </a:r>
              <a:endParaRPr lang="en-US" sz="680" kern="0" spc="50" dirty="0">
                <a:solidFill>
                  <a:schemeClr val="bg1"/>
                </a:solidFill>
                <a:latin typeface="Peugeot New" panose="02000000000000000000" pitchFamily="2" charset="0"/>
              </a:endParaRPr>
            </a:p>
          </p:txBody>
        </p:sp>
        <p:sp>
          <p:nvSpPr>
            <p:cNvPr id="21" name="Rectangle 20">
              <a:hlinkClick r:id="" action="ppaction://noaction"/>
              <a:extLst>
                <a:ext uri="{FF2B5EF4-FFF2-40B4-BE49-F238E27FC236}">
                  <a16:creationId xmlns:a16="http://schemas.microsoft.com/office/drawing/2014/main" id="{46243E29-823D-340D-D524-51D5CADA1D3F}"/>
                </a:ext>
              </a:extLst>
            </p:cNvPr>
            <p:cNvSpPr/>
            <p:nvPr/>
          </p:nvSpPr>
          <p:spPr>
            <a:xfrm rot="16200000">
              <a:off x="-364832" y="5270403"/>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24" name="Rectangle 23">
              <a:hlinkClick r:id="" action="ppaction://noaction"/>
              <a:extLst>
                <a:ext uri="{FF2B5EF4-FFF2-40B4-BE49-F238E27FC236}">
                  <a16:creationId xmlns:a16="http://schemas.microsoft.com/office/drawing/2014/main" id="{E7C4601D-94E2-FCA8-526A-C50606C7A329}"/>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1398098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27D7983D-03E6-4768-8081-C2C430BBF598}"/>
              </a:ext>
            </a:extLst>
          </p:cNvPr>
          <p:cNvSpPr txBox="1"/>
          <p:nvPr/>
        </p:nvSpPr>
        <p:spPr>
          <a:xfrm>
            <a:off x="658075" y="297989"/>
            <a:ext cx="5833035" cy="48808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500" b="1" i="0" u="none" strike="noStrike" kern="1200" cap="all" spc="0" normalizeH="0" baseline="0" dirty="0">
                <a:ln>
                  <a:noFill/>
                </a:ln>
                <a:solidFill>
                  <a:prstClr val="black"/>
                </a:solidFill>
                <a:effectLst/>
                <a:uLnTx/>
                <a:uFillTx/>
                <a:latin typeface="Peugeot New" panose="02000000000000000000" pitchFamily="50" charset="0"/>
                <a:ea typeface="+mn-ea"/>
                <a:cs typeface="+mn-cs"/>
              </a:rPr>
              <a:t>CIJENE - 2008</a:t>
            </a:r>
          </a:p>
          <a:p>
            <a:pPr marL="0" marR="0" lvl="0" indent="0" algn="l" defTabSz="914400" rtl="0" eaLnBrk="1" fontAlgn="auto" latinLnBrk="0" hangingPunct="1">
              <a:lnSpc>
                <a:spcPct val="80000"/>
              </a:lnSpc>
              <a:spcBef>
                <a:spcPts val="300"/>
              </a:spcBef>
              <a:spcAft>
                <a:spcPts val="0"/>
              </a:spcAft>
              <a:buClrTx/>
              <a:buSzTx/>
              <a:buFontTx/>
              <a:buNone/>
              <a:tabLst/>
              <a:defRPr/>
            </a:pPr>
            <a:r>
              <a:rPr kumimoji="0" lang="en-US" sz="1400" b="0" i="0" u="none" strike="noStrike" kern="1200" cap="none" spc="0" normalizeH="0" baseline="0" dirty="0" err="1">
                <a:ln>
                  <a:noFill/>
                </a:ln>
                <a:solidFill>
                  <a:prstClr val="black"/>
                </a:solidFill>
                <a:effectLst/>
                <a:uLnTx/>
                <a:uFillTx/>
                <a:latin typeface="Peugeot New" panose="02000000000000000000" pitchFamily="50" charset="0"/>
                <a:ea typeface="+mn-ea"/>
                <a:cs typeface="+mn-cs"/>
              </a:rPr>
              <a:t>Preporučene</a:t>
            </a:r>
            <a:r>
              <a:rPr kumimoji="0" lang="en-US" sz="1400" b="0" i="0" u="none" strike="noStrike" kern="1200" cap="none" spc="0" normalizeH="0" baseline="0" dirty="0">
                <a:ln>
                  <a:noFill/>
                </a:ln>
                <a:solidFill>
                  <a:prstClr val="black"/>
                </a:solidFill>
                <a:effectLst/>
                <a:uLnTx/>
                <a:uFillTx/>
                <a:latin typeface="Peugeot New" panose="02000000000000000000" pitchFamily="50" charset="0"/>
                <a:ea typeface="+mn-ea"/>
                <a:cs typeface="+mn-cs"/>
              </a:rPr>
              <a:t> </a:t>
            </a:r>
            <a:r>
              <a:rPr kumimoji="0" lang="en-US" sz="1400" b="0" i="0" u="none" strike="noStrike" kern="1200" cap="none" spc="0" normalizeH="0" baseline="0" dirty="0" err="1">
                <a:ln>
                  <a:noFill/>
                </a:ln>
                <a:solidFill>
                  <a:prstClr val="black"/>
                </a:solidFill>
                <a:effectLst/>
                <a:uLnTx/>
                <a:uFillTx/>
                <a:latin typeface="Peugeot New" panose="02000000000000000000" pitchFamily="50" charset="0"/>
                <a:ea typeface="+mn-ea"/>
                <a:cs typeface="+mn-cs"/>
              </a:rPr>
              <a:t>cijene</a:t>
            </a:r>
            <a:r>
              <a:rPr kumimoji="0" lang="en-US" sz="1400" b="0" i="0" u="none" strike="noStrike" kern="1200" cap="none" spc="0" normalizeH="0" baseline="0" dirty="0">
                <a:ln>
                  <a:noFill/>
                </a:ln>
                <a:solidFill>
                  <a:prstClr val="black"/>
                </a:solidFill>
                <a:effectLst/>
                <a:uLnTx/>
                <a:uFillTx/>
                <a:latin typeface="Peugeot New" panose="02000000000000000000" pitchFamily="50" charset="0"/>
                <a:ea typeface="+mn-ea"/>
                <a:cs typeface="+mn-cs"/>
              </a:rPr>
              <a:t> s </a:t>
            </a:r>
            <a:r>
              <a:rPr kumimoji="0" lang="hr-HR" sz="1400" b="0" i="0" u="none" strike="noStrike" kern="1200" cap="none" spc="0" normalizeH="0" baseline="0" dirty="0">
                <a:ln>
                  <a:noFill/>
                </a:ln>
                <a:solidFill>
                  <a:prstClr val="black"/>
                </a:solidFill>
                <a:effectLst/>
                <a:uLnTx/>
                <a:uFillTx/>
                <a:latin typeface="Peugeot New" panose="02000000000000000000" pitchFamily="50" charset="0"/>
                <a:ea typeface="+mn-ea"/>
                <a:cs typeface="+mn-cs"/>
              </a:rPr>
              <a:t>uključenim </a:t>
            </a:r>
            <a:r>
              <a:rPr kumimoji="0" lang="en-US" sz="1400" b="0" i="0" u="none" strike="noStrike" kern="1200" cap="none" spc="0" normalizeH="0" baseline="0" dirty="0">
                <a:ln>
                  <a:noFill/>
                </a:ln>
                <a:solidFill>
                  <a:prstClr val="black"/>
                </a:solidFill>
                <a:effectLst/>
                <a:uLnTx/>
                <a:uFillTx/>
                <a:latin typeface="Peugeot New" panose="02000000000000000000" pitchFamily="50" charset="0"/>
                <a:ea typeface="+mn-ea"/>
                <a:cs typeface="+mn-cs"/>
              </a:rPr>
              <a:t>PDV-om</a:t>
            </a:r>
            <a:r>
              <a:rPr kumimoji="0" lang="hr-HR" sz="1400" b="0" i="0" u="none" strike="noStrike" kern="1200" cap="none" spc="0" normalizeH="0" baseline="0" dirty="0">
                <a:ln>
                  <a:noFill/>
                </a:ln>
                <a:solidFill>
                  <a:prstClr val="black"/>
                </a:solidFill>
                <a:effectLst/>
                <a:uLnTx/>
                <a:uFillTx/>
                <a:latin typeface="Peugeot New" panose="02000000000000000000" pitchFamily="50" charset="0"/>
                <a:ea typeface="+mn-ea"/>
                <a:cs typeface="+mn-cs"/>
              </a:rPr>
              <a:t> i PPMV-om</a:t>
            </a:r>
            <a:endParaRPr kumimoji="0" lang="en-US" sz="1400" b="0" i="0" u="none" strike="noStrike" kern="1200" cap="none" spc="0" normalizeH="0" baseline="0" dirty="0">
              <a:ln>
                <a:noFill/>
              </a:ln>
              <a:solidFill>
                <a:prstClr val="black"/>
              </a:solidFill>
              <a:effectLst/>
              <a:uLnTx/>
              <a:uFillTx/>
              <a:latin typeface="Peugeot New" panose="02000000000000000000" pitchFamily="50" charset="0"/>
              <a:ea typeface="+mn-ea"/>
              <a:cs typeface="+mn-cs"/>
            </a:endParaRPr>
          </a:p>
        </p:txBody>
      </p:sp>
      <p:graphicFrame>
        <p:nvGraphicFramePr>
          <p:cNvPr id="2" name="Tableau 1">
            <a:extLst>
              <a:ext uri="{FF2B5EF4-FFF2-40B4-BE49-F238E27FC236}">
                <a16:creationId xmlns:a16="http://schemas.microsoft.com/office/drawing/2014/main" id="{0DAD08E2-4E61-E4A8-A260-E4C93ADBEE7F}"/>
              </a:ext>
            </a:extLst>
          </p:cNvPr>
          <p:cNvGraphicFramePr>
            <a:graphicFrameLocks noGrp="1"/>
          </p:cNvGraphicFramePr>
          <p:nvPr>
            <p:extLst>
              <p:ext uri="{D42A27DB-BD31-4B8C-83A1-F6EECF244321}">
                <p14:modId xmlns:p14="http://schemas.microsoft.com/office/powerpoint/2010/main" val="1538543931"/>
              </p:ext>
            </p:extLst>
          </p:nvPr>
        </p:nvGraphicFramePr>
        <p:xfrm>
          <a:off x="1657350" y="1254177"/>
          <a:ext cx="9248774" cy="4561474"/>
        </p:xfrm>
        <a:graphic>
          <a:graphicData uri="http://schemas.openxmlformats.org/drawingml/2006/table">
            <a:tbl>
              <a:tblPr/>
              <a:tblGrid>
                <a:gridCol w="2558598">
                  <a:extLst>
                    <a:ext uri="{9D8B030D-6E8A-4147-A177-3AD203B41FA5}">
                      <a16:colId xmlns:a16="http://schemas.microsoft.com/office/drawing/2014/main" val="2876107115"/>
                    </a:ext>
                  </a:extLst>
                </a:gridCol>
                <a:gridCol w="937890">
                  <a:extLst>
                    <a:ext uri="{9D8B030D-6E8A-4147-A177-3AD203B41FA5}">
                      <a16:colId xmlns:a16="http://schemas.microsoft.com/office/drawing/2014/main" val="3293730704"/>
                    </a:ext>
                  </a:extLst>
                </a:gridCol>
                <a:gridCol w="930517">
                  <a:extLst>
                    <a:ext uri="{9D8B030D-6E8A-4147-A177-3AD203B41FA5}">
                      <a16:colId xmlns:a16="http://schemas.microsoft.com/office/drawing/2014/main" val="1372322341"/>
                    </a:ext>
                  </a:extLst>
                </a:gridCol>
                <a:gridCol w="930517">
                  <a:extLst>
                    <a:ext uri="{9D8B030D-6E8A-4147-A177-3AD203B41FA5}">
                      <a16:colId xmlns:a16="http://schemas.microsoft.com/office/drawing/2014/main" val="3134440268"/>
                    </a:ext>
                  </a:extLst>
                </a:gridCol>
                <a:gridCol w="1297084">
                  <a:extLst>
                    <a:ext uri="{9D8B030D-6E8A-4147-A177-3AD203B41FA5}">
                      <a16:colId xmlns:a16="http://schemas.microsoft.com/office/drawing/2014/main" val="2162082390"/>
                    </a:ext>
                  </a:extLst>
                </a:gridCol>
                <a:gridCol w="1297084">
                  <a:extLst>
                    <a:ext uri="{9D8B030D-6E8A-4147-A177-3AD203B41FA5}">
                      <a16:colId xmlns:a16="http://schemas.microsoft.com/office/drawing/2014/main" val="257219851"/>
                    </a:ext>
                  </a:extLst>
                </a:gridCol>
                <a:gridCol w="1297084">
                  <a:extLst>
                    <a:ext uri="{9D8B030D-6E8A-4147-A177-3AD203B41FA5}">
                      <a16:colId xmlns:a16="http://schemas.microsoft.com/office/drawing/2014/main" val="650614535"/>
                    </a:ext>
                  </a:extLst>
                </a:gridCol>
              </a:tblGrid>
              <a:tr h="420596">
                <a:tc>
                  <a:txBody>
                    <a:bodyPr/>
                    <a:lstStyle/>
                    <a:p>
                      <a:pPr algn="l" rtl="0" fontAlgn="ctr"/>
                      <a:endParaRPr lang="en-GB" sz="800" b="1" i="0" u="none" strike="noStrike" noProof="0">
                        <a:solidFill>
                          <a:srgbClr val="00A3E0"/>
                        </a:solidFill>
                        <a:effectLst/>
                        <a:latin typeface="Peugeot New" panose="02000000000000000000" pitchFamily="2" charset="0"/>
                      </a:endParaRPr>
                    </a:p>
                  </a:txBody>
                  <a:tcPr marL="9525" marR="9525" marT="9525" marB="0" anchor="ctr">
                    <a:lnL>
                      <a:noFill/>
                    </a:lnL>
                    <a:lnR>
                      <a:noFill/>
                    </a:lnR>
                    <a:lnT>
                      <a:noFill/>
                    </a:lnT>
                    <a:lnB>
                      <a:noFill/>
                    </a:lnB>
                  </a:tcPr>
                </a:tc>
                <a:tc>
                  <a:txBody>
                    <a:bodyPr/>
                    <a:lstStyle/>
                    <a:p>
                      <a:pPr algn="ctr" rtl="0" fontAlgn="b"/>
                      <a:r>
                        <a:rPr lang="en-GB" sz="800" b="1" i="0" u="none" strike="noStrike" noProof="0" dirty="0">
                          <a:solidFill>
                            <a:srgbClr val="000000"/>
                          </a:solidFill>
                          <a:effectLst/>
                          <a:latin typeface="Peugeot New" panose="02000000000000000000" pitchFamily="2" charset="0"/>
                        </a:rPr>
                        <a:t>C0</a:t>
                      </a:r>
                      <a:r>
                        <a:rPr lang="en-GB" sz="800" b="1" i="0" u="none" strike="noStrike" baseline="-25000" noProof="0" dirty="0">
                          <a:solidFill>
                            <a:srgbClr val="000000"/>
                          </a:solidFill>
                          <a:effectLst/>
                          <a:latin typeface="Peugeot New" panose="02000000000000000000" pitchFamily="2" charset="0"/>
                        </a:rPr>
                        <a:t>2</a:t>
                      </a:r>
                      <a:endParaRPr lang="en-GB" sz="800" b="1" i="0" u="none" strike="noStrike" noProof="0" dirty="0">
                        <a:solidFill>
                          <a:srgbClr val="000000"/>
                        </a:solidFill>
                        <a:effectLst/>
                        <a:latin typeface="Peugeot New" panose="02000000000000000000" pitchFamily="2" charset="0"/>
                      </a:endParaRPr>
                    </a:p>
                  </a:txBody>
                  <a:tcPr marL="9525" marR="9525" marT="9525" marB="0" anchor="b">
                    <a:lnL>
                      <a:noFill/>
                    </a:lnL>
                    <a:lnR>
                      <a:noFill/>
                    </a:lnR>
                    <a:lnT>
                      <a:noFill/>
                    </a:lnT>
                    <a:lnB>
                      <a:noFill/>
                    </a:lnB>
                  </a:tcPr>
                </a:tc>
                <a:tc>
                  <a:txBody>
                    <a:bodyPr/>
                    <a:lstStyle/>
                    <a:p>
                      <a:pPr algn="ctr" rtl="0" fontAlgn="b"/>
                      <a:r>
                        <a:rPr lang="hr-HR" sz="800" b="1" i="0" u="none" strike="noStrike" kern="1200" noProof="0" dirty="0">
                          <a:solidFill>
                            <a:srgbClr val="000000"/>
                          </a:solidFill>
                          <a:effectLst/>
                          <a:latin typeface="Peugeot New" panose="02000000000000000000" pitchFamily="2" charset="0"/>
                          <a:ea typeface="+mn-ea"/>
                          <a:cs typeface="+mn-cs"/>
                        </a:rPr>
                        <a:t>GORIVO</a:t>
                      </a:r>
                      <a:endParaRPr lang="en-GB" sz="800" b="1" i="0" u="none" strike="noStrike" kern="1200" noProof="0" dirty="0">
                        <a:solidFill>
                          <a:srgbClr val="000000"/>
                        </a:solidFill>
                        <a:effectLst/>
                        <a:latin typeface="Peugeot New" panose="02000000000000000000" pitchFamily="2" charset="0"/>
                        <a:ea typeface="+mn-ea"/>
                        <a:cs typeface="+mn-cs"/>
                      </a:endParaRPr>
                    </a:p>
                  </a:txBody>
                  <a:tcPr marL="9525" marR="9525" marT="9525" marB="0" anchor="b">
                    <a:lnL>
                      <a:noFill/>
                    </a:lnL>
                    <a:lnR>
                      <a:noFill/>
                    </a:lnR>
                    <a:lnT>
                      <a:noFill/>
                    </a:lnT>
                    <a:lnB>
                      <a:noFill/>
                    </a:lnB>
                  </a:tcPr>
                </a:tc>
                <a:tc>
                  <a:txBody>
                    <a:bodyPr/>
                    <a:lstStyle/>
                    <a:p>
                      <a:pPr algn="ctr" rtl="0" fontAlgn="b"/>
                      <a:r>
                        <a:rPr lang="hr-HR" sz="800" b="1" i="0" u="none" strike="noStrike" noProof="0" dirty="0">
                          <a:solidFill>
                            <a:srgbClr val="000000"/>
                          </a:solidFill>
                          <a:effectLst/>
                          <a:latin typeface="Peugeot New" panose="02000000000000000000" pitchFamily="2" charset="0"/>
                        </a:rPr>
                        <a:t>EURO</a:t>
                      </a:r>
                      <a:endParaRPr lang="en-GB" sz="800" b="1" i="0" u="none" strike="noStrike" noProof="0" dirty="0">
                        <a:solidFill>
                          <a:srgbClr val="000000"/>
                        </a:solidFill>
                        <a:effectLst/>
                        <a:latin typeface="Peugeot New" panose="02000000000000000000" pitchFamily="2" charset="0"/>
                      </a:endParaRPr>
                    </a:p>
                  </a:txBody>
                  <a:tcPr marL="9525" marR="9525" marT="9525" marB="0" anchor="b">
                    <a:lnL>
                      <a:noFill/>
                    </a:lnL>
                    <a:lnR>
                      <a:noFill/>
                    </a:lnR>
                    <a:lnT>
                      <a:noFill/>
                    </a:lnT>
                    <a:lnB>
                      <a:noFill/>
                    </a:lnB>
                  </a:tcPr>
                </a:tc>
                <a:tc rowSpan="2">
                  <a:txBody>
                    <a:bodyPr/>
                    <a:lstStyle/>
                    <a:p>
                      <a:pPr algn="ctr" rtl="0" fontAlgn="t"/>
                      <a:r>
                        <a:rPr lang="en-GB" sz="900" b="1" i="0" u="none" strike="noStrike" noProof="0" dirty="0">
                          <a:solidFill>
                            <a:srgbClr val="000000"/>
                          </a:solidFill>
                          <a:effectLst/>
                          <a:latin typeface="Peugeot New" panose="02000000000000000000" pitchFamily="2" charset="0"/>
                        </a:rPr>
                        <a:t>ACTIVE</a:t>
                      </a:r>
                    </a:p>
                  </a:txBody>
                  <a:tcPr marL="9525" marR="9525" marT="9525" marB="0" anchor="ctr">
                    <a:lnL>
                      <a:noFill/>
                    </a:lnL>
                    <a:lnR>
                      <a:noFill/>
                    </a:lnR>
                    <a:lnT>
                      <a:noFill/>
                    </a:lnT>
                    <a:lnB>
                      <a:noFill/>
                    </a:lnB>
                    <a:solidFill>
                      <a:srgbClr val="E7E6E6"/>
                    </a:solidFill>
                  </a:tcPr>
                </a:tc>
                <a:tc rowSpan="2">
                  <a:txBody>
                    <a:bodyPr/>
                    <a:lstStyle/>
                    <a:p>
                      <a:pPr algn="ctr" rtl="0" fontAlgn="t"/>
                      <a:r>
                        <a:rPr lang="en-GB" sz="900" b="1" i="0" u="none" strike="noStrike" noProof="0" dirty="0">
                          <a:solidFill>
                            <a:srgbClr val="000000"/>
                          </a:solidFill>
                          <a:effectLst/>
                          <a:latin typeface="Peugeot New" panose="02000000000000000000" pitchFamily="2" charset="0"/>
                        </a:rPr>
                        <a:t>ALLURE</a:t>
                      </a:r>
                    </a:p>
                  </a:txBody>
                  <a:tcPr marL="9525" marR="9525" marT="9525" marB="0" anchor="ctr">
                    <a:lnL>
                      <a:noFill/>
                    </a:lnL>
                    <a:lnR>
                      <a:noFill/>
                    </a:lnR>
                    <a:lnT>
                      <a:noFill/>
                    </a:lnT>
                    <a:lnB>
                      <a:noFill/>
                    </a:lnB>
                  </a:tcPr>
                </a:tc>
                <a:tc rowSpan="2">
                  <a:txBody>
                    <a:bodyPr/>
                    <a:lstStyle/>
                    <a:p>
                      <a:pPr algn="ctr" rtl="0" fontAlgn="t"/>
                      <a:r>
                        <a:rPr lang="en-GB" sz="900" b="1" i="0" u="none" strike="noStrike" noProof="0" dirty="0">
                          <a:solidFill>
                            <a:srgbClr val="000000"/>
                          </a:solidFill>
                          <a:effectLst/>
                          <a:latin typeface="Peugeot New" panose="02000000000000000000" pitchFamily="2" charset="0"/>
                        </a:rPr>
                        <a:t>GT</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3437523788"/>
                  </a:ext>
                </a:extLst>
              </a:tr>
              <a:tr h="279696">
                <a:tc>
                  <a:txBody>
                    <a:bodyPr/>
                    <a:lstStyle/>
                    <a:p>
                      <a:pPr algn="l" rtl="0" fontAlgn="ctr"/>
                      <a:r>
                        <a:rPr lang="en-GB" sz="800" b="1" i="0" u="none" strike="noStrike" noProof="0" dirty="0">
                          <a:solidFill>
                            <a:srgbClr val="00B0F0"/>
                          </a:solidFill>
                          <a:effectLst/>
                          <a:latin typeface="Peugeot New" panose="02000000000000000000" pitchFamily="2" charset="0"/>
                        </a:rPr>
                        <a:t>
</a:t>
                      </a:r>
                    </a:p>
                  </a:txBody>
                  <a:tcPr marL="9525" marR="9525" marT="9525" marB="0" anchor="ctr">
                    <a:lnL>
                      <a:noFill/>
                    </a:lnL>
                    <a:lnR>
                      <a:noFill/>
                    </a:lnR>
                    <a:lnT>
                      <a:noFill/>
                    </a:lnT>
                    <a:lnB>
                      <a:noFill/>
                    </a:lnB>
                  </a:tcPr>
                </a:tc>
                <a:tc>
                  <a:txBody>
                    <a:bodyPr/>
                    <a:lstStyle/>
                    <a:p>
                      <a:pPr algn="ctr" rtl="0" fontAlgn="t"/>
                      <a:r>
                        <a:rPr lang="en-GB" sz="800" b="0" i="0" u="none" strike="noStrike" noProof="0" dirty="0">
                          <a:solidFill>
                            <a:srgbClr val="000000"/>
                          </a:solidFill>
                          <a:effectLst/>
                          <a:latin typeface="Peugeot New" panose="02000000000000000000" pitchFamily="2" charset="0"/>
                        </a:rPr>
                        <a:t>(g/km)</a:t>
                      </a:r>
                    </a:p>
                  </a:txBody>
                  <a:tcPr marL="9525" marR="9525" marT="9525" marB="0">
                    <a:lnL>
                      <a:noFill/>
                    </a:lnL>
                    <a:lnR>
                      <a:noFill/>
                    </a:lnR>
                    <a:lnT>
                      <a:noFill/>
                    </a:lnT>
                    <a:lnB>
                      <a:noFill/>
                    </a:lnB>
                  </a:tcPr>
                </a:tc>
                <a:tc>
                  <a:txBody>
                    <a:bodyPr/>
                    <a:lstStyle/>
                    <a:p>
                      <a:pPr algn="ctr" rtl="0" fontAlgn="t"/>
                      <a:endParaRPr lang="en-GB" sz="800" b="0" i="0" u="none" strike="noStrike" noProof="0" dirty="0">
                        <a:solidFill>
                          <a:srgbClr val="000000"/>
                        </a:solidFill>
                        <a:effectLst/>
                        <a:latin typeface="Peugeot New" panose="02000000000000000000" pitchFamily="2" charset="0"/>
                      </a:endParaRPr>
                    </a:p>
                  </a:txBody>
                  <a:tcPr marL="9525" marR="9525" marT="9525" marB="0">
                    <a:lnL>
                      <a:noFill/>
                    </a:lnL>
                    <a:lnR>
                      <a:noFill/>
                    </a:lnR>
                    <a:lnT>
                      <a:noFill/>
                    </a:lnT>
                    <a:lnB>
                      <a:noFill/>
                    </a:lnB>
                  </a:tcPr>
                </a:tc>
                <a:tc>
                  <a:txBody>
                    <a:bodyPr/>
                    <a:lstStyle/>
                    <a:p>
                      <a:pPr algn="ctr" rtl="0" fontAlgn="t"/>
                      <a:r>
                        <a:rPr lang="hr-HR" sz="800" b="0" i="0" u="none" strike="noStrike" noProof="0" dirty="0">
                          <a:solidFill>
                            <a:srgbClr val="000000"/>
                          </a:solidFill>
                          <a:effectLst/>
                          <a:latin typeface="Peugeot New" panose="02000000000000000000" pitchFamily="2" charset="0"/>
                        </a:rPr>
                        <a:t>NORMA</a:t>
                      </a:r>
                      <a:endParaRPr lang="en-GB" sz="800" b="0" i="0" u="none" strike="noStrike" noProof="0" dirty="0">
                        <a:solidFill>
                          <a:srgbClr val="000000"/>
                        </a:solidFill>
                        <a:effectLst/>
                        <a:latin typeface="Peugeot New" panose="02000000000000000000" pitchFamily="2" charset="0"/>
                      </a:endParaRPr>
                    </a:p>
                  </a:txBody>
                  <a:tcPr marL="9525" marR="9525" marT="9525" marB="0">
                    <a:lnL>
                      <a:noFill/>
                    </a:lnL>
                    <a:lnR>
                      <a:noFill/>
                    </a:lnR>
                    <a:lnT>
                      <a:noFill/>
                    </a:lnT>
                    <a:lnB>
                      <a:noFill/>
                    </a:lnB>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852026257"/>
                  </a:ext>
                </a:extLst>
              </a:tr>
              <a:tr h="279696">
                <a:tc>
                  <a:txBody>
                    <a:bodyPr/>
                    <a:lstStyle/>
                    <a:p>
                      <a:pPr algn="l" rtl="0" fontAlgn="ctr"/>
                      <a:r>
                        <a:rPr lang="hr-HR" sz="900" b="1" i="0" u="none" strike="noStrike" noProof="0" dirty="0">
                          <a:solidFill>
                            <a:srgbClr val="000000"/>
                          </a:solidFill>
                          <a:effectLst/>
                          <a:latin typeface="Peugeot New" panose="02000000000000000000" pitchFamily="2" charset="0"/>
                        </a:rPr>
                        <a:t>  </a:t>
                      </a:r>
                      <a:r>
                        <a:rPr lang="en-GB" sz="900" b="1" i="0" u="none" strike="noStrike" noProof="0" dirty="0">
                          <a:solidFill>
                            <a:srgbClr val="000000"/>
                          </a:solidFill>
                          <a:effectLst/>
                          <a:latin typeface="Peugeot New" panose="02000000000000000000" pitchFamily="2" charset="0"/>
                        </a:rPr>
                        <a:t>BENZIN</a:t>
                      </a:r>
                      <a:r>
                        <a:rPr lang="en-GB" sz="800" b="1"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a:noFill/>
                    </a:lnB>
                  </a:tcPr>
                </a:tc>
                <a:tc>
                  <a:txBody>
                    <a:bodyPr/>
                    <a:lstStyle/>
                    <a:p>
                      <a:pPr algn="r" fontAlgn="ctr"/>
                      <a:endParaRPr lang="en-GB" sz="800" b="0" i="0" u="none" strike="noStrike" noProof="0" dirty="0">
                        <a:solidFill>
                          <a:srgbClr val="000000"/>
                        </a:solidFill>
                        <a:effectLst/>
                        <a:latin typeface="Arial" panose="020B0604020202020204" pitchFamily="34" charset="0"/>
                      </a:endParaRPr>
                    </a:p>
                  </a:txBody>
                  <a:tcPr marL="9525" marR="85725" marT="9525" marB="0" anchor="ctr">
                    <a:lnL>
                      <a:noFill/>
                    </a:lnL>
                    <a:lnR>
                      <a:noFill/>
                    </a:lnR>
                    <a:lnT>
                      <a:noFill/>
                    </a:lnT>
                    <a:lnB>
                      <a:noFill/>
                    </a:lnB>
                  </a:tcPr>
                </a:tc>
                <a:tc>
                  <a:txBody>
                    <a:bodyPr/>
                    <a:lstStyle/>
                    <a:p>
                      <a:pPr algn="r" fontAlgn="ctr"/>
                      <a:endParaRPr lang="en-GB" sz="800" b="0" i="0" u="none" strike="noStrike" noProof="0">
                        <a:solidFill>
                          <a:srgbClr val="000000"/>
                        </a:solidFill>
                        <a:effectLst/>
                        <a:latin typeface="Arial" panose="020B0604020202020204" pitchFamily="34" charset="0"/>
                      </a:endParaRPr>
                    </a:p>
                  </a:txBody>
                  <a:tcPr marL="9525" marR="85725" marT="9525" marB="0" anchor="ctr">
                    <a:lnL>
                      <a:noFill/>
                    </a:lnL>
                    <a:lnR>
                      <a:noFill/>
                    </a:lnR>
                    <a:lnT>
                      <a:noFill/>
                    </a:lnT>
                    <a:lnB>
                      <a:noFill/>
                    </a:lnB>
                  </a:tcPr>
                </a:tc>
                <a:tc>
                  <a:txBody>
                    <a:bodyPr/>
                    <a:lstStyle/>
                    <a:p>
                      <a:pPr algn="ctr" fontAlgn="ctr"/>
                      <a:endParaRPr lang="en-GB" sz="800" b="0" i="0" u="none" strike="noStrike" noProof="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n-GB" sz="800" b="0" i="0" u="none" strike="noStrike" noProof="0" dirty="0">
                          <a:solidFill>
                            <a:srgbClr val="000000"/>
                          </a:solidFill>
                          <a:effectLst/>
                          <a:latin typeface="Arial" panose="020B0604020202020204" pitchFamily="34" charset="0"/>
                        </a:rPr>
                        <a:t> </a:t>
                      </a:r>
                    </a:p>
                  </a:txBody>
                  <a:tcPr marL="9525" marR="9525" marT="9525" marB="0" anchor="ctr">
                    <a:lnL>
                      <a:noFill/>
                    </a:lnL>
                    <a:lnR>
                      <a:noFill/>
                    </a:lnR>
                    <a:lnT>
                      <a:noFill/>
                    </a:lnT>
                    <a:lnB>
                      <a:noFill/>
                    </a:lnB>
                    <a:solidFill>
                      <a:srgbClr val="E7E6E6"/>
                    </a:solidFill>
                  </a:tcPr>
                </a:tc>
                <a:tc>
                  <a:txBody>
                    <a:bodyPr/>
                    <a:lstStyle/>
                    <a:p>
                      <a:pPr algn="ctr" fontAlgn="ctr"/>
                      <a:endParaRPr lang="en-GB" sz="800" b="0" i="0" u="none" strike="noStrike" noProof="0"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n-GB" sz="800" b="0" i="0" u="none" strike="noStrike" noProof="0" dirty="0">
                          <a:solidFill>
                            <a:srgbClr val="000000"/>
                          </a:solidFill>
                          <a:effectLst/>
                          <a:latin typeface="Arial" panose="020B0604020202020204" pitchFamily="34" charset="0"/>
                        </a:rPr>
                        <a:t> </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2670317955"/>
                  </a:ext>
                </a:extLst>
              </a:tr>
              <a:tr h="220812">
                <a:tc rowSpan="2">
                  <a:txBody>
                    <a:bodyPr/>
                    <a:lstStyle/>
                    <a:p>
                      <a:pPr algn="l" rtl="0" fontAlgn="ctr"/>
                      <a:r>
                        <a:rPr lang="en-GB" sz="800" b="0" i="0" u="none" strike="noStrike" noProof="0" dirty="0" err="1">
                          <a:solidFill>
                            <a:srgbClr val="000000"/>
                          </a:solidFill>
                          <a:effectLst/>
                          <a:latin typeface="Peugeot New" panose="02000000000000000000" pitchFamily="2" charset="0"/>
                        </a:rPr>
                        <a:t>PureTech</a:t>
                      </a:r>
                      <a:r>
                        <a:rPr lang="en-GB" sz="800" b="0" i="0" u="none" strike="noStrike" noProof="0" dirty="0">
                          <a:solidFill>
                            <a:srgbClr val="000000"/>
                          </a:solidFill>
                          <a:effectLst/>
                          <a:latin typeface="Peugeot New" panose="02000000000000000000" pitchFamily="2" charset="0"/>
                        </a:rPr>
                        <a:t> 1</a:t>
                      </a:r>
                      <a:r>
                        <a:rPr lang="hr-HR" sz="800" b="0" i="0" u="none" strike="noStrike" noProof="0" dirty="0">
                          <a:solidFill>
                            <a:srgbClr val="000000"/>
                          </a:solidFill>
                          <a:effectLst/>
                          <a:latin typeface="Peugeot New" panose="02000000000000000000" pitchFamily="2" charset="0"/>
                        </a:rPr>
                        <a:t>00</a:t>
                      </a:r>
                      <a:r>
                        <a:rPr lang="en-GB" sz="800" b="0" i="0" u="none" strike="noStrike" noProof="0" dirty="0">
                          <a:solidFill>
                            <a:srgbClr val="000000"/>
                          </a:solidFill>
                          <a:effectLst/>
                          <a:latin typeface="Peugeot New" panose="02000000000000000000" pitchFamily="2" charset="0"/>
                        </a:rPr>
                        <a:t> S&amp;S </a:t>
                      </a:r>
                      <a:r>
                        <a:rPr lang="hr-HR" sz="800" b="0" i="0" u="none" strike="noStrike" noProof="0" dirty="0">
                          <a:solidFill>
                            <a:srgbClr val="000000"/>
                          </a:solidFill>
                          <a:effectLst/>
                          <a:latin typeface="Peugeot New" panose="02000000000000000000" pitchFamily="2" charset="0"/>
                        </a:rPr>
                        <a:t>BVM6</a:t>
                      </a:r>
                      <a:endParaRPr lang="en-GB" sz="800" b="0" i="0" u="none" strike="noStrike" noProof="0" dirty="0">
                        <a:solidFill>
                          <a:srgbClr val="000000"/>
                        </a:solidFill>
                        <a:effectLst/>
                        <a:latin typeface="Peugeot New" panose="02000000000000000000" pitchFamily="2" charset="0"/>
                      </a:endParaRPr>
                    </a:p>
                  </a:txBody>
                  <a:tcPr marL="857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hr-HR" sz="800" b="0" i="0" u="none" strike="noStrike" noProof="0" dirty="0">
                          <a:solidFill>
                            <a:schemeClr val="tx1"/>
                          </a:solidFill>
                          <a:effectLst/>
                          <a:latin typeface="Peugeot New" panose="02000000000000000000" pitchFamily="2" charset="0"/>
                        </a:rPr>
                        <a:t>123</a:t>
                      </a:r>
                      <a:endParaRPr lang="en-GB" sz="800" b="0" i="0" u="none" strike="noStrike" noProof="0" dirty="0">
                        <a:solidFill>
                          <a:schemeClr val="tx1"/>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hr-HR" sz="800" b="0" i="0" u="none" strike="noStrike" noProof="0" dirty="0">
                          <a:solidFill>
                            <a:srgbClr val="000000"/>
                          </a:solidFill>
                          <a:effectLst/>
                          <a:latin typeface="Peugeot New" panose="02000000000000000000" pitchFamily="2" charset="0"/>
                        </a:rPr>
                        <a:t>Benzin</a:t>
                      </a:r>
                      <a:endParaRPr lang="en-GB" sz="8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hr-HR" sz="800" b="0" i="0" u="none" strike="noStrike" noProof="0" dirty="0">
                          <a:solidFill>
                            <a:schemeClr val="tx1"/>
                          </a:solidFill>
                          <a:effectLst/>
                          <a:latin typeface="Peugeot New" panose="02000000000000000000" pitchFamily="2" charset="0"/>
                        </a:rPr>
                        <a:t>E6</a:t>
                      </a:r>
                      <a:endParaRPr lang="en-GB" sz="800" b="0" i="0" u="none" strike="noStrike" noProof="0" dirty="0">
                        <a:solidFill>
                          <a:schemeClr val="tx1"/>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800" b="1" i="0" u="none" strike="noStrike" noProof="0" dirty="0">
                          <a:solidFill>
                            <a:srgbClr val="000000"/>
                          </a:solidFill>
                          <a:effectLst/>
                          <a:latin typeface="Peugeot New" panose="02000000000000000000" pitchFamily="2" charset="0"/>
                        </a:rPr>
                        <a:t>23.</a:t>
                      </a:r>
                      <a:r>
                        <a:rPr lang="hr-HR" sz="800" b="1" i="0" u="none" strike="noStrike" noProof="0" dirty="0">
                          <a:solidFill>
                            <a:srgbClr val="000000"/>
                          </a:solidFill>
                          <a:effectLst/>
                          <a:latin typeface="Peugeot New" panose="02000000000000000000" pitchFamily="2" charset="0"/>
                        </a:rPr>
                        <a:t>451 </a:t>
                      </a:r>
                      <a:r>
                        <a:rPr lang="en-GB" sz="800" b="1" i="0" u="none" strike="noStrike" noProof="0" dirty="0">
                          <a:solidFill>
                            <a:srgbClr val="000000"/>
                          </a:solidFill>
                          <a:effectLst/>
                          <a:latin typeface="Peugeot New" panose="02000000000000000000" pitchFamily="2" charset="0"/>
                        </a:rPr>
                        <a:t>€</a:t>
                      </a:r>
                      <a:r>
                        <a:rPr lang="en-GB" sz="800" b="0"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a:noFill/>
                    </a:lnB>
                    <a:solidFill>
                      <a:srgbClr val="E7E6E6"/>
                    </a:solidFill>
                  </a:tcPr>
                </a:tc>
                <a:tc>
                  <a:txBody>
                    <a:bodyPr/>
                    <a:lstStyle/>
                    <a:p>
                      <a:pPr algn="ctr" rtl="0" fontAlgn="ctr"/>
                      <a:r>
                        <a:rPr lang="en-GB" sz="800" b="1" i="0" u="none" strike="noStrike" noProof="0" dirty="0">
                          <a:solidFill>
                            <a:srgbClr val="000000"/>
                          </a:solidFill>
                          <a:effectLst/>
                          <a:latin typeface="Peugeot New" panose="02000000000000000000" pitchFamily="2" charset="0"/>
                        </a:rPr>
                        <a:t>24.</a:t>
                      </a:r>
                      <a:r>
                        <a:rPr lang="hr-HR" sz="800" b="1" i="0" u="none" strike="noStrike" noProof="0" dirty="0">
                          <a:solidFill>
                            <a:srgbClr val="000000"/>
                          </a:solidFill>
                          <a:effectLst/>
                          <a:latin typeface="Peugeot New" panose="02000000000000000000" pitchFamily="2" charset="0"/>
                        </a:rPr>
                        <a:t>951 </a:t>
                      </a:r>
                      <a:r>
                        <a:rPr lang="en-GB" sz="800" b="1" i="0" u="none" strike="noStrike" noProof="0" dirty="0">
                          <a:solidFill>
                            <a:srgbClr val="000000"/>
                          </a:solidFill>
                          <a:effectLst/>
                          <a:latin typeface="Peugeot New" panose="02000000000000000000" pitchFamily="2" charset="0"/>
                        </a:rPr>
                        <a:t>€</a:t>
                      </a:r>
                    </a:p>
                  </a:txBody>
                  <a:tcPr marL="9525" marR="9525" marT="9525" marB="0" anchor="ctr">
                    <a:lnL>
                      <a:noFill/>
                    </a:lnL>
                    <a:lnR>
                      <a:noFill/>
                    </a:lnR>
                    <a:lnT>
                      <a:noFill/>
                    </a:lnT>
                    <a:lnB>
                      <a:noFill/>
                    </a:lnB>
                  </a:tcPr>
                </a:tc>
                <a:tc>
                  <a:txBody>
                    <a:bodyPr/>
                    <a:lstStyle/>
                    <a:p>
                      <a:pPr algn="ctr" rtl="0" fontAlgn="ctr"/>
                      <a:endParaRPr lang="en-GB" sz="800" b="1"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1390904882"/>
                  </a:ext>
                </a:extLst>
              </a:tr>
              <a:tr h="288223">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en-GB" sz="700" b="0"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621857457"/>
                  </a:ext>
                </a:extLst>
              </a:tr>
              <a:tr h="220812">
                <a:tc rowSpan="2">
                  <a:txBody>
                    <a:bodyPr/>
                    <a:lstStyle/>
                    <a:p>
                      <a:pPr algn="l" rtl="0" fontAlgn="ctr"/>
                      <a:r>
                        <a:rPr lang="en-GB" sz="800" b="0" i="0" u="none" strike="noStrike" noProof="0" dirty="0" err="1">
                          <a:solidFill>
                            <a:srgbClr val="000000"/>
                          </a:solidFill>
                          <a:effectLst/>
                          <a:latin typeface="Peugeot New" panose="02000000000000000000" pitchFamily="2" charset="0"/>
                        </a:rPr>
                        <a:t>PureTech</a:t>
                      </a:r>
                      <a:r>
                        <a:rPr lang="en-GB" sz="800" b="0" i="0" u="none" strike="noStrike" noProof="0" dirty="0">
                          <a:solidFill>
                            <a:srgbClr val="000000"/>
                          </a:solidFill>
                          <a:effectLst/>
                          <a:latin typeface="Peugeot New" panose="02000000000000000000" pitchFamily="2" charset="0"/>
                        </a:rPr>
                        <a:t> 1</a:t>
                      </a:r>
                      <a:r>
                        <a:rPr lang="hr-HR" sz="800" b="0" i="0" u="none" strike="noStrike" noProof="0" dirty="0">
                          <a:solidFill>
                            <a:srgbClr val="000000"/>
                          </a:solidFill>
                          <a:effectLst/>
                          <a:latin typeface="Peugeot New" panose="02000000000000000000" pitchFamily="2" charset="0"/>
                        </a:rPr>
                        <a:t>30</a:t>
                      </a:r>
                      <a:r>
                        <a:rPr lang="en-GB" sz="800" b="0" i="0" u="none" strike="noStrike" noProof="0" dirty="0">
                          <a:solidFill>
                            <a:srgbClr val="000000"/>
                          </a:solidFill>
                          <a:effectLst/>
                          <a:latin typeface="Peugeot New" panose="02000000000000000000" pitchFamily="2" charset="0"/>
                        </a:rPr>
                        <a:t> S&amp;S EAT8</a:t>
                      </a:r>
                    </a:p>
                  </a:txBody>
                  <a:tcPr marL="85725" marR="9525" marT="9525"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fontAlgn="ctr"/>
                      <a:r>
                        <a:rPr lang="en-GB" sz="800" b="0" i="0" u="none" strike="noStrike" noProof="0" dirty="0">
                          <a:solidFill>
                            <a:schemeClr val="tx1"/>
                          </a:solidFill>
                          <a:effectLst/>
                          <a:latin typeface="Peugeot New" panose="02000000000000000000" pitchFamily="2" charset="0"/>
                        </a:rPr>
                        <a:t>133</a:t>
                      </a:r>
                      <a:r>
                        <a:rPr lang="hr-HR" sz="800" b="0" i="0" u="none" strike="noStrike" noProof="0" dirty="0">
                          <a:solidFill>
                            <a:schemeClr val="tx1"/>
                          </a:solidFill>
                          <a:effectLst/>
                          <a:latin typeface="Peugeot New" panose="02000000000000000000" pitchFamily="2" charset="0"/>
                        </a:rPr>
                        <a:t> </a:t>
                      </a:r>
                      <a:r>
                        <a:rPr lang="en-GB" sz="800" b="0" i="0" u="none" strike="noStrike" noProof="0" dirty="0">
                          <a:solidFill>
                            <a:schemeClr val="tx1"/>
                          </a:solidFill>
                          <a:effectLst/>
                          <a:latin typeface="Peugeot New" panose="02000000000000000000" pitchFamily="2" charset="0"/>
                        </a:rPr>
                        <a:t>-</a:t>
                      </a:r>
                      <a:r>
                        <a:rPr lang="hr-HR" sz="800" b="0" i="0" u="none" strike="noStrike" noProof="0" dirty="0">
                          <a:solidFill>
                            <a:schemeClr val="tx1"/>
                          </a:solidFill>
                          <a:effectLst/>
                          <a:latin typeface="Peugeot New" panose="02000000000000000000" pitchFamily="2" charset="0"/>
                        </a:rPr>
                        <a:t> </a:t>
                      </a:r>
                      <a:r>
                        <a:rPr lang="en-GB" sz="800" b="0" i="0" u="none" strike="noStrike" noProof="0" dirty="0">
                          <a:solidFill>
                            <a:schemeClr val="tx1"/>
                          </a:solidFill>
                          <a:effectLst/>
                          <a:latin typeface="Peugeot New" panose="02000000000000000000" pitchFamily="2" charset="0"/>
                        </a:rPr>
                        <a:t>135</a:t>
                      </a: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fontAlgn="ctr"/>
                      <a:r>
                        <a:rPr lang="hr-HR" sz="800" b="0" i="0" u="none" strike="noStrike" noProof="0" dirty="0">
                          <a:solidFill>
                            <a:srgbClr val="000000"/>
                          </a:solidFill>
                          <a:effectLst/>
                          <a:latin typeface="Peugeot New" panose="02000000000000000000" pitchFamily="2" charset="0"/>
                        </a:rPr>
                        <a:t>Benzin</a:t>
                      </a:r>
                      <a:endParaRPr lang="en-GB" sz="8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fontAlgn="ctr"/>
                      <a:r>
                        <a:rPr lang="hr-HR" sz="800" b="0" i="0" u="none" strike="noStrike" noProof="0" dirty="0">
                          <a:solidFill>
                            <a:schemeClr val="tx1"/>
                          </a:solidFill>
                          <a:effectLst/>
                          <a:latin typeface="Peugeot New" panose="02000000000000000000" pitchFamily="2" charset="0"/>
                        </a:rPr>
                        <a:t>E6</a:t>
                      </a:r>
                      <a:endParaRPr lang="en-GB" sz="800" b="0" i="0" u="none" strike="noStrike" noProof="0" dirty="0">
                        <a:solidFill>
                          <a:schemeClr val="tx1"/>
                        </a:solidFill>
                        <a:effectLst/>
                        <a:latin typeface="Peugeot New" panose="02000000000000000000" pitchFamily="2" charset="0"/>
                      </a:endParaRPr>
                    </a:p>
                  </a:txBody>
                  <a:tcPr marL="9525" marR="9525" marT="9525"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GB" sz="800" b="1"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noFill/>
                      <a:prstDash val="solid"/>
                      <a:round/>
                      <a:headEnd type="none" w="med" len="med"/>
                      <a:tailEnd type="none" w="med" len="med"/>
                    </a:lnT>
                    <a:lnB>
                      <a:noFill/>
                    </a:lnB>
                    <a:solidFill>
                      <a:srgbClr val="E7E6E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800" b="1" i="0" u="none" strike="noStrike" noProof="0" dirty="0">
                          <a:solidFill>
                            <a:srgbClr val="000000"/>
                          </a:solidFill>
                          <a:effectLst/>
                          <a:latin typeface="Peugeot New" panose="02000000000000000000" pitchFamily="2" charset="0"/>
                        </a:rPr>
                        <a:t>28.</a:t>
                      </a:r>
                      <a:r>
                        <a:rPr lang="hr-HR" sz="800" b="1" i="0" u="none" strike="noStrike" noProof="0" dirty="0">
                          <a:solidFill>
                            <a:srgbClr val="000000"/>
                          </a:solidFill>
                          <a:effectLst/>
                          <a:latin typeface="Peugeot New" panose="02000000000000000000" pitchFamily="2" charset="0"/>
                        </a:rPr>
                        <a:t>796 </a:t>
                      </a:r>
                      <a:r>
                        <a:rPr lang="en-GB" sz="800" b="1" i="0" u="none" strike="noStrike" noProof="0" dirty="0">
                          <a:solidFill>
                            <a:srgbClr val="000000"/>
                          </a:solidFill>
                          <a:effectLst/>
                          <a:latin typeface="Peugeot New" panose="02000000000000000000" pitchFamily="2" charset="0"/>
                        </a:rPr>
                        <a:t>€</a:t>
                      </a:r>
                    </a:p>
                  </a:txBody>
                  <a:tcPr marL="9525" marR="9525" marT="9525" marB="0" anchor="ctr">
                    <a:lnL>
                      <a:noFill/>
                    </a:lnL>
                    <a:lnR>
                      <a:noFill/>
                    </a:lnR>
                    <a:lnT w="12700" cap="flat" cmpd="sng" algn="ctr">
                      <a:no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800" b="1" i="0" u="none" strike="noStrike" noProof="0" dirty="0">
                          <a:solidFill>
                            <a:srgbClr val="000000"/>
                          </a:solidFill>
                          <a:effectLst/>
                          <a:latin typeface="Peugeot New" panose="02000000000000000000" pitchFamily="2" charset="0"/>
                        </a:rPr>
                        <a:t>31.</a:t>
                      </a:r>
                      <a:r>
                        <a:rPr lang="hr-HR" sz="800" b="1" i="0" u="none" strike="noStrike" noProof="0" dirty="0">
                          <a:solidFill>
                            <a:srgbClr val="000000"/>
                          </a:solidFill>
                          <a:effectLst/>
                          <a:latin typeface="Peugeot New" panose="02000000000000000000" pitchFamily="2" charset="0"/>
                        </a:rPr>
                        <a:t>319</a:t>
                      </a:r>
                      <a:r>
                        <a:rPr lang="en-GB" sz="800" b="1" i="0" u="none" strike="noStrike" noProof="0" dirty="0">
                          <a:solidFill>
                            <a:srgbClr val="000000"/>
                          </a:solidFill>
                          <a:effectLst/>
                          <a:latin typeface="Peugeot New" panose="02000000000000000000" pitchFamily="2" charset="0"/>
                        </a:rPr>
                        <a:t> €</a:t>
                      </a:r>
                      <a:r>
                        <a:rPr lang="en-GB" sz="800" b="0"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w="12700" cap="flat" cmpd="sng" algn="ctr">
                      <a:noFill/>
                      <a:prstDash val="solid"/>
                      <a:round/>
                      <a:headEnd type="none" w="med" len="med"/>
                      <a:tailEnd type="none" w="med" len="med"/>
                    </a:lnT>
                    <a:lnB>
                      <a:noFill/>
                    </a:lnB>
                    <a:solidFill>
                      <a:srgbClr val="E7E6E6"/>
                    </a:solidFill>
                  </a:tcPr>
                </a:tc>
                <a:extLst>
                  <a:ext uri="{0D108BD9-81ED-4DB2-BD59-A6C34878D82A}">
                    <a16:rowId xmlns:a16="http://schemas.microsoft.com/office/drawing/2014/main" val="3202908132"/>
                  </a:ext>
                </a:extLst>
              </a:tr>
              <a:tr h="13672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en-GB" sz="800" b="0"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2910676838"/>
                  </a:ext>
                </a:extLst>
              </a:tr>
              <a:tr h="220812">
                <a:tc>
                  <a:txBody>
                    <a:bodyPr/>
                    <a:lstStyle/>
                    <a:p>
                      <a:pPr algn="l" fontAlgn="b"/>
                      <a:endParaRPr lang="en-GB" sz="800" b="0" i="0" u="none" strike="noStrike" noProof="0"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noProof="0" dirty="0">
                        <a:solidFill>
                          <a:schemeClr val="tx1"/>
                        </a:solidFill>
                        <a:effectLst/>
                        <a:latin typeface="Calibri" panose="020F0502020204030204" pitchFamily="34" charset="0"/>
                      </a:endParaRP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noProof="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GB" sz="800" b="0" i="0" u="none" strike="noStrike" noProof="0">
                        <a:solidFill>
                          <a:schemeClr val="tx1"/>
                        </a:solidFill>
                        <a:effectLst/>
                        <a:latin typeface="Calibri" panose="020F0502020204030204" pitchFamily="34" charset="0"/>
                      </a:endParaRP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8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rgbClr val="E7E6E6"/>
                    </a:solidFill>
                  </a:tcPr>
                </a:tc>
                <a:tc>
                  <a:txBody>
                    <a:bodyPr/>
                    <a:lstStyle/>
                    <a:p>
                      <a:pPr algn="ctr" fontAlgn="b"/>
                      <a:endParaRPr lang="en-GB" sz="800" b="0" i="0" u="none" strike="noStrike" noProof="0"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GB" sz="800" b="0" i="0" u="none" strike="noStrike" noProof="0" dirty="0">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996525959"/>
                  </a:ext>
                </a:extLst>
              </a:tr>
              <a:tr h="244744">
                <a:tc>
                  <a:txBody>
                    <a:bodyPr/>
                    <a:lstStyle/>
                    <a:p>
                      <a:pPr algn="l" rtl="0" fontAlgn="ctr"/>
                      <a:r>
                        <a:rPr lang="hr-HR" sz="900" b="1" i="0" u="none" strike="noStrike" noProof="0" dirty="0">
                          <a:solidFill>
                            <a:srgbClr val="000000"/>
                          </a:solidFill>
                          <a:effectLst/>
                          <a:latin typeface="Peugeot New" panose="02000000000000000000" pitchFamily="2" charset="0"/>
                        </a:rPr>
                        <a:t>  HYBRID</a:t>
                      </a:r>
                      <a:r>
                        <a:rPr lang="en-GB" sz="800" b="1"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a:noFill/>
                    </a:lnB>
                  </a:tcPr>
                </a:tc>
                <a:tc>
                  <a:txBody>
                    <a:bodyPr/>
                    <a:lstStyle/>
                    <a:p>
                      <a:pPr algn="r" fontAlgn="ctr"/>
                      <a:endParaRPr lang="en-GB" sz="800" b="0" i="0" u="none" strike="noStrike" noProof="0" dirty="0">
                        <a:solidFill>
                          <a:schemeClr val="tx1"/>
                        </a:solidFill>
                        <a:effectLst/>
                        <a:latin typeface="Arial" panose="020B0604020202020204" pitchFamily="34" charset="0"/>
                      </a:endParaRPr>
                    </a:p>
                  </a:txBody>
                  <a:tcPr marL="9525" marR="85725" marT="9525" marB="0" anchor="ctr">
                    <a:lnL>
                      <a:noFill/>
                    </a:lnL>
                    <a:lnR>
                      <a:noFill/>
                    </a:lnR>
                    <a:lnT>
                      <a:noFill/>
                    </a:lnT>
                    <a:lnB>
                      <a:noFill/>
                    </a:lnB>
                  </a:tcPr>
                </a:tc>
                <a:tc>
                  <a:txBody>
                    <a:bodyPr/>
                    <a:lstStyle/>
                    <a:p>
                      <a:pPr algn="r" fontAlgn="ctr"/>
                      <a:endParaRPr lang="en-GB" sz="800" b="0" i="0" u="none" strike="noStrike" noProof="0">
                        <a:solidFill>
                          <a:srgbClr val="000000"/>
                        </a:solidFill>
                        <a:effectLst/>
                        <a:latin typeface="Arial" panose="020B0604020202020204" pitchFamily="34" charset="0"/>
                      </a:endParaRPr>
                    </a:p>
                  </a:txBody>
                  <a:tcPr marL="9525" marR="85725" marT="9525" marB="0" anchor="ctr">
                    <a:lnL>
                      <a:noFill/>
                    </a:lnL>
                    <a:lnR>
                      <a:noFill/>
                    </a:lnR>
                    <a:lnT>
                      <a:noFill/>
                    </a:lnT>
                    <a:lnB>
                      <a:noFill/>
                    </a:lnB>
                  </a:tcPr>
                </a:tc>
                <a:tc>
                  <a:txBody>
                    <a:bodyPr/>
                    <a:lstStyle/>
                    <a:p>
                      <a:pPr algn="ctr" fontAlgn="ctr"/>
                      <a:endParaRPr lang="en-GB" sz="800" b="0" i="0" u="none" strike="noStrike" noProof="0">
                        <a:solidFill>
                          <a:schemeClr val="tx1"/>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n-GB" sz="800" b="0" i="0" u="none" strike="noStrike" noProof="0" dirty="0">
                          <a:solidFill>
                            <a:srgbClr val="000000"/>
                          </a:solidFill>
                          <a:effectLst/>
                          <a:latin typeface="Arial" panose="020B0604020202020204" pitchFamily="34" charset="0"/>
                        </a:rPr>
                        <a:t> </a:t>
                      </a:r>
                    </a:p>
                  </a:txBody>
                  <a:tcPr marL="9525" marR="9525" marT="9525" marB="0" anchor="ctr">
                    <a:lnL>
                      <a:noFill/>
                    </a:lnL>
                    <a:lnR>
                      <a:noFill/>
                    </a:lnR>
                    <a:lnT>
                      <a:noFill/>
                    </a:lnT>
                    <a:lnB>
                      <a:noFill/>
                    </a:lnB>
                    <a:solidFill>
                      <a:srgbClr val="E7E6E6"/>
                    </a:solidFill>
                  </a:tcPr>
                </a:tc>
                <a:tc>
                  <a:txBody>
                    <a:bodyPr/>
                    <a:lstStyle/>
                    <a:p>
                      <a:pPr algn="ctr" fontAlgn="ctr"/>
                      <a:endParaRPr lang="en-GB" sz="800" b="0" i="0" u="none" strike="noStrike" noProof="0"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n-GB" sz="800" b="0" i="0" u="none" strike="noStrike" noProof="0" dirty="0">
                          <a:solidFill>
                            <a:srgbClr val="000000"/>
                          </a:solidFill>
                          <a:effectLst/>
                          <a:latin typeface="Arial" panose="020B0604020202020204" pitchFamily="34" charset="0"/>
                        </a:rPr>
                        <a:t> </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2460535816"/>
                  </a:ext>
                </a:extLst>
              </a:tr>
              <a:tr h="220812">
                <a:tc rowSpan="2">
                  <a:txBody>
                    <a:bodyPr/>
                    <a:lstStyle/>
                    <a:p>
                      <a:pPr algn="l" rtl="0" fontAlgn="ctr"/>
                      <a:r>
                        <a:rPr lang="hr-HR" sz="800" b="0" i="0" u="none" strike="noStrike" noProof="0" dirty="0" err="1">
                          <a:solidFill>
                            <a:srgbClr val="000000"/>
                          </a:solidFill>
                          <a:effectLst/>
                          <a:latin typeface="Peugeot New" panose="02000000000000000000" pitchFamily="2" charset="0"/>
                        </a:rPr>
                        <a:t>PureTech</a:t>
                      </a:r>
                      <a:r>
                        <a:rPr lang="hr-HR" sz="800" b="0" i="0" u="none" strike="noStrike" noProof="0" dirty="0">
                          <a:solidFill>
                            <a:srgbClr val="000000"/>
                          </a:solidFill>
                          <a:effectLst/>
                          <a:latin typeface="Peugeot New" panose="02000000000000000000" pitchFamily="2" charset="0"/>
                        </a:rPr>
                        <a:t> </a:t>
                      </a:r>
                      <a:r>
                        <a:rPr lang="en-GB" sz="800" b="0" i="0" u="none" strike="noStrike" noProof="0" dirty="0">
                          <a:solidFill>
                            <a:srgbClr val="000000"/>
                          </a:solidFill>
                          <a:effectLst/>
                          <a:latin typeface="Peugeot New" panose="02000000000000000000" pitchFamily="2" charset="0"/>
                        </a:rPr>
                        <a:t>13</a:t>
                      </a:r>
                      <a:r>
                        <a:rPr lang="hr-HR" sz="800" b="0" i="0" u="none" strike="noStrike" noProof="0" dirty="0">
                          <a:solidFill>
                            <a:srgbClr val="000000"/>
                          </a:solidFill>
                          <a:effectLst/>
                          <a:latin typeface="Peugeot New" panose="02000000000000000000" pitchFamily="2" charset="0"/>
                        </a:rPr>
                        <a:t>6</a:t>
                      </a:r>
                      <a:r>
                        <a:rPr lang="en-GB" sz="800" b="0" i="0" u="none" strike="noStrike" noProof="0" dirty="0">
                          <a:solidFill>
                            <a:srgbClr val="000000"/>
                          </a:solidFill>
                          <a:effectLst/>
                          <a:latin typeface="Peugeot New" panose="02000000000000000000" pitchFamily="2" charset="0"/>
                        </a:rPr>
                        <a:t> </a:t>
                      </a:r>
                      <a:r>
                        <a:rPr lang="hr-HR" sz="800" b="0" i="0" u="none" strike="noStrike" noProof="0" dirty="0">
                          <a:solidFill>
                            <a:srgbClr val="000000"/>
                          </a:solidFill>
                          <a:effectLst/>
                          <a:latin typeface="Peugeot New" panose="02000000000000000000" pitchFamily="2" charset="0"/>
                        </a:rPr>
                        <a:t>e-DCS6</a:t>
                      </a:r>
                    </a:p>
                    <a:p>
                      <a:pPr algn="l" rtl="0" fontAlgn="ctr"/>
                      <a:endParaRPr lang="en-GB" sz="700" b="0" i="0" u="none" strike="noStrike" noProof="0" dirty="0">
                        <a:solidFill>
                          <a:srgbClr val="000000"/>
                        </a:solidFill>
                        <a:effectLst/>
                        <a:latin typeface="Peugeot New" panose="02000000000000000000" pitchFamily="2" charset="0"/>
                      </a:endParaRPr>
                    </a:p>
                  </a:txBody>
                  <a:tcPr marL="85725" marR="9525" marT="9525" marB="0" anchor="ctr">
                    <a:lnL>
                      <a:noFill/>
                    </a:lnL>
                    <a:lnR>
                      <a:noFill/>
                    </a:lnR>
                    <a:lnT>
                      <a:noFill/>
                    </a:lnT>
                    <a:lnB w="12700" cap="flat" cmpd="sng" algn="ctr">
                      <a:solidFill>
                        <a:schemeClr val="tx1"/>
                      </a:solidFill>
                      <a:prstDash val="solid"/>
                      <a:round/>
                      <a:headEnd type="none" w="med" len="med"/>
                      <a:tailEnd type="none" w="med" len="med"/>
                    </a:lnB>
                  </a:tcPr>
                </a:tc>
                <a:tc rowSpan="2">
                  <a:txBody>
                    <a:bodyPr/>
                    <a:lstStyle/>
                    <a:p>
                      <a:pPr algn="ctr" rtl="0" fontAlgn="ctr"/>
                      <a:r>
                        <a:rPr lang="en-GB" sz="800" b="0" i="0" u="none" strike="noStrike" noProof="0" dirty="0">
                          <a:solidFill>
                            <a:schemeClr val="tx1"/>
                          </a:solidFill>
                          <a:effectLst/>
                          <a:latin typeface="Peugeot New" panose="02000000000000000000" pitchFamily="2" charset="0"/>
                        </a:rPr>
                        <a:t>131</a:t>
                      </a:r>
                      <a:r>
                        <a:rPr lang="hr-HR" sz="800" b="0" i="0" u="none" strike="noStrike" noProof="0" dirty="0">
                          <a:solidFill>
                            <a:schemeClr val="tx1"/>
                          </a:solidFill>
                          <a:effectLst/>
                          <a:latin typeface="Peugeot New" panose="02000000000000000000" pitchFamily="2" charset="0"/>
                        </a:rPr>
                        <a:t> </a:t>
                      </a:r>
                      <a:r>
                        <a:rPr lang="en-GB" sz="800" b="0" i="0" u="none" strike="noStrike" noProof="0" dirty="0">
                          <a:solidFill>
                            <a:schemeClr val="tx1"/>
                          </a:solidFill>
                          <a:effectLst/>
                          <a:latin typeface="Peugeot New" panose="02000000000000000000" pitchFamily="2" charset="0"/>
                        </a:rPr>
                        <a:t>-</a:t>
                      </a:r>
                      <a:r>
                        <a:rPr lang="hr-HR" sz="800" b="0" i="0" u="none" strike="noStrike" noProof="0" dirty="0">
                          <a:solidFill>
                            <a:schemeClr val="tx1"/>
                          </a:solidFill>
                          <a:effectLst/>
                          <a:latin typeface="Peugeot New" panose="02000000000000000000" pitchFamily="2" charset="0"/>
                        </a:rPr>
                        <a:t> </a:t>
                      </a:r>
                      <a:r>
                        <a:rPr lang="en-GB" sz="800" b="0" i="0" u="none" strike="noStrike" noProof="0" dirty="0">
                          <a:solidFill>
                            <a:schemeClr val="tx1"/>
                          </a:solidFill>
                          <a:effectLst/>
                          <a:latin typeface="Peugeot New" panose="02000000000000000000" pitchFamily="2" charset="0"/>
                        </a:rPr>
                        <a:t>134</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rowSpan="2">
                  <a:txBody>
                    <a:bodyPr/>
                    <a:lstStyle/>
                    <a:p>
                      <a:pPr algn="ctr" rtl="0" fontAlgn="ctr"/>
                      <a:r>
                        <a:rPr lang="hr-HR" sz="800" b="0" i="0" u="none" strike="noStrike" noProof="0" dirty="0">
                          <a:solidFill>
                            <a:srgbClr val="000000"/>
                          </a:solidFill>
                          <a:effectLst/>
                          <a:latin typeface="Peugeot New" panose="02000000000000000000" pitchFamily="2" charset="0"/>
                        </a:rPr>
                        <a:t>Benzin</a:t>
                      </a:r>
                      <a:endParaRPr lang="en-GB" sz="8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rowSpan="2">
                  <a:txBody>
                    <a:bodyPr/>
                    <a:lstStyle/>
                    <a:p>
                      <a:pPr algn="ctr" rtl="0" fontAlgn="ctr"/>
                      <a:r>
                        <a:rPr lang="hr-HR" sz="800" b="0" i="0" u="none" strike="noStrike" noProof="0" dirty="0">
                          <a:solidFill>
                            <a:schemeClr val="tx1"/>
                          </a:solidFill>
                          <a:effectLst/>
                          <a:latin typeface="Peugeot New" panose="02000000000000000000" pitchFamily="2" charset="0"/>
                        </a:rPr>
                        <a:t>E6</a:t>
                      </a:r>
                      <a:endParaRPr lang="en-GB" sz="800" b="0" i="0" u="none" strike="noStrike" noProof="0" dirty="0">
                        <a:solidFill>
                          <a:schemeClr val="tx1"/>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hr-HR" sz="800" b="1" i="0" u="none" strike="noStrike" kern="1200" noProof="0" dirty="0">
                          <a:solidFill>
                            <a:srgbClr val="000000"/>
                          </a:solidFill>
                          <a:effectLst/>
                          <a:latin typeface="Peugeot New" panose="02000000000000000000" pitchFamily="2" charset="0"/>
                          <a:ea typeface="+mn-ea"/>
                          <a:cs typeface="+mn-cs"/>
                        </a:rPr>
                        <a:t>28.586 €</a:t>
                      </a:r>
                      <a:endParaRPr lang="en-GB" sz="800" b="1" i="0" u="none" strike="noStrike" kern="1200" noProof="0" dirty="0">
                        <a:solidFill>
                          <a:srgbClr val="000000"/>
                        </a:solidFill>
                        <a:effectLst/>
                        <a:latin typeface="Peugeot New" panose="02000000000000000000" pitchFamily="2" charset="0"/>
                        <a:ea typeface="+mn-ea"/>
                        <a:cs typeface="+mn-cs"/>
                      </a:endParaRPr>
                    </a:p>
                  </a:txBody>
                  <a:tcPr marL="9525" marR="9525" marT="9525" marB="0" anchor="ctr">
                    <a:lnL>
                      <a:noFill/>
                    </a:lnL>
                    <a:lnR>
                      <a:noFill/>
                    </a:lnR>
                    <a:lnT>
                      <a:noFill/>
                    </a:lnT>
                    <a:lnB>
                      <a:noFill/>
                    </a:lnB>
                    <a:solidFill>
                      <a:srgbClr val="E7E6E6"/>
                    </a:solidFill>
                  </a:tcPr>
                </a:tc>
                <a:tc>
                  <a:txBody>
                    <a:bodyPr/>
                    <a:lstStyle/>
                    <a:p>
                      <a:pPr algn="ctr" rtl="0" fontAlgn="ctr"/>
                      <a:r>
                        <a:rPr lang="en-GB" sz="800" b="1" i="0" u="none" strike="noStrike" noProof="0" dirty="0">
                          <a:solidFill>
                            <a:srgbClr val="000000"/>
                          </a:solidFill>
                          <a:effectLst/>
                          <a:latin typeface="Peugeot New" panose="02000000000000000000" pitchFamily="2" charset="0"/>
                        </a:rPr>
                        <a:t>30.</a:t>
                      </a:r>
                      <a:r>
                        <a:rPr lang="hr-HR" sz="800" b="1" i="0" u="none" strike="noStrike" noProof="0" dirty="0">
                          <a:solidFill>
                            <a:srgbClr val="000000"/>
                          </a:solidFill>
                          <a:effectLst/>
                          <a:latin typeface="Peugeot New" panose="02000000000000000000" pitchFamily="2" charset="0"/>
                        </a:rPr>
                        <a:t>189</a:t>
                      </a:r>
                      <a:r>
                        <a:rPr lang="en-GB" sz="800" b="1"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a:noFill/>
                    </a:lnB>
                  </a:tcPr>
                </a:tc>
                <a:tc>
                  <a:txBody>
                    <a:bodyPr/>
                    <a:lstStyle/>
                    <a:p>
                      <a:pPr algn="ctr" rtl="0" fontAlgn="ctr"/>
                      <a:r>
                        <a:rPr lang="en-GB" sz="800" b="1" i="0" u="none" strike="noStrike" baseline="0" noProof="0" dirty="0">
                          <a:solidFill>
                            <a:srgbClr val="000000"/>
                          </a:solidFill>
                          <a:effectLst/>
                          <a:latin typeface="Peugeot New" panose="02000000000000000000" pitchFamily="2" charset="0"/>
                        </a:rPr>
                        <a:t>3</a:t>
                      </a:r>
                      <a:r>
                        <a:rPr lang="hr-HR" sz="800" b="1" i="0" u="none" strike="noStrike" baseline="0" noProof="0" dirty="0">
                          <a:solidFill>
                            <a:srgbClr val="000000"/>
                          </a:solidFill>
                          <a:effectLst/>
                          <a:latin typeface="Peugeot New" panose="02000000000000000000" pitchFamily="2" charset="0"/>
                        </a:rPr>
                        <a:t>2</a:t>
                      </a:r>
                      <a:r>
                        <a:rPr lang="en-GB" sz="800" b="1" i="0" u="none" strike="noStrike" baseline="0" noProof="0" dirty="0">
                          <a:solidFill>
                            <a:srgbClr val="000000"/>
                          </a:solidFill>
                          <a:effectLst/>
                          <a:latin typeface="Peugeot New" panose="02000000000000000000" pitchFamily="2" charset="0"/>
                        </a:rPr>
                        <a:t>.</a:t>
                      </a:r>
                      <a:r>
                        <a:rPr lang="hr-HR" sz="800" b="1" i="0" u="none" strike="noStrike" baseline="0" noProof="0" dirty="0">
                          <a:solidFill>
                            <a:srgbClr val="000000"/>
                          </a:solidFill>
                          <a:effectLst/>
                          <a:latin typeface="Peugeot New" panose="02000000000000000000" pitchFamily="2" charset="0"/>
                        </a:rPr>
                        <a:t>712</a:t>
                      </a:r>
                      <a:r>
                        <a:rPr lang="en-GB" sz="800" b="1" i="0" u="none" strike="noStrike" baseline="0" noProof="0" dirty="0">
                          <a:solidFill>
                            <a:srgbClr val="000000"/>
                          </a:solidFill>
                          <a:effectLst/>
                          <a:latin typeface="Peugeot New" panose="02000000000000000000" pitchFamily="2" charset="0"/>
                        </a:rPr>
                        <a:t> </a:t>
                      </a:r>
                      <a:r>
                        <a:rPr lang="en-GB" sz="800" b="1" i="0" u="none" strike="noStrike" noProof="0" dirty="0">
                          <a:solidFill>
                            <a:srgbClr val="000000"/>
                          </a:solidFill>
                          <a:effectLst/>
                          <a:latin typeface="Peugeot New" panose="02000000000000000000" pitchFamily="2" charset="0"/>
                        </a:rPr>
                        <a:t>€</a:t>
                      </a:r>
                    </a:p>
                  </a:txBody>
                  <a:tcPr marL="9525" marR="9525" marT="9525" marB="0" anchor="ctr">
                    <a:lnL>
                      <a:noFill/>
                    </a:lnL>
                    <a:lnR>
                      <a:noFill/>
                    </a:lnR>
                    <a:lnT>
                      <a:noFill/>
                    </a:lnT>
                    <a:lnB>
                      <a:noFill/>
                    </a:lnB>
                    <a:solidFill>
                      <a:srgbClr val="E7E6E6"/>
                    </a:solidFill>
                  </a:tcPr>
                </a:tc>
                <a:extLst>
                  <a:ext uri="{0D108BD9-81ED-4DB2-BD59-A6C34878D82A}">
                    <a16:rowId xmlns:a16="http://schemas.microsoft.com/office/drawing/2014/main" val="3479370703"/>
                  </a:ext>
                </a:extLst>
              </a:tr>
              <a:tr h="414286">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E7E6E6"/>
                    </a:solidFill>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2894206647"/>
                  </a:ext>
                </a:extLst>
              </a:tr>
              <a:tr h="414286">
                <a:tc>
                  <a:txBody>
                    <a:bodyPr/>
                    <a:lstStyle/>
                    <a:p>
                      <a:pPr algn="l" rtl="0" fontAlgn="ctr"/>
                      <a:r>
                        <a:rPr lang="en-GB" sz="900" b="1" i="0" u="none" strike="noStrike" noProof="0" dirty="0">
                          <a:solidFill>
                            <a:srgbClr val="00B0F0"/>
                          </a:solidFill>
                          <a:effectLst/>
                          <a:latin typeface="Peugeot New" panose="02000000000000000000" pitchFamily="2" charset="0"/>
                        </a:rPr>
                        <a:t>ELEKTRIČNI</a:t>
                      </a:r>
                      <a:endParaRPr lang="en-GB" sz="900" b="0" i="0" u="none" strike="noStrike" noProof="0" dirty="0">
                        <a:solidFill>
                          <a:srgbClr val="000000"/>
                        </a:solidFill>
                        <a:effectLst/>
                        <a:latin typeface="Peugeot New" panose="02000000000000000000" pitchFamily="2" charset="0"/>
                      </a:endParaRPr>
                    </a:p>
                  </a:txBody>
                  <a:tcPr marL="85725" marR="9525" marT="9525"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endParaRPr lang="en-GB" sz="800" b="0" i="0" u="none" strike="noStrike" noProof="0" dirty="0">
                        <a:solidFill>
                          <a:schemeClr val="tx1"/>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endParaRPr lang="en-GB" sz="8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endParaRPr lang="en-GB" sz="800" b="0" i="0" u="none" strike="noStrike" noProof="0" dirty="0">
                        <a:solidFill>
                          <a:schemeClr val="tx1"/>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3328053041"/>
                  </a:ext>
                </a:extLst>
              </a:tr>
              <a:tr h="285623">
                <a:tc rowSpan="2">
                  <a:txBody>
                    <a:bodyPr/>
                    <a:lstStyle/>
                    <a:p>
                      <a:pPr algn="l" rtl="0" fontAlgn="ctr"/>
                      <a:endParaRPr lang="pl-PL" sz="800" b="0" i="0" u="none" strike="noStrike" noProof="0" dirty="0">
                        <a:solidFill>
                          <a:srgbClr val="00B0F0"/>
                        </a:solidFill>
                        <a:effectLst/>
                        <a:latin typeface="Peugeot New" panose="02000000000000000000" pitchFamily="2" charset="0"/>
                      </a:endParaRPr>
                    </a:p>
                    <a:p>
                      <a:pPr algn="l" rtl="0" fontAlgn="ctr"/>
                      <a:r>
                        <a:rPr lang="pl-PL" sz="800" b="0" i="0" u="none" strike="noStrike" noProof="0" dirty="0" err="1">
                          <a:solidFill>
                            <a:srgbClr val="00B0F0"/>
                          </a:solidFill>
                          <a:effectLst/>
                          <a:latin typeface="Peugeot New" panose="02000000000000000000" pitchFamily="2" charset="0"/>
                        </a:rPr>
                        <a:t>Električni</a:t>
                      </a:r>
                      <a:r>
                        <a:rPr lang="pl-PL" sz="800" b="0" i="0" u="none" strike="noStrike" noProof="0" dirty="0">
                          <a:solidFill>
                            <a:srgbClr val="00B0F0"/>
                          </a:solidFill>
                          <a:effectLst/>
                          <a:latin typeface="Peugeot New" panose="02000000000000000000" pitchFamily="2" charset="0"/>
                        </a:rPr>
                        <a:t> motor 136</a:t>
                      </a:r>
                      <a:br>
                        <a:rPr lang="pl-PL" sz="800" b="0" i="0" u="none" strike="noStrike" noProof="0" dirty="0">
                          <a:solidFill>
                            <a:srgbClr val="00B0F0"/>
                          </a:solidFill>
                          <a:effectLst/>
                          <a:latin typeface="Peugeot New" panose="02000000000000000000" pitchFamily="2" charset="0"/>
                        </a:rPr>
                      </a:br>
                      <a:r>
                        <a:rPr lang="pl-PL" sz="800" b="0" i="0" u="none" strike="noStrike" noProof="0" dirty="0">
                          <a:solidFill>
                            <a:srgbClr val="00B0F0"/>
                          </a:solidFill>
                          <a:effectLst/>
                          <a:latin typeface="Peugeot New" panose="02000000000000000000" pitchFamily="2" charset="0"/>
                        </a:rPr>
                        <a:t>(100 kW) - </a:t>
                      </a:r>
                      <a:r>
                        <a:rPr lang="pl-PL" sz="800" b="0" i="0" u="none" strike="noStrike" noProof="0" dirty="0" err="1">
                          <a:solidFill>
                            <a:srgbClr val="00B0F0"/>
                          </a:solidFill>
                          <a:effectLst/>
                          <a:latin typeface="Peugeot New" panose="02000000000000000000" pitchFamily="2" charset="0"/>
                        </a:rPr>
                        <a:t>Baterija</a:t>
                      </a:r>
                      <a:r>
                        <a:rPr lang="pl-PL" sz="800" b="0" i="0" u="none" strike="noStrike" noProof="0" dirty="0">
                          <a:solidFill>
                            <a:srgbClr val="00B0F0"/>
                          </a:solidFill>
                          <a:effectLst/>
                          <a:latin typeface="Peugeot New" panose="02000000000000000000" pitchFamily="2" charset="0"/>
                        </a:rPr>
                        <a:t> 50 kWh
</a:t>
                      </a:r>
                      <a:endParaRPr lang="en-GB" sz="800" b="0" i="0" u="none" strike="noStrike" noProof="0" dirty="0">
                        <a:solidFill>
                          <a:srgbClr val="00B0F0"/>
                        </a:solidFill>
                        <a:effectLst/>
                        <a:latin typeface="Peugeot New" panose="02000000000000000000" pitchFamily="2" charset="0"/>
                      </a:endParaRPr>
                    </a:p>
                  </a:txBody>
                  <a:tcPr marL="85725" marR="9525" marT="9525" marB="0" anchor="ctr">
                    <a:lnL>
                      <a:noFill/>
                    </a:lnL>
                    <a:lnR>
                      <a:noFill/>
                    </a:lnR>
                    <a:lnT>
                      <a:noFill/>
                    </a:lnT>
                    <a:lnB w="12700" cap="flat" cmpd="sng" algn="ctr">
                      <a:noFill/>
                      <a:prstDash val="solid"/>
                      <a:round/>
                      <a:headEnd type="none" w="med" len="med"/>
                      <a:tailEnd type="none" w="med" len="med"/>
                    </a:lnB>
                  </a:tcPr>
                </a:tc>
                <a:tc rowSpan="2">
                  <a:txBody>
                    <a:bodyPr/>
                    <a:lstStyle/>
                    <a:p>
                      <a:pPr algn="ctr" rtl="0" fontAlgn="ctr"/>
                      <a:r>
                        <a:rPr lang="en-GB" sz="800" b="0" i="0" u="none" strike="noStrike" noProof="0" dirty="0">
                          <a:solidFill>
                            <a:srgbClr val="000000"/>
                          </a:solidFill>
                          <a:effectLst/>
                          <a:latin typeface="Peugeot New" panose="02000000000000000000" pitchFamily="2" charset="0"/>
                        </a:rPr>
                        <a:t>0</a:t>
                      </a:r>
                      <a:r>
                        <a:rPr lang="hr-HR" sz="800" b="0" i="0" u="none" strike="noStrike" noProof="0" dirty="0">
                          <a:solidFill>
                            <a:srgbClr val="000000"/>
                          </a:solidFill>
                          <a:effectLst/>
                          <a:latin typeface="Peugeot New" panose="02000000000000000000" pitchFamily="2" charset="0"/>
                        </a:rPr>
                        <a:t> </a:t>
                      </a:r>
                      <a:r>
                        <a:rPr lang="en-GB" sz="800" b="0" i="0" u="none" strike="noStrike" noProof="0" dirty="0">
                          <a:solidFill>
                            <a:srgbClr val="000000"/>
                          </a:solidFill>
                          <a:effectLst/>
                          <a:latin typeface="Peugeot New" panose="02000000000000000000" pitchFamily="2" charset="0"/>
                        </a:rPr>
                        <a:t>-</a:t>
                      </a:r>
                      <a:r>
                        <a:rPr lang="hr-HR" sz="800" b="0" i="0" u="none" strike="noStrike" noProof="0" dirty="0">
                          <a:solidFill>
                            <a:srgbClr val="000000"/>
                          </a:solidFill>
                          <a:effectLst/>
                          <a:latin typeface="Peugeot New" panose="02000000000000000000" pitchFamily="2" charset="0"/>
                        </a:rPr>
                        <a:t> </a:t>
                      </a:r>
                      <a:r>
                        <a:rPr lang="en-GB" sz="800" b="0" i="0" u="none" strike="noStrike" noProof="0" dirty="0">
                          <a:solidFill>
                            <a:srgbClr val="000000"/>
                          </a:solidFill>
                          <a:effectLst/>
                          <a:latin typeface="Peugeot New" panose="02000000000000000000" pitchFamily="2" charset="0"/>
                        </a:rPr>
                        <a:t>0</a:t>
                      </a:r>
                    </a:p>
                  </a:txBody>
                  <a:tcPr marL="9525" marR="9525" marT="9525" marB="0" anchor="ctr">
                    <a:lnL>
                      <a:noFill/>
                    </a:lnL>
                    <a:lnR>
                      <a:noFill/>
                    </a:lnR>
                    <a:lnT>
                      <a:noFill/>
                    </a:lnT>
                    <a:lnB w="12700" cap="flat" cmpd="sng" algn="ctr">
                      <a:noFill/>
                      <a:prstDash val="solid"/>
                      <a:round/>
                      <a:headEnd type="none" w="med" len="med"/>
                      <a:tailEnd type="none" w="med" len="med"/>
                    </a:lnB>
                  </a:tcPr>
                </a:tc>
                <a:tc rowSpan="2">
                  <a:txBody>
                    <a:bodyPr/>
                    <a:lstStyle/>
                    <a:p>
                      <a:pPr algn="ctr" rtl="0" fontAlgn="ctr"/>
                      <a:r>
                        <a:rPr lang="hr-HR" sz="800" b="0" i="0" u="none" strike="noStrike" noProof="0" dirty="0">
                          <a:solidFill>
                            <a:srgbClr val="000000"/>
                          </a:solidFill>
                          <a:effectLst/>
                          <a:latin typeface="Peugeot New" panose="02000000000000000000" pitchFamily="2" charset="0"/>
                        </a:rPr>
                        <a:t>Električni</a:t>
                      </a:r>
                      <a:endParaRPr lang="en-GB" sz="8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c rowSpan="2">
                  <a:txBody>
                    <a:bodyPr/>
                    <a:lstStyle/>
                    <a:p>
                      <a:pPr algn="ctr" rtl="0" fontAlgn="ctr"/>
                      <a:r>
                        <a:rPr lang="hr-HR" sz="800" b="0" i="0" u="none" strike="noStrike" noProof="0" dirty="0">
                          <a:solidFill>
                            <a:srgbClr val="000000"/>
                          </a:solidFill>
                          <a:effectLst/>
                          <a:latin typeface="Peugeot New" panose="02000000000000000000" pitchFamily="2" charset="0"/>
                        </a:rPr>
                        <a:t>-</a:t>
                      </a:r>
                      <a:endParaRPr lang="en-GB" sz="8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GB" sz="800" b="1" i="0" u="none" strike="noStrike" noProof="0" dirty="0">
                          <a:solidFill>
                            <a:srgbClr val="000000"/>
                          </a:solidFill>
                          <a:effectLst/>
                          <a:latin typeface="Peugeot New" panose="02000000000000000000" pitchFamily="2" charset="0"/>
                        </a:rPr>
                        <a:t>3</a:t>
                      </a:r>
                      <a:r>
                        <a:rPr lang="hr-HR" sz="800" b="1" i="0" u="none" strike="noStrike" noProof="0" dirty="0">
                          <a:solidFill>
                            <a:srgbClr val="000000"/>
                          </a:solidFill>
                          <a:effectLst/>
                          <a:latin typeface="Peugeot New" panose="02000000000000000000" pitchFamily="2" charset="0"/>
                        </a:rPr>
                        <a:t>7</a:t>
                      </a:r>
                      <a:r>
                        <a:rPr lang="en-GB" sz="800" b="1" i="0" u="none" strike="noStrike" noProof="0" dirty="0">
                          <a:solidFill>
                            <a:srgbClr val="000000"/>
                          </a:solidFill>
                          <a:effectLst/>
                          <a:latin typeface="Peugeot New" panose="02000000000000000000" pitchFamily="2" charset="0"/>
                        </a:rPr>
                        <a:t>.</a:t>
                      </a:r>
                      <a:r>
                        <a:rPr lang="hr-HR" sz="800" b="1" i="0" u="none" strike="noStrike" noProof="0" dirty="0">
                          <a:solidFill>
                            <a:srgbClr val="000000"/>
                          </a:solidFill>
                          <a:effectLst/>
                          <a:latin typeface="Peugeot New" panose="02000000000000000000" pitchFamily="2" charset="0"/>
                        </a:rPr>
                        <a:t>640</a:t>
                      </a:r>
                      <a:r>
                        <a:rPr lang="en-GB" sz="800" b="1"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w="12700" cap="flat" cmpd="sng" algn="ctr">
                      <a:noFill/>
                      <a:prstDash val="solid"/>
                      <a:round/>
                      <a:headEnd type="none" w="med" len="med"/>
                      <a:tailEnd type="none" w="med" len="med"/>
                    </a:lnB>
                    <a:solidFill>
                      <a:srgbClr val="E7E6E6"/>
                    </a:solidFill>
                  </a:tcPr>
                </a:tc>
                <a:tc>
                  <a:txBody>
                    <a:bodyPr/>
                    <a:lstStyle/>
                    <a:p>
                      <a:pPr algn="ctr" fontAlgn="ctr"/>
                      <a:r>
                        <a:rPr lang="en-GB" sz="800" b="1" i="0" u="none" strike="noStrike" noProof="0" dirty="0">
                          <a:solidFill>
                            <a:srgbClr val="000000"/>
                          </a:solidFill>
                          <a:effectLst/>
                          <a:latin typeface="Peugeot New" panose="02000000000000000000" pitchFamily="2" charset="0"/>
                        </a:rPr>
                        <a:t>3</a:t>
                      </a:r>
                      <a:r>
                        <a:rPr lang="hr-HR" sz="800" b="1" i="0" u="none" strike="noStrike" noProof="0" dirty="0">
                          <a:solidFill>
                            <a:srgbClr val="000000"/>
                          </a:solidFill>
                          <a:effectLst/>
                          <a:latin typeface="Peugeot New" panose="02000000000000000000" pitchFamily="2" charset="0"/>
                        </a:rPr>
                        <a:t>9.390</a:t>
                      </a:r>
                      <a:r>
                        <a:rPr lang="en-GB" sz="800" b="1"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GB" sz="800" b="1" i="0" u="none" strike="noStrike" noProof="0" dirty="0">
                          <a:solidFill>
                            <a:srgbClr val="000000"/>
                          </a:solidFill>
                          <a:effectLst/>
                          <a:latin typeface="Peugeot New" panose="02000000000000000000" pitchFamily="2" charset="0"/>
                        </a:rPr>
                        <a:t>41.</a:t>
                      </a:r>
                      <a:r>
                        <a:rPr lang="hr-HR" sz="800" b="1" i="0" u="none" strike="noStrike" noProof="0" dirty="0">
                          <a:solidFill>
                            <a:srgbClr val="000000"/>
                          </a:solidFill>
                          <a:effectLst/>
                          <a:latin typeface="Peugeot New" panose="02000000000000000000" pitchFamily="2" charset="0"/>
                        </a:rPr>
                        <a:t>840</a:t>
                      </a:r>
                      <a:r>
                        <a:rPr lang="en-GB" sz="800" b="1"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4031507902"/>
                  </a:ext>
                </a:extLst>
              </a:tr>
              <a:tr h="338062">
                <a:tc vMerge="1">
                  <a:txBody>
                    <a:bodyPr/>
                    <a:lstStyle/>
                    <a:p>
                      <a:endParaRPr lang="fr-FR"/>
                    </a:p>
                  </a:txBody>
                  <a:tcPr>
                    <a:lnL>
                      <a:noFill/>
                    </a:lnL>
                    <a:lnR>
                      <a:noFill/>
                    </a:lnR>
                    <a:lnT>
                      <a:noFill/>
                    </a:lnT>
                    <a:lnB w="12700" cap="flat" cmpd="sng" algn="ctr">
                      <a:noFill/>
                      <a:prstDash val="solid"/>
                      <a:round/>
                      <a:headEnd type="none" w="med" len="med"/>
                      <a:tailEnd type="none" w="med" len="med"/>
                    </a:lnB>
                  </a:tcPr>
                </a:tc>
                <a:tc vMerge="1">
                  <a:txBody>
                    <a:bodyPr/>
                    <a:lstStyle/>
                    <a:p>
                      <a:endParaRPr lang="fr-FR"/>
                    </a:p>
                  </a:txBody>
                  <a:tcPr>
                    <a:lnL>
                      <a:noFill/>
                    </a:lnL>
                    <a:lnR>
                      <a:noFill/>
                    </a:lnR>
                    <a:lnT>
                      <a:noFill/>
                    </a:lnT>
                    <a:lnB w="12700" cap="flat" cmpd="sng" algn="ctr">
                      <a:noFill/>
                      <a:prstDash val="solid"/>
                      <a:round/>
                      <a:headEnd type="none" w="med" len="med"/>
                      <a:tailEnd type="none" w="med" len="med"/>
                    </a:lnB>
                  </a:tcPr>
                </a:tc>
                <a:tc vMerge="1">
                  <a:txBody>
                    <a:bodyPr/>
                    <a:lstStyle/>
                    <a:p>
                      <a:endParaRPr lang="fr-FR"/>
                    </a:p>
                  </a:txBody>
                  <a:tcPr>
                    <a:lnL>
                      <a:noFill/>
                    </a:lnL>
                    <a:lnR>
                      <a:noFill/>
                    </a:lnR>
                    <a:lnT>
                      <a:noFill/>
                    </a:lnT>
                    <a:lnB w="12700" cap="flat" cmpd="sng" algn="ctr">
                      <a:noFill/>
                      <a:prstDash val="solid"/>
                      <a:round/>
                      <a:headEnd type="none" w="med" len="med"/>
                      <a:tailEnd type="none" w="med" len="med"/>
                    </a:lnB>
                  </a:tcPr>
                </a:tc>
                <a:tc vMerge="1">
                  <a:txBody>
                    <a:bodyPr/>
                    <a:lstStyle/>
                    <a:p>
                      <a:endParaRPr lang="fr-FR"/>
                    </a:p>
                  </a:txBody>
                  <a:tcPr>
                    <a:lnL>
                      <a:noFill/>
                    </a:lnL>
                    <a:lnR>
                      <a:noFill/>
                    </a:lnR>
                    <a:lnT>
                      <a:noFill/>
                    </a:lnT>
                    <a:lnB w="12700" cap="flat" cmpd="sng" algn="ctr">
                      <a:noFill/>
                      <a:prstDash val="solid"/>
                      <a:round/>
                      <a:headEnd type="none" w="med" len="med"/>
                      <a:tailEnd type="none" w="med" len="med"/>
                    </a:lnB>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solidFill>
                      <a:srgbClr val="E7E6E6"/>
                    </a:solidFill>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4261249446"/>
                  </a:ext>
                </a:extLst>
              </a:tr>
              <a:tr h="266676">
                <a:tc rowSpan="2">
                  <a:txBody>
                    <a:bodyPr/>
                    <a:lstStyle/>
                    <a:p>
                      <a:pPr algn="l" rtl="0" fontAlgn="ctr"/>
                      <a:r>
                        <a:rPr lang="pl-PL" sz="800" b="0" i="0" u="none" strike="noStrike" noProof="0" dirty="0" err="1">
                          <a:solidFill>
                            <a:srgbClr val="00B0F0"/>
                          </a:solidFill>
                          <a:effectLst/>
                          <a:latin typeface="Peugeot New" panose="02000000000000000000" pitchFamily="2" charset="0"/>
                        </a:rPr>
                        <a:t>Električni</a:t>
                      </a:r>
                      <a:r>
                        <a:rPr lang="pl-PL" sz="800" b="0" i="0" u="none" strike="noStrike" noProof="0" dirty="0">
                          <a:solidFill>
                            <a:srgbClr val="00B0F0"/>
                          </a:solidFill>
                          <a:effectLst/>
                          <a:latin typeface="Peugeot New" panose="02000000000000000000" pitchFamily="2" charset="0"/>
                        </a:rPr>
                        <a:t> motor 156</a:t>
                      </a:r>
                      <a:br>
                        <a:rPr lang="pl-PL" sz="800" b="0" i="0" u="none" strike="noStrike" noProof="0" dirty="0">
                          <a:solidFill>
                            <a:srgbClr val="00B0F0"/>
                          </a:solidFill>
                          <a:effectLst/>
                          <a:latin typeface="Peugeot New" panose="02000000000000000000" pitchFamily="2" charset="0"/>
                        </a:rPr>
                      </a:br>
                      <a:r>
                        <a:rPr lang="pl-PL" sz="800" b="0" i="0" u="none" strike="noStrike" noProof="0" dirty="0">
                          <a:solidFill>
                            <a:srgbClr val="00B0F0"/>
                          </a:solidFill>
                          <a:effectLst/>
                          <a:latin typeface="Peugeot New" panose="02000000000000000000" pitchFamily="2" charset="0"/>
                        </a:rPr>
                        <a:t>(115 kW) - </a:t>
                      </a:r>
                      <a:r>
                        <a:rPr lang="pl-PL" sz="800" b="0" i="0" u="none" strike="noStrike" noProof="0" dirty="0" err="1">
                          <a:solidFill>
                            <a:srgbClr val="00B0F0"/>
                          </a:solidFill>
                          <a:effectLst/>
                          <a:latin typeface="Peugeot New" panose="02000000000000000000" pitchFamily="2" charset="0"/>
                        </a:rPr>
                        <a:t>Baterija</a:t>
                      </a:r>
                      <a:r>
                        <a:rPr lang="pl-PL" sz="800" b="0" i="0" u="none" strike="noStrike" noProof="0" dirty="0">
                          <a:solidFill>
                            <a:srgbClr val="00B0F0"/>
                          </a:solidFill>
                          <a:effectLst/>
                          <a:latin typeface="Peugeot New" panose="02000000000000000000" pitchFamily="2" charset="0"/>
                        </a:rPr>
                        <a:t> 54 kWh
</a:t>
                      </a:r>
                      <a:endParaRPr lang="en-GB" sz="800" b="0" i="0" u="none" strike="noStrike" kern="1200" noProof="0" dirty="0">
                        <a:solidFill>
                          <a:srgbClr val="00B0F0"/>
                        </a:solidFill>
                        <a:effectLst/>
                        <a:latin typeface="Peugeot New" panose="02000000000000000000" pitchFamily="2" charset="0"/>
                        <a:ea typeface="+mn-ea"/>
                        <a:cs typeface="+mn-cs"/>
                      </a:endParaRPr>
                    </a:p>
                  </a:txBody>
                  <a:tcPr marL="85725" marR="9525" marT="9525" marB="0" anchor="ctr">
                    <a:lnL>
                      <a:noFill/>
                    </a:lnL>
                    <a:lnR>
                      <a:noFill/>
                    </a:lnR>
                    <a:lnT>
                      <a:noFill/>
                    </a:lnT>
                    <a:lnB w="12700" cap="flat" cmpd="sng" algn="ctr">
                      <a:noFill/>
                      <a:prstDash val="solid"/>
                      <a:round/>
                      <a:headEnd type="none" w="med" len="med"/>
                      <a:tailEnd type="none" w="med" len="med"/>
                    </a:lnB>
                  </a:tcPr>
                </a:tc>
                <a:tc rowSpan="2">
                  <a:txBody>
                    <a:bodyPr/>
                    <a:lstStyle/>
                    <a:p>
                      <a:pPr algn="ctr" rtl="0" fontAlgn="ctr"/>
                      <a:r>
                        <a:rPr lang="en-GB" sz="800" b="0" i="0" u="none" strike="noStrike" noProof="0" dirty="0">
                          <a:solidFill>
                            <a:srgbClr val="000000"/>
                          </a:solidFill>
                          <a:effectLst/>
                          <a:latin typeface="Peugeot New" panose="02000000000000000000" pitchFamily="2" charset="0"/>
                        </a:rPr>
                        <a:t>0</a:t>
                      </a:r>
                      <a:r>
                        <a:rPr lang="hr-HR" sz="800" b="0" i="0" u="none" strike="noStrike" noProof="0" dirty="0">
                          <a:solidFill>
                            <a:srgbClr val="000000"/>
                          </a:solidFill>
                          <a:effectLst/>
                          <a:latin typeface="Peugeot New" panose="02000000000000000000" pitchFamily="2" charset="0"/>
                        </a:rPr>
                        <a:t> </a:t>
                      </a:r>
                      <a:r>
                        <a:rPr lang="en-GB" sz="800" b="0" i="0" u="none" strike="noStrike" noProof="0" dirty="0">
                          <a:solidFill>
                            <a:srgbClr val="000000"/>
                          </a:solidFill>
                          <a:effectLst/>
                          <a:latin typeface="Peugeot New" panose="02000000000000000000" pitchFamily="2" charset="0"/>
                        </a:rPr>
                        <a:t>-</a:t>
                      </a:r>
                      <a:r>
                        <a:rPr lang="hr-HR" sz="800" b="0" i="0" u="none" strike="noStrike" noProof="0">
                          <a:solidFill>
                            <a:srgbClr val="000000"/>
                          </a:solidFill>
                          <a:effectLst/>
                          <a:latin typeface="Peugeot New" panose="02000000000000000000" pitchFamily="2" charset="0"/>
                        </a:rPr>
                        <a:t> </a:t>
                      </a:r>
                      <a:r>
                        <a:rPr lang="en-GB" sz="800" b="0" i="0" u="none" strike="noStrike" noProof="0">
                          <a:solidFill>
                            <a:srgbClr val="000000"/>
                          </a:solidFill>
                          <a:effectLst/>
                          <a:latin typeface="Peugeot New" panose="02000000000000000000" pitchFamily="2" charset="0"/>
                        </a:rPr>
                        <a:t>0</a:t>
                      </a:r>
                      <a:endParaRPr lang="en-GB" sz="8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hr-HR" sz="800" b="0" i="0" u="none" strike="noStrike" noProof="0" dirty="0">
                          <a:solidFill>
                            <a:srgbClr val="000000"/>
                          </a:solidFill>
                          <a:effectLst/>
                          <a:latin typeface="Peugeot New" panose="02000000000000000000" pitchFamily="2" charset="0"/>
                        </a:rPr>
                        <a:t>Električni</a:t>
                      </a:r>
                      <a:endParaRPr lang="en-GB" sz="8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hr-HR" sz="800" b="0" i="0" u="none" strike="noStrike" noProof="0" dirty="0">
                          <a:solidFill>
                            <a:srgbClr val="000000"/>
                          </a:solidFill>
                          <a:effectLst/>
                          <a:latin typeface="Peugeot New" panose="02000000000000000000" pitchFamily="2" charset="0"/>
                        </a:rPr>
                        <a:t>-</a:t>
                      </a:r>
                      <a:endParaRPr lang="en-GB" sz="8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hr-HR" sz="800" b="1" i="0" u="none" strike="noStrike" noProof="0" dirty="0">
                          <a:solidFill>
                            <a:srgbClr val="000000"/>
                          </a:solidFill>
                          <a:effectLst/>
                          <a:latin typeface="Peugeot New" panose="02000000000000000000" pitchFamily="2" charset="0"/>
                        </a:rPr>
                        <a:t>39.790 €</a:t>
                      </a:r>
                      <a:endParaRPr lang="en-GB" sz="800" b="1"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solidFill>
                      <a:srgbClr val="E7E6E6"/>
                    </a:solidFill>
                  </a:tcPr>
                </a:tc>
                <a:tc>
                  <a:txBody>
                    <a:bodyPr/>
                    <a:lstStyle/>
                    <a:p>
                      <a:pPr algn="ctr" fontAlgn="ctr"/>
                      <a:r>
                        <a:rPr lang="en-GB" sz="800" b="1" i="0" u="none" strike="noStrike" noProof="0" dirty="0">
                          <a:solidFill>
                            <a:srgbClr val="000000"/>
                          </a:solidFill>
                          <a:effectLst/>
                          <a:latin typeface="Peugeot New" panose="02000000000000000000" pitchFamily="2" charset="0"/>
                        </a:rPr>
                        <a:t>41.</a:t>
                      </a:r>
                      <a:r>
                        <a:rPr lang="hr-HR" sz="800" b="1" i="0" u="none" strike="noStrike" noProof="0" dirty="0">
                          <a:solidFill>
                            <a:srgbClr val="000000"/>
                          </a:solidFill>
                          <a:effectLst/>
                          <a:latin typeface="Peugeot New" panose="02000000000000000000" pitchFamily="2" charset="0"/>
                        </a:rPr>
                        <a:t>540 </a:t>
                      </a:r>
                      <a:r>
                        <a:rPr lang="en-GB" sz="800" b="1" i="0" u="none" strike="noStrike" noProof="0" dirty="0">
                          <a:solidFill>
                            <a:srgbClr val="000000"/>
                          </a:solidFill>
                          <a:effectLst/>
                          <a:latin typeface="Peugeot New" panose="02000000000000000000" pitchFamily="2" charset="0"/>
                        </a:rPr>
                        <a:t>€</a:t>
                      </a:r>
                      <a:r>
                        <a:rPr lang="hr-HR" sz="800" b="1" i="0" u="none" strike="noStrike" noProof="0" dirty="0">
                          <a:solidFill>
                            <a:srgbClr val="000000"/>
                          </a:solidFill>
                          <a:effectLst/>
                          <a:latin typeface="Peugeot New" panose="02000000000000000000" pitchFamily="2" charset="0"/>
                        </a:rPr>
                        <a:t> </a:t>
                      </a:r>
                      <a:endParaRPr lang="en-GB" sz="800" b="1"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GB" sz="800" b="1" i="0" u="none" strike="noStrike" noProof="0" dirty="0">
                          <a:solidFill>
                            <a:srgbClr val="000000"/>
                          </a:solidFill>
                          <a:effectLst/>
                          <a:latin typeface="Peugeot New" panose="02000000000000000000" pitchFamily="2" charset="0"/>
                        </a:rPr>
                        <a:t>43.</a:t>
                      </a:r>
                      <a:r>
                        <a:rPr lang="hr-HR" sz="800" b="1" i="0" u="none" strike="noStrike" noProof="0" dirty="0">
                          <a:solidFill>
                            <a:srgbClr val="000000"/>
                          </a:solidFill>
                          <a:effectLst/>
                          <a:latin typeface="Peugeot New" panose="02000000000000000000" pitchFamily="2" charset="0"/>
                        </a:rPr>
                        <a:t>990</a:t>
                      </a:r>
                      <a:r>
                        <a:rPr lang="en-GB" sz="800" b="1" i="0" u="none" strike="noStrike" noProof="0" dirty="0">
                          <a:solidFill>
                            <a:srgbClr val="000000"/>
                          </a:solidFill>
                          <a:effectLst/>
                          <a:latin typeface="Peugeot New" panose="02000000000000000000" pitchFamily="2" charset="0"/>
                        </a:rPr>
                        <a:t> €</a:t>
                      </a:r>
                    </a:p>
                  </a:txBody>
                  <a:tcPr marL="9525" marR="9525" marT="9525" marB="0" anchor="ctr">
                    <a:lnL>
                      <a:noFill/>
                    </a:lnL>
                    <a:lnR>
                      <a:noFill/>
                    </a:lnR>
                    <a:lnT>
                      <a:noFill/>
                    </a:lnT>
                    <a:lnB w="12700"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3240783629"/>
                  </a:ext>
                </a:extLst>
              </a:tr>
              <a:tr h="285750">
                <a:tc vMerge="1">
                  <a:txBody>
                    <a:bodyPr/>
                    <a:lstStyle/>
                    <a:p>
                      <a:endParaRPr lang="fr-FR"/>
                    </a:p>
                  </a:txBody>
                  <a:tcPr>
                    <a:lnL>
                      <a:noFill/>
                    </a:lnL>
                    <a:lnR>
                      <a:noFill/>
                    </a:lnR>
                    <a:lnT>
                      <a:noFill/>
                    </a:lnT>
                    <a:lnB w="12700" cap="flat" cmpd="sng" algn="ctr">
                      <a:solidFill>
                        <a:schemeClr val="tx1"/>
                      </a:solidFill>
                      <a:prstDash val="solid"/>
                      <a:round/>
                      <a:headEnd type="none" w="med" len="med"/>
                      <a:tailEnd type="none" w="med" len="med"/>
                    </a:lnB>
                  </a:tcPr>
                </a:tc>
                <a:tc vMerge="1">
                  <a:txBody>
                    <a:bodyPr/>
                    <a:lstStyle/>
                    <a:p>
                      <a:endParaRPr lang="fr-FR"/>
                    </a:p>
                  </a:txBody>
                  <a:tcPr>
                    <a:lnL>
                      <a:noFill/>
                    </a:lnL>
                    <a:lnR>
                      <a:noFill/>
                    </a:lnR>
                    <a:lnT>
                      <a:noFill/>
                    </a:lnT>
                    <a:lnB w="12700" cap="flat" cmpd="sng" algn="ctr">
                      <a:solidFill>
                        <a:schemeClr val="tx1"/>
                      </a:solidFill>
                      <a:prstDash val="solid"/>
                      <a:round/>
                      <a:headEnd type="none" w="med" len="med"/>
                      <a:tailEnd type="none" w="med" len="med"/>
                    </a:lnB>
                  </a:tcPr>
                </a:tc>
                <a:tc vMerge="1">
                  <a:txBody>
                    <a:bodyPr/>
                    <a:lstStyle/>
                    <a:p>
                      <a:endParaRPr lang="fr-FR"/>
                    </a:p>
                  </a:txBody>
                  <a:tcPr>
                    <a:lnL>
                      <a:noFill/>
                    </a:lnL>
                    <a:lnR>
                      <a:noFill/>
                    </a:lnR>
                    <a:lnT>
                      <a:noFill/>
                    </a:lnT>
                    <a:lnB w="12700" cap="flat" cmpd="sng" algn="ctr">
                      <a:solidFill>
                        <a:schemeClr val="tx1"/>
                      </a:solidFill>
                      <a:prstDash val="solid"/>
                      <a:round/>
                      <a:headEnd type="none" w="med" len="med"/>
                      <a:tailEnd type="none" w="med" len="med"/>
                    </a:lnB>
                  </a:tcPr>
                </a:tc>
                <a:tc vMerge="1">
                  <a:txBody>
                    <a:bodyPr/>
                    <a:lstStyle/>
                    <a:p>
                      <a:endParaRPr lang="fr-FR"/>
                    </a:p>
                  </a:txBody>
                  <a:tcP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GB" sz="700" b="0" i="0" u="none" strike="noStrike" noProof="0"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722784254"/>
                  </a:ext>
                </a:extLst>
              </a:tr>
            </a:tbl>
          </a:graphicData>
        </a:graphic>
      </p:graphicFrame>
      <p:sp>
        <p:nvSpPr>
          <p:cNvPr id="13" name="TextBox 12">
            <a:extLst>
              <a:ext uri="{FF2B5EF4-FFF2-40B4-BE49-F238E27FC236}">
                <a16:creationId xmlns:a16="http://schemas.microsoft.com/office/drawing/2014/main" id="{933B5E07-0A37-3E0B-E157-5A33C51796D5}"/>
              </a:ext>
            </a:extLst>
          </p:cNvPr>
          <p:cNvSpPr txBox="1"/>
          <p:nvPr/>
        </p:nvSpPr>
        <p:spPr>
          <a:xfrm>
            <a:off x="658076" y="6278749"/>
            <a:ext cx="11533924" cy="200055"/>
          </a:xfrm>
          <a:prstGeom prst="rect">
            <a:avLst/>
          </a:prstGeom>
          <a:noFill/>
        </p:spPr>
        <p:txBody>
          <a:bodyPr wrap="square">
            <a:spAutoFit/>
          </a:bodyPr>
          <a:lstStyle/>
          <a:p>
            <a:r>
              <a:rPr lang="hr-HR" sz="700" dirty="0"/>
              <a:t>Cjenik je važeći do objave novog cjenika, P Automobil Import d.o.o. zadržava pravo promjene verzija modela, strukture, opreme tehničkih karakteristika i cijena bez obaveze prethodne najave.</a:t>
            </a:r>
          </a:p>
        </p:txBody>
      </p:sp>
      <p:grpSp>
        <p:nvGrpSpPr>
          <p:cNvPr id="12" name="Groupe 6">
            <a:extLst>
              <a:ext uri="{FF2B5EF4-FFF2-40B4-BE49-F238E27FC236}">
                <a16:creationId xmlns:a16="http://schemas.microsoft.com/office/drawing/2014/main" id="{6D513873-72AC-3FAD-E943-36FEA0785513}"/>
              </a:ext>
            </a:extLst>
          </p:cNvPr>
          <p:cNvGrpSpPr/>
          <p:nvPr/>
        </p:nvGrpSpPr>
        <p:grpSpPr>
          <a:xfrm>
            <a:off x="0" y="0"/>
            <a:ext cx="372284" cy="6858014"/>
            <a:chOff x="-6767" y="-14"/>
            <a:chExt cx="372284" cy="6858014"/>
          </a:xfrm>
        </p:grpSpPr>
        <p:sp>
          <p:nvSpPr>
            <p:cNvPr id="14" name="Rectangle 13">
              <a:hlinkClick r:id="" action="ppaction://noaction"/>
              <a:extLst>
                <a:ext uri="{FF2B5EF4-FFF2-40B4-BE49-F238E27FC236}">
                  <a16:creationId xmlns:a16="http://schemas.microsoft.com/office/drawing/2014/main" id="{B1EE4A46-DB84-A039-5E3C-641EF771E65F}"/>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15" name="Rectangle 14">
              <a:hlinkClick r:id="" action="ppaction://noaction"/>
              <a:extLst>
                <a:ext uri="{FF2B5EF4-FFF2-40B4-BE49-F238E27FC236}">
                  <a16:creationId xmlns:a16="http://schemas.microsoft.com/office/drawing/2014/main" id="{A66B4E20-05DD-C4FD-E54F-9E9C42927060}"/>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17" name="Rectangle 16">
              <a:hlinkClick r:id="" action="ppaction://noaction"/>
              <a:extLst>
                <a:ext uri="{FF2B5EF4-FFF2-40B4-BE49-F238E27FC236}">
                  <a16:creationId xmlns:a16="http://schemas.microsoft.com/office/drawing/2014/main" id="{66B3DD29-27C9-73F8-34C8-78783CCF7B72}"/>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18" name="Rectangle 17">
              <a:hlinkClick r:id="" action="ppaction://noaction"/>
              <a:extLst>
                <a:ext uri="{FF2B5EF4-FFF2-40B4-BE49-F238E27FC236}">
                  <a16:creationId xmlns:a16="http://schemas.microsoft.com/office/drawing/2014/main" id="{CF8C53B2-C7A8-AEC1-53B1-CC4CAF09E470}"/>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19" name="Rectangle 18">
              <a:hlinkClick r:id="" action="ppaction://noaction"/>
              <a:extLst>
                <a:ext uri="{FF2B5EF4-FFF2-40B4-BE49-F238E27FC236}">
                  <a16:creationId xmlns:a16="http://schemas.microsoft.com/office/drawing/2014/main" id="{F973FD84-A631-A8BF-4318-1B33376776B7}"/>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20" name="Rectangle 19">
              <a:extLst>
                <a:ext uri="{FF2B5EF4-FFF2-40B4-BE49-F238E27FC236}">
                  <a16:creationId xmlns:a16="http://schemas.microsoft.com/office/drawing/2014/main" id="{620DABB0-D8EE-BDF8-CEB3-B493E571627A}"/>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21" name="Rectangle 20">
              <a:hlinkClick r:id="" action="ppaction://noaction"/>
              <a:extLst>
                <a:ext uri="{FF2B5EF4-FFF2-40B4-BE49-F238E27FC236}">
                  <a16:creationId xmlns:a16="http://schemas.microsoft.com/office/drawing/2014/main" id="{17BA707A-3B49-F869-9533-708E93203EF0}"/>
                </a:ext>
              </a:extLst>
            </p:cNvPr>
            <p:cNvSpPr/>
            <p:nvPr/>
          </p:nvSpPr>
          <p:spPr>
            <a:xfrm rot="16200000">
              <a:off x="-364832" y="5270403"/>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22" name="Rectangle 21">
              <a:hlinkClick r:id="" action="ppaction://noaction"/>
              <a:extLst>
                <a:ext uri="{FF2B5EF4-FFF2-40B4-BE49-F238E27FC236}">
                  <a16:creationId xmlns:a16="http://schemas.microsoft.com/office/drawing/2014/main" id="{11E6051D-55E2-8D78-8DF9-E59CDFF68293}"/>
                </a:ext>
              </a:extLst>
            </p:cNvPr>
            <p:cNvSpPr/>
            <p:nvPr/>
          </p:nvSpPr>
          <p:spPr>
            <a:xfrm rot="16200000">
              <a:off x="-249654" y="1100136"/>
              <a:ext cx="857250" cy="371473"/>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hr-HR" sz="680" kern="0" spc="50" dirty="0">
                  <a:solidFill>
                    <a:schemeClr val="bg1"/>
                  </a:solidFill>
                  <a:latin typeface="Peugeot New" panose="02000000000000000000" pitchFamily="2" charset="0"/>
                </a:rPr>
                <a:t>CIJENE</a:t>
              </a:r>
              <a:endParaRPr lang="en-US" sz="680" kern="0" spc="50" dirty="0">
                <a:solidFill>
                  <a:schemeClr val="bg1"/>
                </a:solidFill>
                <a:latin typeface="Peugeot New" panose="02000000000000000000" pitchFamily="2" charset="0"/>
              </a:endParaRPr>
            </a:p>
          </p:txBody>
        </p:sp>
      </p:grpSp>
    </p:spTree>
    <p:extLst>
      <p:ext uri="{BB962C8B-B14F-4D97-AF65-F5344CB8AC3E}">
        <p14:creationId xmlns:p14="http://schemas.microsoft.com/office/powerpoint/2010/main" val="294323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5" descr="Une image contenant véhicule, voiture, roue, Véhicule terrestre&#10;&#10;Description générée automatiquement">
            <a:extLst>
              <a:ext uri="{FF2B5EF4-FFF2-40B4-BE49-F238E27FC236}">
                <a16:creationId xmlns:a16="http://schemas.microsoft.com/office/drawing/2014/main" id="{7A0E453C-C310-0AF0-2640-FF24E6AFE3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372" y="0"/>
            <a:ext cx="7040000" cy="3960000"/>
          </a:xfrm>
          <a:prstGeom prst="rect">
            <a:avLst/>
          </a:prstGeom>
        </p:spPr>
      </p:pic>
      <p:pic>
        <p:nvPicPr>
          <p:cNvPr id="5" name="Espace réservé pour une image  30" descr="Une image contenant voiture, Console centrale, véhicule, transport&#10;&#10;Description générée automatiquement">
            <a:extLst>
              <a:ext uri="{FF2B5EF4-FFF2-40B4-BE49-F238E27FC236}">
                <a16:creationId xmlns:a16="http://schemas.microsoft.com/office/drawing/2014/main" id="{D0674C58-B6A0-A067-7A64-1294138852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7" t="1052" r="2507" b="-1"/>
          <a:stretch/>
        </p:blipFill>
        <p:spPr>
          <a:xfrm>
            <a:off x="6282288" y="3421680"/>
            <a:ext cx="5909712" cy="3462897"/>
          </a:xfrm>
          <a:prstGeom prst="rect">
            <a:avLst/>
          </a:prstGeom>
        </p:spPr>
      </p:pic>
      <p:sp>
        <p:nvSpPr>
          <p:cNvPr id="6" name="Rectangle 5">
            <a:extLst>
              <a:ext uri="{FF2B5EF4-FFF2-40B4-BE49-F238E27FC236}">
                <a16:creationId xmlns:a16="http://schemas.microsoft.com/office/drawing/2014/main" id="{7FA61109-D25B-58F1-6F67-CC0C091855ED}"/>
              </a:ext>
            </a:extLst>
          </p:cNvPr>
          <p:cNvSpPr/>
          <p:nvPr/>
        </p:nvSpPr>
        <p:spPr>
          <a:xfrm>
            <a:off x="779045" y="679385"/>
            <a:ext cx="4790262" cy="6086282"/>
          </a:xfrm>
          <a:prstGeom prst="rect">
            <a:avLst/>
          </a:prstGeom>
        </p:spPr>
        <p:txBody>
          <a:bodyPr wrap="square" lIns="91440" tIns="45720" rIns="91440" bIns="45720" anchor="t">
            <a:spAutoFit/>
          </a:bodyPr>
          <a:lstStyle/>
          <a:p>
            <a:pPr marL="0" marR="0" indent="0" algn="l" rtl="0" eaLnBrk="1" fontAlgn="auto" latinLnBrk="0" hangingPunct="1">
              <a:spcBef>
                <a:spcPts val="0"/>
              </a:spcBef>
              <a:spcAft>
                <a:spcPts val="0"/>
              </a:spcAft>
            </a:pPr>
            <a:r>
              <a:rPr lang="hr-HR" sz="1200" i="0" u="none" strike="noStrike" kern="1200" dirty="0">
                <a:solidFill>
                  <a:srgbClr val="000000"/>
                </a:solidFill>
                <a:effectLst/>
                <a:latin typeface="Peugeot New" panose="02000000000000000000" pitchFamily="50" charset="0"/>
              </a:rPr>
              <a:t>SIGURNOST</a:t>
            </a:r>
            <a:endParaRPr lang="en-US" sz="1200" i="0" u="none" strike="noStrike" kern="1200" dirty="0">
              <a:solidFill>
                <a:srgbClr val="000000"/>
              </a:solidFill>
              <a:effectLst/>
              <a:latin typeface="Peugeot New" panose="02000000000000000000" pitchFamily="50" charset="0"/>
            </a:endParaRPr>
          </a:p>
          <a:p>
            <a:pPr marL="171450" marR="0" indent="-171450" algn="l" rtl="0" eaLnBrk="1" fontAlgn="auto" latinLnBrk="0" hangingPunct="1">
              <a:spcBef>
                <a:spcPts val="0"/>
              </a:spcBef>
              <a:spcAft>
                <a:spcPts val="0"/>
              </a:spcAft>
              <a:buFont typeface="Arial" panose="020B0604020202020204" pitchFamily="34" charset="0"/>
              <a:buChar char="•"/>
            </a:pPr>
            <a:r>
              <a:rPr lang="en-US" sz="900" b="0" i="0" u="none" strike="noStrike" kern="1200" dirty="0" err="1">
                <a:solidFill>
                  <a:srgbClr val="000000"/>
                </a:solidFill>
                <a:effectLst/>
                <a:latin typeface="Peugeot New" panose="02000000000000000000" pitchFamily="50" charset="0"/>
              </a:rPr>
              <a:t>Prednja</a:t>
            </a:r>
            <a:r>
              <a:rPr lang="en-US" sz="900" b="0" i="0" u="none" strike="noStrike" kern="1200" dirty="0">
                <a:solidFill>
                  <a:srgbClr val="000000"/>
                </a:solidFill>
                <a:effectLst/>
                <a:latin typeface="Peugeot New" panose="02000000000000000000" pitchFamily="50" charset="0"/>
              </a:rPr>
              <a:t> </a:t>
            </a:r>
            <a:r>
              <a:rPr lang="en-US" sz="900" b="0" i="0" u="none" strike="noStrike" kern="1200" dirty="0" err="1">
                <a:solidFill>
                  <a:srgbClr val="000000"/>
                </a:solidFill>
                <a:effectLst/>
                <a:latin typeface="Peugeot New" panose="02000000000000000000" pitchFamily="50" charset="0"/>
              </a:rPr>
              <a:t>svjetla</a:t>
            </a:r>
            <a:r>
              <a:rPr lang="en-US" sz="900" b="0" i="0" u="none" strike="noStrike" kern="1200" dirty="0">
                <a:solidFill>
                  <a:srgbClr val="000000"/>
                </a:solidFill>
                <a:effectLst/>
                <a:latin typeface="Peugeot New" panose="02000000000000000000" pitchFamily="50" charset="0"/>
              </a:rPr>
              <a:t> Peugeot LED Technology </a:t>
            </a:r>
          </a:p>
          <a:p>
            <a:pPr marL="171450" marR="0" indent="-171450" algn="l" rtl="0" eaLnBrk="1" fontAlgn="auto" latinLnBrk="0" hangingPunct="1">
              <a:spcBef>
                <a:spcPts val="0"/>
              </a:spcBef>
              <a:spcAft>
                <a:spcPts val="0"/>
              </a:spcAft>
              <a:buFont typeface="Arial" panose="020B0604020202020204" pitchFamily="34" charset="0"/>
              <a:buChar char="•"/>
            </a:pPr>
            <a:endParaRPr lang="hr-HR" sz="900" dirty="0">
              <a:solidFill>
                <a:srgbClr val="000000"/>
              </a:solidFill>
              <a:latin typeface="Peugeot New" panose="02000000000000000000" pitchFamily="50" charset="0"/>
            </a:endParaRPr>
          </a:p>
          <a:p>
            <a:pPr algn="l" rtl="0" eaLnBrk="1" fontAlgn="t" latinLnBrk="0" hangingPunct="1">
              <a:spcBef>
                <a:spcPts val="0"/>
              </a:spcBef>
              <a:spcAft>
                <a:spcPts val="300"/>
              </a:spcAft>
            </a:pPr>
            <a:r>
              <a:rPr lang="pl-PL" sz="1200" b="0" i="0" u="none" strike="noStrike" kern="1200" dirty="0">
                <a:solidFill>
                  <a:srgbClr val="000000"/>
                </a:solidFill>
                <a:effectLst/>
                <a:latin typeface="Peugeot New" panose="02000000000000000000" pitchFamily="50" charset="0"/>
              </a:rPr>
              <a:t>POMOĆ U VOŽNJI</a:t>
            </a:r>
          </a:p>
          <a:p>
            <a:pPr marL="171450" indent="-171450">
              <a:buFont typeface="Arial" panose="020B0604020202020204" pitchFamily="34" charset="0"/>
              <a:buChar char="•"/>
            </a:pPr>
            <a:r>
              <a:rPr lang="en-US" sz="900" dirty="0" err="1">
                <a:solidFill>
                  <a:srgbClr val="000000"/>
                </a:solidFill>
                <a:latin typeface="Peugeot New" panose="02000000000000000000" pitchFamily="50" charset="0"/>
              </a:rPr>
              <a:t>Ultrazvu</a:t>
            </a:r>
            <a:r>
              <a:rPr lang="hr-HR" sz="900" dirty="0">
                <a:solidFill>
                  <a:srgbClr val="000000"/>
                </a:solidFill>
                <a:latin typeface="Peugeot New" panose="02000000000000000000" pitchFamily="50" charset="0"/>
              </a:rPr>
              <a:t>č</a:t>
            </a:r>
            <a:r>
              <a:rPr lang="en-US" sz="900" dirty="0" err="1">
                <a:solidFill>
                  <a:srgbClr val="000000"/>
                </a:solidFill>
                <a:latin typeface="Peugeot New" panose="02000000000000000000" pitchFamily="50" charset="0"/>
              </a:rPr>
              <a:t>na</a:t>
            </a:r>
            <a:r>
              <a:rPr lang="en-US" sz="900" dirty="0">
                <a:solidFill>
                  <a:srgbClr val="000000"/>
                </a:solidFill>
                <a:latin typeface="Peugeot New" panose="02000000000000000000" pitchFamily="50" charset="0"/>
              </a:rPr>
              <a:t> </a:t>
            </a:r>
            <a:r>
              <a:rPr lang="en-US" sz="900" dirty="0" err="1">
                <a:solidFill>
                  <a:srgbClr val="000000"/>
                </a:solidFill>
                <a:latin typeface="Peugeot New" panose="02000000000000000000" pitchFamily="50" charset="0"/>
              </a:rPr>
              <a:t>pomoć</a:t>
            </a:r>
            <a:r>
              <a:rPr lang="en-US" sz="900" dirty="0">
                <a:solidFill>
                  <a:srgbClr val="000000"/>
                </a:solidFill>
                <a:latin typeface="Peugeot New" panose="02000000000000000000" pitchFamily="50" charset="0"/>
              </a:rPr>
              <a:t> </a:t>
            </a:r>
            <a:r>
              <a:rPr lang="en-US" sz="900" dirty="0" err="1">
                <a:solidFill>
                  <a:srgbClr val="000000"/>
                </a:solidFill>
                <a:latin typeface="Peugeot New" panose="02000000000000000000" pitchFamily="50" charset="0"/>
              </a:rPr>
              <a:t>pri</a:t>
            </a:r>
            <a:r>
              <a:rPr lang="en-US" sz="900" dirty="0">
                <a:solidFill>
                  <a:srgbClr val="000000"/>
                </a:solidFill>
                <a:latin typeface="Peugeot New" panose="02000000000000000000" pitchFamily="50" charset="0"/>
              </a:rPr>
              <a:t> </a:t>
            </a:r>
            <a:r>
              <a:rPr lang="en-US" sz="900" dirty="0" err="1">
                <a:solidFill>
                  <a:srgbClr val="000000"/>
                </a:solidFill>
                <a:latin typeface="Peugeot New" panose="02000000000000000000" pitchFamily="50" charset="0"/>
              </a:rPr>
              <a:t>parkiranju</a:t>
            </a:r>
            <a:r>
              <a:rPr lang="en-US" sz="900" dirty="0">
                <a:solidFill>
                  <a:srgbClr val="000000"/>
                </a:solidFill>
                <a:latin typeface="Peugeot New" panose="02000000000000000000" pitchFamily="50" charset="0"/>
              </a:rPr>
              <a:t> </a:t>
            </a:r>
            <a:r>
              <a:rPr lang="en-US" sz="900" dirty="0" err="1">
                <a:solidFill>
                  <a:srgbClr val="000000"/>
                </a:solidFill>
                <a:latin typeface="Peugeot New" panose="02000000000000000000" pitchFamily="50" charset="0"/>
              </a:rPr>
              <a:t>straga</a:t>
            </a:r>
            <a:endParaRPr lang="hr-HR" sz="900" dirty="0">
              <a:solidFill>
                <a:srgbClr val="000000"/>
              </a:solidFill>
              <a:latin typeface="Peugeot New" panose="02000000000000000000" pitchFamily="50" charset="0"/>
            </a:endParaRPr>
          </a:p>
          <a:p>
            <a:pPr marL="171450" indent="-171450" algn="l" rtl="0" eaLnBrk="1" fontAlgn="t" latinLnBrk="0" hangingPunct="1">
              <a:spcBef>
                <a:spcPts val="0"/>
              </a:spcBef>
              <a:spcAft>
                <a:spcPts val="300"/>
              </a:spcAft>
              <a:buFont typeface="Arial" panose="020B0604020202020204" pitchFamily="34" charset="0"/>
              <a:buChar char="•"/>
            </a:pPr>
            <a:endParaRPr lang="hr-HR" sz="900" b="0" u="none" strike="noStrike" kern="1200" dirty="0">
              <a:solidFill>
                <a:srgbClr val="000000"/>
              </a:solidFill>
              <a:effectLst/>
              <a:latin typeface="+mj-lt"/>
            </a:endParaRPr>
          </a:p>
          <a:p>
            <a:pPr algn="l" rtl="0" eaLnBrk="1" fontAlgn="t" latinLnBrk="0" hangingPunct="1">
              <a:spcBef>
                <a:spcPts val="0"/>
              </a:spcBef>
              <a:spcAft>
                <a:spcPts val="300"/>
              </a:spcAft>
            </a:pPr>
            <a:r>
              <a:rPr lang="hr-HR" sz="1200" b="0" u="none" strike="noStrike" kern="1200" dirty="0">
                <a:solidFill>
                  <a:srgbClr val="000000"/>
                </a:solidFill>
                <a:effectLst/>
                <a:latin typeface="+mj-lt"/>
              </a:rPr>
              <a:t>VANJSKI IZGLED</a:t>
            </a:r>
          </a:p>
          <a:p>
            <a:pPr marL="171450" indent="-171450" algn="l" rtl="0" eaLnBrk="1" fontAlgn="t" latinLnBrk="0" hangingPunct="1">
              <a:spcBef>
                <a:spcPts val="0"/>
              </a:spcBef>
              <a:spcAft>
                <a:spcPts val="300"/>
              </a:spcAft>
              <a:buFont typeface="Arial" panose="020B0604020202020204" pitchFamily="34" charset="0"/>
              <a:buChar char="•"/>
            </a:pPr>
            <a:r>
              <a:rPr lang="hr-HR" sz="900" b="0" u="none" strike="noStrike" kern="1200" dirty="0">
                <a:solidFill>
                  <a:srgbClr val="000000"/>
                </a:solidFill>
                <a:effectLst/>
                <a:latin typeface="+mj-lt"/>
              </a:rPr>
              <a:t>Stilski elementi</a:t>
            </a:r>
            <a:endParaRPr lang="en-US" sz="900" b="0" u="none" strike="noStrike" kern="1200" dirty="0">
              <a:solidFill>
                <a:srgbClr val="000000"/>
              </a:solidFill>
              <a:effectLst/>
              <a:latin typeface="+mj-lt"/>
            </a:endParaRPr>
          </a:p>
          <a:p>
            <a:pPr algn="l" rtl="0" eaLnBrk="1" fontAlgn="t" latinLnBrk="0" hangingPunct="1">
              <a:spcBef>
                <a:spcPts val="0"/>
              </a:spcBef>
              <a:spcAft>
                <a:spcPts val="300"/>
              </a:spcAft>
            </a:pPr>
            <a:r>
              <a:rPr lang="hr-HR" sz="900" b="0" i="1" u="none" strike="noStrike" kern="1200" dirty="0">
                <a:solidFill>
                  <a:srgbClr val="000000"/>
                </a:solidFill>
                <a:effectLst/>
              </a:rPr>
              <a:t>         Sjajnocrni vanjski retrovizori</a:t>
            </a:r>
          </a:p>
          <a:p>
            <a:pPr algn="l" rtl="0" eaLnBrk="1" fontAlgn="t" latinLnBrk="0" hangingPunct="1">
              <a:spcBef>
                <a:spcPts val="0"/>
              </a:spcBef>
              <a:spcAft>
                <a:spcPts val="300"/>
              </a:spcAft>
            </a:pPr>
            <a:r>
              <a:rPr lang="en-US" sz="900" b="0" i="1" u="none" strike="noStrike" kern="1200" dirty="0">
                <a:solidFill>
                  <a:srgbClr val="000000"/>
                </a:solidFill>
                <a:effectLst/>
              </a:rPr>
              <a:t>          </a:t>
            </a:r>
            <a:r>
              <a:rPr lang="hr-HR" sz="900" b="0" i="1" u="none" strike="noStrike" kern="1200" dirty="0">
                <a:solidFill>
                  <a:srgbClr val="000000"/>
                </a:solidFill>
                <a:effectLst/>
              </a:rPr>
              <a:t>Ručice na vratima u boji karoserije</a:t>
            </a:r>
          </a:p>
          <a:p>
            <a:pPr algn="l" rtl="0" eaLnBrk="1" fontAlgn="t" latinLnBrk="0" hangingPunct="1">
              <a:spcBef>
                <a:spcPts val="0"/>
              </a:spcBef>
              <a:spcAft>
                <a:spcPts val="300"/>
              </a:spcAft>
            </a:pPr>
            <a:r>
              <a:rPr lang="hr-HR" sz="900" b="0" i="1" u="none" strike="noStrike" kern="1200" dirty="0">
                <a:solidFill>
                  <a:srgbClr val="000000"/>
                </a:solidFill>
                <a:effectLst/>
              </a:rPr>
              <a:t>          Mat crna </a:t>
            </a:r>
            <a:r>
              <a:rPr lang="en-US" sz="900" b="0" i="1" u="none" strike="noStrike" kern="1200" dirty="0">
                <a:solidFill>
                  <a:srgbClr val="000000"/>
                </a:solidFill>
                <a:effectLst/>
              </a:rPr>
              <a:t> </a:t>
            </a:r>
            <a:r>
              <a:rPr lang="hr-HR" sz="900" b="0" i="1" u="none" strike="noStrike" kern="1200" dirty="0">
                <a:solidFill>
                  <a:srgbClr val="000000"/>
                </a:solidFill>
                <a:effectLst/>
              </a:rPr>
              <a:t>maska motora</a:t>
            </a:r>
            <a:endParaRPr lang="en-US" sz="900" i="1" dirty="0">
              <a:solidFill>
                <a:srgbClr val="000000"/>
              </a:solidFill>
            </a:endParaRPr>
          </a:p>
          <a:p>
            <a:pPr algn="l" rtl="0" eaLnBrk="1" fontAlgn="t" latinLnBrk="0" hangingPunct="1">
              <a:spcBef>
                <a:spcPts val="0"/>
              </a:spcBef>
              <a:spcAft>
                <a:spcPts val="300"/>
              </a:spcAft>
            </a:pPr>
            <a:r>
              <a:rPr lang="hr-HR" sz="900" b="0" i="1" u="none" strike="noStrike" kern="1200" dirty="0">
                <a:solidFill>
                  <a:srgbClr val="000000"/>
                </a:solidFill>
                <a:effectLst/>
              </a:rPr>
              <a:t>          Crni plastični obrubi karoserije</a:t>
            </a:r>
            <a:endParaRPr lang="en-US" sz="900" b="0" i="1" u="none" strike="noStrike" kern="1200" dirty="0">
              <a:solidFill>
                <a:srgbClr val="000000"/>
              </a:solidFill>
              <a:effectLst/>
            </a:endParaRPr>
          </a:p>
          <a:p>
            <a:pPr algn="l" rtl="0" eaLnBrk="1" fontAlgn="t" latinLnBrk="0" hangingPunct="1">
              <a:spcBef>
                <a:spcPts val="0"/>
              </a:spcBef>
              <a:spcAft>
                <a:spcPts val="300"/>
              </a:spcAft>
            </a:pPr>
            <a:r>
              <a:rPr lang="hr-HR" sz="900" i="1" dirty="0">
                <a:solidFill>
                  <a:srgbClr val="000000"/>
                </a:solidFill>
              </a:rPr>
              <a:t>          S</a:t>
            </a:r>
            <a:r>
              <a:rPr lang="hr-HR" sz="900" b="0" i="1" u="none" strike="noStrike" kern="1200" dirty="0">
                <a:solidFill>
                  <a:srgbClr val="000000"/>
                </a:solidFill>
                <a:effectLst/>
              </a:rPr>
              <a:t>tražnji krovni spojler</a:t>
            </a:r>
            <a:endParaRPr lang="en-US" sz="900" b="0" i="1" u="none" strike="noStrike" kern="1200" dirty="0">
              <a:solidFill>
                <a:srgbClr val="000000"/>
              </a:solidFill>
              <a:effectLst/>
            </a:endParaRPr>
          </a:p>
          <a:p>
            <a:pPr algn="l" rtl="0" eaLnBrk="1" fontAlgn="t" latinLnBrk="0" hangingPunct="1">
              <a:spcBef>
                <a:spcPts val="0"/>
              </a:spcBef>
              <a:spcAft>
                <a:spcPts val="300"/>
              </a:spcAft>
            </a:pPr>
            <a:r>
              <a:rPr lang="en-US" sz="900" i="1" dirty="0">
                <a:solidFill>
                  <a:srgbClr val="000000"/>
                </a:solidFill>
              </a:rPr>
              <a:t>          </a:t>
            </a:r>
            <a:r>
              <a:rPr lang="hr-HR" sz="900" i="1" dirty="0">
                <a:solidFill>
                  <a:srgbClr val="000000"/>
                </a:solidFill>
              </a:rPr>
              <a:t>Ukrasna letvica</a:t>
            </a:r>
            <a:r>
              <a:rPr lang="hr-HR" sz="900" b="0" i="1" u="none" strike="noStrike" kern="1200" dirty="0">
                <a:solidFill>
                  <a:srgbClr val="000000"/>
                </a:solidFill>
                <a:effectLst/>
              </a:rPr>
              <a:t> praga prtljažnika u Meteor sivoj boji</a:t>
            </a:r>
            <a:endParaRPr lang="hr-HR" sz="900" i="1" dirty="0">
              <a:solidFill>
                <a:srgbClr val="000000"/>
              </a:solidFill>
              <a:latin typeface="+mj-lt"/>
            </a:endParaRPr>
          </a:p>
          <a:p>
            <a:pPr algn="l" rtl="0" eaLnBrk="1" fontAlgn="t" latinLnBrk="0" hangingPunct="1">
              <a:spcBef>
                <a:spcPts val="0"/>
              </a:spcBef>
              <a:spcAft>
                <a:spcPts val="300"/>
              </a:spcAft>
            </a:pPr>
            <a:endParaRPr lang="en-US" sz="900" dirty="0">
              <a:solidFill>
                <a:srgbClr val="000000"/>
              </a:solidFill>
              <a:latin typeface="+mj-lt"/>
            </a:endParaRPr>
          </a:p>
          <a:p>
            <a:pPr algn="l" rtl="0" eaLnBrk="1" fontAlgn="t" latinLnBrk="0" hangingPunct="1">
              <a:spcBef>
                <a:spcPts val="0"/>
              </a:spcBef>
              <a:spcAft>
                <a:spcPts val="300"/>
              </a:spcAft>
            </a:pPr>
            <a:r>
              <a:rPr lang="hr-HR" sz="1200" b="0" u="none" strike="noStrike" kern="1200" dirty="0">
                <a:solidFill>
                  <a:srgbClr val="000000"/>
                </a:solidFill>
                <a:effectLst/>
                <a:latin typeface="+mj-lt"/>
              </a:rPr>
              <a:t>INTERIJER</a:t>
            </a:r>
            <a:endParaRPr lang="hr-HR" sz="900" b="0" u="none" strike="noStrike" kern="1200" dirty="0">
              <a:solidFill>
                <a:srgbClr val="000000"/>
              </a:solidFill>
              <a:effectLst/>
              <a:latin typeface="+mj-lt"/>
            </a:endParaRPr>
          </a:p>
          <a:p>
            <a:pPr marL="171450" indent="-171450" algn="l" rtl="0" eaLnBrk="1" fontAlgn="t" latinLnBrk="0" hangingPunct="1">
              <a:spcBef>
                <a:spcPts val="0"/>
              </a:spcBef>
              <a:spcAft>
                <a:spcPts val="300"/>
              </a:spcAft>
              <a:buFont typeface="Arial" panose="020B0604020202020204" pitchFamily="34" charset="0"/>
              <a:buChar char="•"/>
            </a:pPr>
            <a:r>
              <a:rPr lang="hr-HR" sz="900" b="0" u="none" strike="noStrike" kern="1200" dirty="0">
                <a:solidFill>
                  <a:srgbClr val="000000"/>
                </a:solidFill>
                <a:effectLst/>
                <a:latin typeface="+mj-lt"/>
              </a:rPr>
              <a:t>Stilski elementi</a:t>
            </a:r>
          </a:p>
          <a:p>
            <a:pPr algn="l" rtl="0" eaLnBrk="1" fontAlgn="t" latinLnBrk="0" hangingPunct="1">
              <a:spcBef>
                <a:spcPts val="0"/>
              </a:spcBef>
              <a:spcAft>
                <a:spcPts val="300"/>
              </a:spcAft>
            </a:pPr>
            <a:r>
              <a:rPr lang="en-US" sz="900" b="0" i="1" u="none" strike="noStrike" kern="1200" dirty="0">
                <a:solidFill>
                  <a:srgbClr val="000000"/>
                </a:solidFill>
                <a:effectLst/>
              </a:rPr>
              <a:t>          </a:t>
            </a:r>
            <a:r>
              <a:rPr lang="hr-HR" sz="900" b="0" i="1" u="none" strike="noStrike" kern="1200" dirty="0">
                <a:solidFill>
                  <a:srgbClr val="000000"/>
                </a:solidFill>
                <a:effectLst/>
              </a:rPr>
              <a:t>Analogna instrument ploča s </a:t>
            </a:r>
            <a:r>
              <a:rPr lang="hr-HR" sz="900" b="0" i="1" u="none" strike="noStrike" kern="1200" dirty="0" err="1">
                <a:solidFill>
                  <a:srgbClr val="000000"/>
                </a:solidFill>
                <a:effectLst/>
              </a:rPr>
              <a:t>Carbon</a:t>
            </a:r>
            <a:r>
              <a:rPr lang="hr-HR" sz="900" b="0" i="1" u="none" strike="noStrike" kern="1200" dirty="0">
                <a:solidFill>
                  <a:srgbClr val="000000"/>
                </a:solidFill>
                <a:effectLst/>
              </a:rPr>
              <a:t> dekorom i sjajnocrnim </a:t>
            </a:r>
            <a:br>
              <a:rPr lang="en-US" sz="900" b="0" i="1" u="none" strike="noStrike" kern="1200" dirty="0">
                <a:solidFill>
                  <a:srgbClr val="000000"/>
                </a:solidFill>
                <a:effectLst/>
              </a:rPr>
            </a:br>
            <a:r>
              <a:rPr lang="en-US" sz="900" b="0" i="1" u="none" strike="noStrike" kern="1200" dirty="0">
                <a:solidFill>
                  <a:srgbClr val="000000"/>
                </a:solidFill>
                <a:effectLst/>
              </a:rPr>
              <a:t>          </a:t>
            </a:r>
            <a:r>
              <a:rPr lang="hr-HR" sz="900" b="0" i="1" u="none" strike="noStrike" kern="1200" dirty="0">
                <a:solidFill>
                  <a:srgbClr val="000000"/>
                </a:solidFill>
                <a:effectLst/>
              </a:rPr>
              <a:t>elementom s kromiranim obrubom</a:t>
            </a:r>
          </a:p>
          <a:p>
            <a:pPr algn="l" rtl="0" eaLnBrk="1" fontAlgn="t" latinLnBrk="0" hangingPunct="1">
              <a:spcBef>
                <a:spcPts val="0"/>
              </a:spcBef>
              <a:spcAft>
                <a:spcPts val="300"/>
              </a:spcAft>
            </a:pPr>
            <a:r>
              <a:rPr lang="en-US" sz="900" b="0" i="1" u="none" strike="noStrike" kern="1200" dirty="0">
                <a:solidFill>
                  <a:srgbClr val="000000"/>
                </a:solidFill>
                <a:effectLst/>
              </a:rPr>
              <a:t>          </a:t>
            </a:r>
            <a:r>
              <a:rPr lang="hr-HR" sz="900" b="0" i="1" u="none" strike="noStrike" kern="1200" dirty="0">
                <a:solidFill>
                  <a:srgbClr val="000000"/>
                </a:solidFill>
                <a:effectLst/>
              </a:rPr>
              <a:t>Obloge prednjih vrata s </a:t>
            </a:r>
            <a:r>
              <a:rPr lang="hr-HR" sz="900" b="0" i="1" u="none" strike="noStrike" kern="1200" dirty="0" err="1">
                <a:solidFill>
                  <a:srgbClr val="000000"/>
                </a:solidFill>
                <a:effectLst/>
              </a:rPr>
              <a:t>Carbon</a:t>
            </a:r>
            <a:r>
              <a:rPr lang="hr-HR" sz="900" b="0" i="1" u="none" strike="noStrike" kern="1200" dirty="0">
                <a:solidFill>
                  <a:srgbClr val="000000"/>
                </a:solidFill>
                <a:effectLst/>
              </a:rPr>
              <a:t> </a:t>
            </a:r>
            <a:r>
              <a:rPr lang="hr-HR" sz="900" i="1" dirty="0">
                <a:solidFill>
                  <a:srgbClr val="000000"/>
                </a:solidFill>
              </a:rPr>
              <a:t>dekorom </a:t>
            </a:r>
            <a:r>
              <a:rPr lang="hr-HR" sz="900" b="0" i="1" u="none" strike="noStrike" kern="1200" dirty="0">
                <a:solidFill>
                  <a:srgbClr val="000000"/>
                </a:solidFill>
                <a:effectLst/>
              </a:rPr>
              <a:t>i sjajnocrnim</a:t>
            </a:r>
            <a:br>
              <a:rPr lang="en-US" sz="900" b="0" i="1" u="none" strike="noStrike" kern="1200" dirty="0">
                <a:solidFill>
                  <a:srgbClr val="000000"/>
                </a:solidFill>
                <a:effectLst/>
              </a:rPr>
            </a:br>
            <a:r>
              <a:rPr lang="en-US" sz="900" b="0" i="1" u="none" strike="noStrike" kern="1200" dirty="0">
                <a:solidFill>
                  <a:srgbClr val="000000"/>
                </a:solidFill>
                <a:effectLst/>
              </a:rPr>
              <a:t>          </a:t>
            </a:r>
            <a:r>
              <a:rPr lang="hr-HR" sz="900" i="1" dirty="0">
                <a:solidFill>
                  <a:srgbClr val="000000"/>
                </a:solidFill>
              </a:rPr>
              <a:t>elementom</a:t>
            </a:r>
            <a:r>
              <a:rPr lang="hr-HR" sz="900" b="0" i="1" u="none" strike="noStrike" kern="1200" dirty="0">
                <a:solidFill>
                  <a:srgbClr val="000000"/>
                </a:solidFill>
                <a:effectLst/>
              </a:rPr>
              <a:t> s </a:t>
            </a:r>
            <a:r>
              <a:rPr lang="hr-HR" sz="900" b="0" i="1" u="none" strike="noStrike" kern="1200" dirty="0" err="1">
                <a:solidFill>
                  <a:srgbClr val="000000"/>
                </a:solidFill>
                <a:effectLst/>
              </a:rPr>
              <a:t>Calcite</a:t>
            </a:r>
            <a:r>
              <a:rPr lang="hr-HR" sz="900" b="0" i="1" u="none" strike="noStrike" kern="1200" dirty="0">
                <a:solidFill>
                  <a:srgbClr val="000000"/>
                </a:solidFill>
                <a:effectLst/>
              </a:rPr>
              <a:t> Green uzorkom</a:t>
            </a:r>
          </a:p>
          <a:p>
            <a:pPr algn="l" rtl="0" eaLnBrk="1" fontAlgn="t" latinLnBrk="0" hangingPunct="1">
              <a:spcBef>
                <a:spcPts val="0"/>
              </a:spcBef>
              <a:spcAft>
                <a:spcPts val="300"/>
              </a:spcAft>
            </a:pPr>
            <a:endParaRPr lang="hr-HR" sz="900" b="0" i="1" u="none" strike="noStrike" kern="1200" dirty="0">
              <a:solidFill>
                <a:srgbClr val="000000"/>
              </a:solidFill>
              <a:effectLst/>
            </a:endParaRPr>
          </a:p>
          <a:p>
            <a:pPr fontAlgn="t">
              <a:spcAft>
                <a:spcPts val="300"/>
              </a:spcAft>
            </a:pPr>
            <a:r>
              <a:rPr lang="hr-HR" sz="1200" dirty="0">
                <a:solidFill>
                  <a:srgbClr val="000000"/>
                </a:solidFill>
                <a:latin typeface="+mj-lt"/>
              </a:rPr>
              <a:t>MULTIMEDIJA I NAVIGACIJA</a:t>
            </a:r>
            <a:endParaRPr lang="hr-HR" sz="900" i="1" dirty="0">
              <a:solidFill>
                <a:srgbClr val="000000"/>
              </a:solidFill>
            </a:endParaRPr>
          </a:p>
          <a:p>
            <a:pPr marL="171450" indent="-171450" fontAlgn="t">
              <a:spcAft>
                <a:spcPts val="300"/>
              </a:spcAft>
              <a:buFont typeface="Arial" panose="020B0604020202020204" pitchFamily="34" charset="0"/>
              <a:buChar char="•"/>
            </a:pPr>
            <a:r>
              <a:rPr lang="hr-HR" sz="900" dirty="0">
                <a:solidFill>
                  <a:srgbClr val="000000"/>
                </a:solidFill>
                <a:latin typeface="+mj-lt"/>
              </a:rPr>
              <a:t>10''  zaslon osjetljiv na dodir i Bluetooth radio i telefon</a:t>
            </a:r>
          </a:p>
          <a:p>
            <a:pPr algn="l" rtl="0" eaLnBrk="1" fontAlgn="t" latinLnBrk="0" hangingPunct="1">
              <a:spcBef>
                <a:spcPts val="0"/>
              </a:spcBef>
              <a:spcAft>
                <a:spcPts val="300"/>
              </a:spcAft>
            </a:pPr>
            <a:r>
              <a:rPr lang="hr-HR" sz="900" b="0" i="1" u="none" strike="noStrike" kern="1200" dirty="0">
                <a:solidFill>
                  <a:srgbClr val="000000"/>
                </a:solidFill>
                <a:effectLst/>
              </a:rPr>
              <a:t>         DAB radio prijamnik uključuje bežičnu </a:t>
            </a:r>
            <a:r>
              <a:rPr lang="hr-HR" sz="900" b="0" i="1" u="none" strike="noStrike" kern="1200" dirty="0" err="1">
                <a:solidFill>
                  <a:srgbClr val="000000"/>
                </a:solidFill>
                <a:effectLst/>
              </a:rPr>
              <a:t>Mirror</a:t>
            </a:r>
            <a:r>
              <a:rPr lang="hr-HR" sz="900" b="0" i="1" u="none" strike="noStrike" kern="1200" dirty="0">
                <a:solidFill>
                  <a:srgbClr val="000000"/>
                </a:solidFill>
                <a:effectLst/>
              </a:rPr>
              <a:t> Screen funkciju, (Apple       </a:t>
            </a:r>
          </a:p>
          <a:p>
            <a:pPr algn="l" rtl="0" eaLnBrk="1" fontAlgn="t" latinLnBrk="0" hangingPunct="1">
              <a:spcBef>
                <a:spcPts val="0"/>
              </a:spcBef>
              <a:spcAft>
                <a:spcPts val="300"/>
              </a:spcAft>
            </a:pPr>
            <a:r>
              <a:rPr lang="hr-HR" sz="900" i="1" dirty="0">
                <a:solidFill>
                  <a:srgbClr val="000000"/>
                </a:solidFill>
              </a:rPr>
              <a:t>         </a:t>
            </a:r>
            <a:r>
              <a:rPr lang="hr-HR" sz="900" b="0" i="1" u="none" strike="noStrike" kern="1200" dirty="0" err="1">
                <a:solidFill>
                  <a:srgbClr val="000000"/>
                </a:solidFill>
                <a:effectLst/>
              </a:rPr>
              <a:t>CarPlay</a:t>
            </a:r>
            <a:r>
              <a:rPr lang="hr-HR" sz="900" b="0" i="1" u="none" strike="noStrike" kern="1200" dirty="0">
                <a:solidFill>
                  <a:srgbClr val="000000"/>
                </a:solidFill>
                <a:effectLst/>
              </a:rPr>
              <a:t>™ / Android Auto™),</a:t>
            </a:r>
            <a:r>
              <a:rPr lang="hr-HR" sz="900" i="1" dirty="0">
                <a:solidFill>
                  <a:srgbClr val="000000"/>
                </a:solidFill>
              </a:rPr>
              <a:t> </a:t>
            </a:r>
            <a:r>
              <a:rPr lang="hr-HR" sz="900" b="0" i="1" u="none" strike="noStrike" kern="1200" dirty="0" err="1">
                <a:solidFill>
                  <a:srgbClr val="000000"/>
                </a:solidFill>
                <a:effectLst/>
              </a:rPr>
              <a:t>Toggles</a:t>
            </a:r>
            <a:r>
              <a:rPr lang="hr-HR" sz="900" b="0" i="1" u="none" strike="noStrike" kern="1200" dirty="0">
                <a:solidFill>
                  <a:srgbClr val="000000"/>
                </a:solidFill>
                <a:effectLst/>
              </a:rPr>
              <a:t> </a:t>
            </a:r>
            <a:r>
              <a:rPr lang="hr-HR" sz="900" b="0" i="1" u="none" strike="noStrike" kern="1200" dirty="0" err="1">
                <a:solidFill>
                  <a:srgbClr val="000000"/>
                </a:solidFill>
                <a:effectLst/>
              </a:rPr>
              <a:t>Switches</a:t>
            </a:r>
            <a:r>
              <a:rPr lang="hr-HR" sz="900" b="0" i="1" u="none" strike="noStrike" kern="1200" dirty="0">
                <a:solidFill>
                  <a:srgbClr val="000000"/>
                </a:solidFill>
                <a:effectLst/>
              </a:rPr>
              <a:t> , E-Call / B-</a:t>
            </a:r>
            <a:r>
              <a:rPr lang="hr-HR" sz="900" b="0" i="1" u="none" strike="noStrike" kern="1200" dirty="0" err="1">
                <a:solidFill>
                  <a:srgbClr val="000000"/>
                </a:solidFill>
                <a:effectLst/>
              </a:rPr>
              <a:t>call</a:t>
            </a:r>
            <a:endParaRPr lang="hr-HR" sz="900" b="0" i="1" u="none" strike="noStrike" kern="1200" dirty="0">
              <a:solidFill>
                <a:srgbClr val="000000"/>
              </a:solidFill>
              <a:effectLst/>
            </a:endParaRPr>
          </a:p>
          <a:p>
            <a:pPr algn="l" rtl="0" eaLnBrk="1" fontAlgn="t" latinLnBrk="0" hangingPunct="1">
              <a:spcBef>
                <a:spcPts val="0"/>
              </a:spcBef>
              <a:spcAft>
                <a:spcPts val="300"/>
              </a:spcAft>
            </a:pPr>
            <a:endParaRPr lang="hr-HR" sz="900" b="0" u="none" strike="noStrike" kern="1200" dirty="0">
              <a:solidFill>
                <a:srgbClr val="000000"/>
              </a:solidFill>
              <a:effectLst/>
              <a:latin typeface="+mj-lt"/>
            </a:endParaRPr>
          </a:p>
          <a:p>
            <a:pPr marL="171450" indent="-171450" algn="l" rtl="0" eaLnBrk="1" fontAlgn="t" latinLnBrk="0" hangingPunct="1">
              <a:spcBef>
                <a:spcPts val="0"/>
              </a:spcBef>
              <a:spcAft>
                <a:spcPts val="300"/>
              </a:spcAft>
              <a:buFont typeface="Arial" panose="020B0604020202020204" pitchFamily="34" charset="0"/>
              <a:buChar char="•"/>
            </a:pPr>
            <a:r>
              <a:rPr lang="hr-HR" sz="900" b="0" u="none" strike="noStrike" kern="1200" dirty="0">
                <a:solidFill>
                  <a:srgbClr val="000000"/>
                </a:solidFill>
                <a:effectLst/>
                <a:latin typeface="+mj-lt"/>
              </a:rPr>
              <a:t>Kompaktan kožni upravljač s integriranim multimedijskim kontrolama</a:t>
            </a:r>
            <a:endParaRPr lang="hr-HR" sz="800" i="0" dirty="0">
              <a:solidFill>
                <a:srgbClr val="000000"/>
              </a:solidFill>
              <a:latin typeface="+mj-lt"/>
            </a:endParaRPr>
          </a:p>
          <a:p>
            <a:pPr marL="171450" indent="-171450" algn="l" rtl="0" eaLnBrk="1" fontAlgn="t" latinLnBrk="0" hangingPunct="1">
              <a:spcBef>
                <a:spcPts val="0"/>
              </a:spcBef>
              <a:spcAft>
                <a:spcPts val="300"/>
              </a:spcAft>
              <a:buFont typeface="Arial" panose="020B0604020202020204" pitchFamily="34" charset="0"/>
              <a:buChar char="•"/>
            </a:pPr>
            <a:endParaRPr lang="hr-HR" sz="800" b="0" u="none" strike="noStrike" kern="1200" dirty="0">
              <a:solidFill>
                <a:srgbClr val="000000"/>
              </a:solidFill>
              <a:effectLst/>
              <a:latin typeface="+mj-lt"/>
            </a:endParaRPr>
          </a:p>
          <a:p>
            <a:pPr fontAlgn="t">
              <a:spcAft>
                <a:spcPts val="300"/>
              </a:spcAft>
            </a:pPr>
            <a:r>
              <a:rPr lang="hr-HR" sz="1200" dirty="0">
                <a:solidFill>
                  <a:srgbClr val="000000"/>
                </a:solidFill>
                <a:latin typeface="+mj-lt"/>
              </a:rPr>
              <a:t>NAPLATCI</a:t>
            </a:r>
            <a:endParaRPr lang="en-US" sz="1200" dirty="0">
              <a:solidFill>
                <a:srgbClr val="000000"/>
              </a:solidFill>
              <a:latin typeface="+mj-lt"/>
            </a:endParaRPr>
          </a:p>
          <a:p>
            <a:pPr marL="171450" indent="-171450" fontAlgn="t">
              <a:spcAft>
                <a:spcPts val="300"/>
              </a:spcAft>
              <a:buSzPts val="900"/>
              <a:buFont typeface="Arial" panose="020B0604020202020204" pitchFamily="34" charset="0"/>
              <a:buChar char="•"/>
            </a:pPr>
            <a:r>
              <a:rPr lang="hr-HR" sz="900" dirty="0">
                <a:solidFill>
                  <a:srgbClr val="000000"/>
                </a:solidFill>
                <a:latin typeface="+mj-lt"/>
              </a:rPr>
              <a:t>16" 'Silom' čelični i stilizirani naplatci s poklopcima</a:t>
            </a:r>
          </a:p>
          <a:p>
            <a:pPr fontAlgn="t">
              <a:spcAft>
                <a:spcPts val="300"/>
              </a:spcAft>
            </a:pPr>
            <a:r>
              <a:rPr lang="en-US" sz="900" b="0" i="1" u="none" strike="noStrike" kern="1200" baseline="0" dirty="0">
                <a:solidFill>
                  <a:srgbClr val="000000"/>
                </a:solidFill>
                <a:latin typeface="Peugeot New Light" panose="02000000000000000000" pitchFamily="50" charset="0"/>
              </a:rPr>
              <a:t>            </a:t>
            </a:r>
            <a:r>
              <a:rPr lang="fi-FI" sz="900" i="1" dirty="0">
                <a:solidFill>
                  <a:srgbClr val="000000"/>
                </a:solidFill>
              </a:rPr>
              <a:t>SILOM Eclat sivi &amp; Orbital crni, mat </a:t>
            </a:r>
            <a:r>
              <a:rPr lang="hr-HR" sz="900" i="1" dirty="0">
                <a:solidFill>
                  <a:srgbClr val="000000"/>
                </a:solidFill>
              </a:rPr>
              <a:t>lak</a:t>
            </a:r>
            <a:endParaRPr lang="fi-FI" sz="900" i="1" dirty="0">
              <a:solidFill>
                <a:srgbClr val="000000"/>
              </a:solidFill>
            </a:endParaRPr>
          </a:p>
          <a:p>
            <a:pPr marL="171450" indent="-171450" algn="l" rtl="0" eaLnBrk="1" fontAlgn="t" latinLnBrk="0" hangingPunct="1">
              <a:spcBef>
                <a:spcPts val="0"/>
              </a:spcBef>
              <a:spcAft>
                <a:spcPts val="300"/>
              </a:spcAft>
              <a:buFont typeface="Arial" panose="020B0604020202020204" pitchFamily="34" charset="0"/>
              <a:buChar char="•"/>
            </a:pPr>
            <a:endParaRPr lang="en-US" sz="800" b="0" i="0" u="none" strike="noStrike" kern="1200" dirty="0">
              <a:solidFill>
                <a:srgbClr val="000000"/>
              </a:solidFill>
              <a:effectLst/>
              <a:latin typeface="Peugeot New" panose="02000000000000000000" pitchFamily="50" charset="0"/>
            </a:endParaRPr>
          </a:p>
        </p:txBody>
      </p:sp>
      <p:sp>
        <p:nvSpPr>
          <p:cNvPr id="17" name="ZoneTexte 47">
            <a:extLst>
              <a:ext uri="{FF2B5EF4-FFF2-40B4-BE49-F238E27FC236}">
                <a16:creationId xmlns:a16="http://schemas.microsoft.com/office/drawing/2014/main" id="{F8D624F7-3E80-0241-0627-1145E82B9E23}"/>
              </a:ext>
            </a:extLst>
          </p:cNvPr>
          <p:cNvSpPr txBox="1"/>
          <p:nvPr/>
        </p:nvSpPr>
        <p:spPr>
          <a:xfrm>
            <a:off x="10404387" y="6673334"/>
            <a:ext cx="1733549" cy="184666"/>
          </a:xfrm>
          <a:prstGeom prst="rect">
            <a:avLst/>
          </a:prstGeom>
          <a:noFill/>
        </p:spPr>
        <p:txBody>
          <a:bodyPr wrap="square" rtlCol="0">
            <a:spAutoFit/>
          </a:bodyPr>
          <a:lstStyle/>
          <a:p>
            <a:pPr algn="r"/>
            <a:r>
              <a:rPr lang="en-US" sz="600" dirty="0" err="1">
                <a:solidFill>
                  <a:schemeClr val="bg1"/>
                </a:solidFill>
                <a:effectLst>
                  <a:outerShdw blurRad="38100" dist="38100" dir="2700000" algn="tl">
                    <a:srgbClr val="000000">
                      <a:alpha val="43137"/>
                    </a:srgbClr>
                  </a:outerShdw>
                </a:effectLst>
                <a:latin typeface="Peugeot New Light" panose="02000000000000000000" pitchFamily="2" charset="0"/>
              </a:rPr>
              <a:t>Slika</a:t>
            </a:r>
            <a:r>
              <a:rPr lang="en-US" sz="600" dirty="0">
                <a:solidFill>
                  <a:schemeClr val="bg1"/>
                </a:solidFill>
                <a:effectLst>
                  <a:outerShdw blurRad="38100" dist="38100" dir="2700000" algn="tl">
                    <a:srgbClr val="000000">
                      <a:alpha val="43137"/>
                    </a:srgbClr>
                  </a:outerShdw>
                </a:effectLst>
                <a:latin typeface="Peugeot New Light" panose="02000000000000000000" pitchFamily="2" charset="0"/>
              </a:rPr>
              <a:t> je </a:t>
            </a:r>
            <a:r>
              <a:rPr lang="en-US" sz="600" dirty="0" err="1">
                <a:solidFill>
                  <a:schemeClr val="bg1"/>
                </a:solidFill>
                <a:effectLst>
                  <a:outerShdw blurRad="38100" dist="38100" dir="2700000" algn="tl">
                    <a:srgbClr val="000000">
                      <a:alpha val="43137"/>
                    </a:srgbClr>
                  </a:outerShdw>
                </a:effectLst>
                <a:latin typeface="Peugeot New Light" panose="02000000000000000000" pitchFamily="2" charset="0"/>
              </a:rPr>
              <a:t>simbolična</a:t>
            </a:r>
            <a:endParaRPr lang="hr-HR" sz="600" dirty="0">
              <a:solidFill>
                <a:schemeClr val="bg1"/>
              </a:solidFill>
              <a:effectLst>
                <a:outerShdw blurRad="38100" dist="38100" dir="2700000" algn="tl">
                  <a:srgbClr val="000000">
                    <a:alpha val="43137"/>
                  </a:srgbClr>
                </a:outerShdw>
              </a:effectLst>
              <a:latin typeface="Peugeot New Light" panose="02000000000000000000" pitchFamily="2" charset="0"/>
            </a:endParaRPr>
          </a:p>
        </p:txBody>
      </p:sp>
      <p:sp>
        <p:nvSpPr>
          <p:cNvPr id="2" name="Titre 2">
            <a:extLst>
              <a:ext uri="{FF2B5EF4-FFF2-40B4-BE49-F238E27FC236}">
                <a16:creationId xmlns:a16="http://schemas.microsoft.com/office/drawing/2014/main" id="{279CBA0F-F2A6-BD90-518D-34F90BBF68C5}"/>
              </a:ext>
            </a:extLst>
          </p:cNvPr>
          <p:cNvSpPr txBox="1">
            <a:spLocks/>
          </p:cNvSpPr>
          <p:nvPr/>
        </p:nvSpPr>
        <p:spPr>
          <a:xfrm>
            <a:off x="658076" y="271355"/>
            <a:ext cx="6534171" cy="5782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en-US" sz="1500" b="1" dirty="0">
                <a:latin typeface="Peugeot New" panose="02000000000000000000" pitchFamily="50" charset="0"/>
              </a:rPr>
              <a:t>ACTIVE</a:t>
            </a:r>
            <a:endParaRPr lang="pl-PL" sz="1500" dirty="0">
              <a:latin typeface="Peugeot New" panose="02000000000000000000" pitchFamily="50" charset="0"/>
            </a:endParaRPr>
          </a:p>
        </p:txBody>
      </p:sp>
      <p:grpSp>
        <p:nvGrpSpPr>
          <p:cNvPr id="3" name="Groupe 6">
            <a:extLst>
              <a:ext uri="{FF2B5EF4-FFF2-40B4-BE49-F238E27FC236}">
                <a16:creationId xmlns:a16="http://schemas.microsoft.com/office/drawing/2014/main" id="{44AB5644-EB68-9315-9D40-5B233826FE7A}"/>
              </a:ext>
            </a:extLst>
          </p:cNvPr>
          <p:cNvGrpSpPr/>
          <p:nvPr/>
        </p:nvGrpSpPr>
        <p:grpSpPr>
          <a:xfrm>
            <a:off x="0" y="0"/>
            <a:ext cx="372284" cy="6858014"/>
            <a:chOff x="-6767" y="-14"/>
            <a:chExt cx="372284" cy="6858014"/>
          </a:xfrm>
        </p:grpSpPr>
        <p:sp>
          <p:nvSpPr>
            <p:cNvPr id="16" name="Rectangle 15">
              <a:hlinkClick r:id="" action="ppaction://noaction"/>
              <a:extLst>
                <a:ext uri="{FF2B5EF4-FFF2-40B4-BE49-F238E27FC236}">
                  <a16:creationId xmlns:a16="http://schemas.microsoft.com/office/drawing/2014/main" id="{C0DAF0E7-BCA3-8ABE-C700-935CCA0A99C4}"/>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18" name="Rectangle 17">
              <a:hlinkClick r:id="" action="ppaction://noaction"/>
              <a:extLst>
                <a:ext uri="{FF2B5EF4-FFF2-40B4-BE49-F238E27FC236}">
                  <a16:creationId xmlns:a16="http://schemas.microsoft.com/office/drawing/2014/main" id="{C19229D0-A940-9DF0-6E9F-F20B8A0CE44C}"/>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19" name="Rectangle 18">
              <a:hlinkClick r:id="" action="ppaction://noaction"/>
              <a:extLst>
                <a:ext uri="{FF2B5EF4-FFF2-40B4-BE49-F238E27FC236}">
                  <a16:creationId xmlns:a16="http://schemas.microsoft.com/office/drawing/2014/main" id="{FE4D56E1-21E0-1CE5-FA10-ADA58350BF8F}"/>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20" name="Rectangle 19">
              <a:hlinkClick r:id="" action="ppaction://noaction"/>
              <a:extLst>
                <a:ext uri="{FF2B5EF4-FFF2-40B4-BE49-F238E27FC236}">
                  <a16:creationId xmlns:a16="http://schemas.microsoft.com/office/drawing/2014/main" id="{8BB60909-07E7-EE7E-50F5-7F01D492F201}"/>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1" name="Rectangle 20">
              <a:hlinkClick r:id="" action="ppaction://noaction"/>
              <a:extLst>
                <a:ext uri="{FF2B5EF4-FFF2-40B4-BE49-F238E27FC236}">
                  <a16:creationId xmlns:a16="http://schemas.microsoft.com/office/drawing/2014/main" id="{56FE03AD-6632-46D0-8ECA-5385DDFEC967}"/>
                </a:ext>
              </a:extLst>
            </p:cNvPr>
            <p:cNvSpPr/>
            <p:nvPr/>
          </p:nvSpPr>
          <p:spPr>
            <a:xfrm rot="16200000">
              <a:off x="-249649" y="1957401"/>
              <a:ext cx="857250" cy="371475"/>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OPREMA</a:t>
              </a:r>
            </a:p>
          </p:txBody>
        </p:sp>
        <p:sp>
          <p:nvSpPr>
            <p:cNvPr id="22" name="Rectangle 21">
              <a:extLst>
                <a:ext uri="{FF2B5EF4-FFF2-40B4-BE49-F238E27FC236}">
                  <a16:creationId xmlns:a16="http://schemas.microsoft.com/office/drawing/2014/main" id="{22BAB071-A3DD-E00E-3346-CE3359ECC221}"/>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23" name="Rectangle 22">
              <a:hlinkClick r:id="" action="ppaction://noaction"/>
              <a:extLst>
                <a:ext uri="{FF2B5EF4-FFF2-40B4-BE49-F238E27FC236}">
                  <a16:creationId xmlns:a16="http://schemas.microsoft.com/office/drawing/2014/main" id="{1684E770-6215-0C40-3232-343E4B242A15}"/>
                </a:ext>
              </a:extLst>
            </p:cNvPr>
            <p:cNvSpPr/>
            <p:nvPr/>
          </p:nvSpPr>
          <p:spPr>
            <a:xfrm rot="16200000">
              <a:off x="-364832" y="5270403"/>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24" name="Rectangle 23">
              <a:hlinkClick r:id="" action="ppaction://noaction"/>
              <a:extLst>
                <a:ext uri="{FF2B5EF4-FFF2-40B4-BE49-F238E27FC236}">
                  <a16:creationId xmlns:a16="http://schemas.microsoft.com/office/drawing/2014/main" id="{F6B21D9D-3E6D-8FC0-457F-BD409AE45623}"/>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160472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space réservé pour une image  19" descr="Une image contenant voiture, véhicule, Console centrale, volant&#10;&#10;Description générée automatiquement">
            <a:extLst>
              <a:ext uri="{FF2B5EF4-FFF2-40B4-BE49-F238E27FC236}">
                <a16:creationId xmlns:a16="http://schemas.microsoft.com/office/drawing/2014/main" id="{58615809-EC47-02FA-F76D-DC4CA41190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07" t="2055" r="2507"/>
          <a:stretch/>
        </p:blipFill>
        <p:spPr>
          <a:xfrm>
            <a:off x="6282826" y="3430753"/>
            <a:ext cx="5909174" cy="3427495"/>
          </a:xfrm>
          <a:prstGeom prst="rect">
            <a:avLst/>
          </a:prstGeom>
        </p:spPr>
      </p:pic>
      <p:pic>
        <p:nvPicPr>
          <p:cNvPr id="5" name="Espace réservé pour une image  6" descr="Une image contenant véhicule, Véhicule terrestre, roue, voiture&#10;&#10;Description générée automatiquement">
            <a:extLst>
              <a:ext uri="{FF2B5EF4-FFF2-40B4-BE49-F238E27FC236}">
                <a16:creationId xmlns:a16="http://schemas.microsoft.com/office/drawing/2014/main" id="{1FC20F40-76A9-3B36-2AA1-E8A4B56373CA}"/>
              </a:ext>
            </a:extLst>
          </p:cNvPr>
          <p:cNvPicPr>
            <a:picLocks noChangeAspect="1"/>
          </p:cNvPicPr>
          <p:nvPr/>
        </p:nvPicPr>
        <p:blipFill>
          <a:blip r:embed="rId3" cstate="print">
            <a:extLst>
              <a:ext uri="{28A0092B-C50C-407E-A947-70E740481C1C}">
                <a14:useLocalDpi xmlns:a14="http://schemas.microsoft.com/office/drawing/2010/main" val="0"/>
              </a:ext>
            </a:extLst>
          </a:blip>
          <a:srcRect l="2507" r="2507"/>
          <a:stretch>
            <a:fillRect/>
          </a:stretch>
        </p:blipFill>
        <p:spPr>
          <a:xfrm>
            <a:off x="6080788" y="0"/>
            <a:ext cx="6686946" cy="3960000"/>
          </a:xfrm>
          <a:prstGeom prst="rect">
            <a:avLst/>
          </a:prstGeom>
        </p:spPr>
      </p:pic>
      <p:sp>
        <p:nvSpPr>
          <p:cNvPr id="6" name="Rectangle 5">
            <a:extLst>
              <a:ext uri="{FF2B5EF4-FFF2-40B4-BE49-F238E27FC236}">
                <a16:creationId xmlns:a16="http://schemas.microsoft.com/office/drawing/2014/main" id="{7FA61109-D25B-58F1-6F67-CC0C091855ED}"/>
              </a:ext>
            </a:extLst>
          </p:cNvPr>
          <p:cNvSpPr/>
          <p:nvPr/>
        </p:nvSpPr>
        <p:spPr>
          <a:xfrm>
            <a:off x="763637" y="913600"/>
            <a:ext cx="5516078" cy="5947782"/>
          </a:xfrm>
          <a:prstGeom prst="rect">
            <a:avLst/>
          </a:prstGeom>
        </p:spPr>
        <p:txBody>
          <a:bodyPr wrap="square" lIns="91440" tIns="45720" rIns="91440" bIns="45720" anchor="t">
            <a:spAutoFit/>
          </a:bodyPr>
          <a:lstStyle/>
          <a:p>
            <a:pPr marL="0" marR="0" indent="0" algn="l" rtl="0" eaLnBrk="1" fontAlgn="auto" latinLnBrk="0" hangingPunct="1">
              <a:spcBef>
                <a:spcPts val="0"/>
              </a:spcBef>
              <a:spcAft>
                <a:spcPts val="0"/>
              </a:spcAft>
            </a:pPr>
            <a:r>
              <a:rPr lang="en-US" sz="1200" dirty="0">
                <a:latin typeface="Peugeot New" panose="02000000000000000000" pitchFamily="50" charset="0"/>
              </a:rPr>
              <a:t>SIGURNOST</a:t>
            </a: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Paket SIGURNOST</a:t>
            </a:r>
          </a:p>
          <a:p>
            <a:pPr marR="0" indent="0" fontAlgn="t">
              <a:spcBef>
                <a:spcPts val="0"/>
              </a:spcBef>
              <a:spcAft>
                <a:spcPts val="300"/>
              </a:spcAft>
            </a:pPr>
            <a:r>
              <a:rPr lang="hr-HR" sz="900" i="1" dirty="0">
                <a:solidFill>
                  <a:srgbClr val="000000"/>
                </a:solidFill>
              </a:rPr>
              <a:t>          Sustav za automatsko kočenje u slučaju opasnosti (kamera)</a:t>
            </a:r>
          </a:p>
          <a:p>
            <a:pPr marR="0" indent="0" fontAlgn="t">
              <a:spcBef>
                <a:spcPts val="0"/>
              </a:spcBef>
              <a:spcAft>
                <a:spcPts val="300"/>
              </a:spcAft>
            </a:pPr>
            <a:endParaRPr lang="en-US" sz="900" i="1" dirty="0">
              <a:solidFill>
                <a:srgbClr val="000000"/>
              </a:solidFill>
            </a:endParaRPr>
          </a:p>
          <a:p>
            <a:pPr marL="0" marR="0" indent="0" algn="l" rtl="0" eaLnBrk="1" fontAlgn="auto" latinLnBrk="0" hangingPunct="1">
              <a:spcBef>
                <a:spcPts val="0"/>
              </a:spcBef>
              <a:spcAft>
                <a:spcPts val="0"/>
              </a:spcAft>
            </a:pPr>
            <a:endParaRPr lang="en-US" sz="900" i="1" dirty="0">
              <a:solidFill>
                <a:srgbClr val="000000"/>
              </a:solidFill>
              <a:latin typeface="Peugeot New Light" panose="02000000000000000000" pitchFamily="50" charset="0"/>
            </a:endParaRPr>
          </a:p>
          <a:p>
            <a:pPr marL="0" marR="0" indent="0" algn="l" rtl="0" eaLnBrk="1" fontAlgn="auto" latinLnBrk="0" hangingPunct="1">
              <a:spcBef>
                <a:spcPts val="0"/>
              </a:spcBef>
              <a:spcAft>
                <a:spcPts val="0"/>
              </a:spcAft>
            </a:pPr>
            <a:r>
              <a:rPr lang="pl-PL" sz="1200" dirty="0">
                <a:latin typeface="Peugeot New" panose="02000000000000000000" pitchFamily="50" charset="0"/>
              </a:rPr>
              <a:t>POMOĆ U VOŽNJI </a:t>
            </a:r>
          </a:p>
          <a:p>
            <a:pPr marL="171450" indent="-171450">
              <a:buFont typeface="Arial" panose="020B0604020202020204" pitchFamily="34" charset="0"/>
              <a:buChar char="•"/>
            </a:pPr>
            <a:r>
              <a:rPr lang="hr-HR" sz="900" dirty="0">
                <a:solidFill>
                  <a:srgbClr val="000000"/>
                </a:solidFill>
                <a:latin typeface="Peugeot New" panose="02000000000000000000" pitchFamily="50" charset="0"/>
              </a:rPr>
              <a:t>U</a:t>
            </a:r>
            <a:r>
              <a:rPr lang="en-US" sz="900" dirty="0" err="1">
                <a:solidFill>
                  <a:srgbClr val="000000"/>
                </a:solidFill>
                <a:latin typeface="Peugeot New" panose="02000000000000000000" pitchFamily="50" charset="0"/>
              </a:rPr>
              <a:t>ltrazvu</a:t>
            </a:r>
            <a:r>
              <a:rPr lang="hr-HR" sz="900" dirty="0">
                <a:solidFill>
                  <a:srgbClr val="000000"/>
                </a:solidFill>
                <a:latin typeface="Peugeot New" panose="02000000000000000000" pitchFamily="50" charset="0"/>
              </a:rPr>
              <a:t>č</a:t>
            </a:r>
            <a:r>
              <a:rPr lang="en-US" sz="900" dirty="0" err="1">
                <a:solidFill>
                  <a:srgbClr val="000000"/>
                </a:solidFill>
                <a:latin typeface="Peugeot New" panose="02000000000000000000" pitchFamily="50" charset="0"/>
              </a:rPr>
              <a:t>na</a:t>
            </a:r>
            <a:r>
              <a:rPr lang="en-US" sz="900" dirty="0">
                <a:solidFill>
                  <a:srgbClr val="000000"/>
                </a:solidFill>
                <a:latin typeface="Peugeot New" panose="02000000000000000000" pitchFamily="50" charset="0"/>
              </a:rPr>
              <a:t> </a:t>
            </a:r>
            <a:r>
              <a:rPr lang="hr-HR" sz="900" dirty="0">
                <a:solidFill>
                  <a:srgbClr val="000000"/>
                </a:solidFill>
                <a:latin typeface="Peugeot New" panose="02000000000000000000" pitchFamily="50" charset="0"/>
              </a:rPr>
              <a:t>pomoć pri parkiranju sprijeda i straga</a:t>
            </a:r>
          </a:p>
          <a:p>
            <a:pPr marL="171450" indent="-171450">
              <a:buFont typeface="Arial" panose="020B0604020202020204" pitchFamily="34" charset="0"/>
              <a:buChar char="•"/>
            </a:pPr>
            <a:endParaRPr lang="hr-HR" sz="900" dirty="0">
              <a:solidFill>
                <a:srgbClr val="000000"/>
              </a:solidFill>
              <a:latin typeface="Peugeot New" panose="02000000000000000000" pitchFamily="50" charset="0"/>
            </a:endParaRPr>
          </a:p>
          <a:p>
            <a:endParaRPr lang="en-US" sz="900" dirty="0">
              <a:solidFill>
                <a:srgbClr val="000000"/>
              </a:solidFill>
              <a:latin typeface="+mj-lt"/>
            </a:endParaRPr>
          </a:p>
          <a:p>
            <a:pPr marL="0" marR="0" indent="0" algn="l" rtl="0" eaLnBrk="1" fontAlgn="auto" latinLnBrk="0" hangingPunct="1">
              <a:spcBef>
                <a:spcPts val="0"/>
              </a:spcBef>
              <a:spcAft>
                <a:spcPts val="0"/>
              </a:spcAft>
            </a:pPr>
            <a:r>
              <a:rPr lang="pl-PL" sz="1200" dirty="0">
                <a:latin typeface="Peugeot New" panose="02000000000000000000" pitchFamily="50" charset="0"/>
              </a:rPr>
              <a:t>VANJSKI IZGLED</a:t>
            </a:r>
            <a:endParaRPr lang="en-US" sz="1200" dirty="0">
              <a:latin typeface="Peugeot New" panose="02000000000000000000" pitchFamily="50" charset="0"/>
            </a:endParaRP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Stilski elementi</a:t>
            </a:r>
          </a:p>
          <a:p>
            <a:pPr marR="0" indent="0" fontAlgn="t">
              <a:spcAft>
                <a:spcPts val="300"/>
              </a:spcAft>
            </a:pPr>
            <a:r>
              <a:rPr lang="hr-HR" sz="900" i="1" dirty="0">
                <a:solidFill>
                  <a:srgbClr val="000000"/>
                </a:solidFill>
              </a:rPr>
              <a:t>    </a:t>
            </a:r>
            <a:r>
              <a:rPr lang="en-US" sz="900" i="1" dirty="0">
                <a:solidFill>
                  <a:srgbClr val="000000"/>
                </a:solidFill>
              </a:rPr>
              <a:t>       </a:t>
            </a:r>
            <a:r>
              <a:rPr lang="hr-HR" sz="900" i="1" dirty="0">
                <a:solidFill>
                  <a:srgbClr val="000000"/>
                </a:solidFill>
              </a:rPr>
              <a:t>Crna maska motora s okomitim vrućim utiskivanjem u boji karoserije</a:t>
            </a:r>
          </a:p>
          <a:p>
            <a:pPr marR="0" indent="0" fontAlgn="t">
              <a:spcAft>
                <a:spcPts val="300"/>
              </a:spcAft>
            </a:pPr>
            <a:r>
              <a:rPr lang="hr-HR" sz="900" i="1" dirty="0">
                <a:solidFill>
                  <a:srgbClr val="000000"/>
                </a:solidFill>
              </a:rPr>
              <a:t>           Ukrasna letvica prednjeg branika Meteor siva</a:t>
            </a:r>
          </a:p>
          <a:p>
            <a:pPr marR="0" algn="l" rtl="0" eaLnBrk="1" fontAlgn="auto" latinLnBrk="0" hangingPunct="1">
              <a:spcBef>
                <a:spcPts val="0"/>
              </a:spcBef>
              <a:spcAft>
                <a:spcPts val="0"/>
              </a:spcAft>
            </a:pPr>
            <a:endParaRPr lang="hr-HR" sz="900" dirty="0">
              <a:solidFill>
                <a:srgbClr val="000000"/>
              </a:solidFill>
              <a:latin typeface="+mj-lt"/>
            </a:endParaRPr>
          </a:p>
          <a:p>
            <a:pPr marL="171450" marR="0" indent="-171450" algn="l" rtl="0" eaLnBrk="1" fontAlgn="auto" latinLnBrk="0" hangingPunct="1">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Uzdužni aluminijski krovni nosači</a:t>
            </a:r>
          </a:p>
          <a:p>
            <a:pPr marL="171450" marR="0" indent="-171450" algn="l" rtl="0" eaLnBrk="1" fontAlgn="auto" latinLnBrk="0" hangingPunct="1">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Kromirani ukrasni nastavci ispušne cijevi </a:t>
            </a:r>
          </a:p>
          <a:p>
            <a:pPr fontAlgn="t">
              <a:spcAft>
                <a:spcPts val="300"/>
              </a:spcAft>
            </a:pPr>
            <a:r>
              <a:rPr lang="hr-HR" sz="900" i="1" dirty="0">
                <a:solidFill>
                  <a:srgbClr val="000000"/>
                </a:solidFill>
              </a:rPr>
              <a:t>          (jednostruki na BlueHDi130, dvostruki na </a:t>
            </a:r>
            <a:r>
              <a:rPr lang="hr-HR" sz="900" i="1" dirty="0" err="1">
                <a:solidFill>
                  <a:srgbClr val="000000"/>
                </a:solidFill>
              </a:rPr>
              <a:t>PureTech</a:t>
            </a:r>
            <a:r>
              <a:rPr lang="hr-HR" sz="900" i="1" dirty="0">
                <a:solidFill>
                  <a:srgbClr val="000000"/>
                </a:solidFill>
              </a:rPr>
              <a:t> 130)</a:t>
            </a:r>
          </a:p>
          <a:p>
            <a:pPr fontAlgn="t">
              <a:spcAft>
                <a:spcPts val="300"/>
              </a:spcAft>
            </a:pPr>
            <a:endParaRPr lang="en-US" sz="900" i="1" dirty="0">
              <a:solidFill>
                <a:srgbClr val="000000"/>
              </a:solidFill>
            </a:endParaRPr>
          </a:p>
          <a:p>
            <a:pPr marR="0" algn="l" rtl="0" eaLnBrk="1" fontAlgn="auto" latinLnBrk="0" hangingPunct="1">
              <a:spcBef>
                <a:spcPts val="0"/>
              </a:spcBef>
              <a:spcAft>
                <a:spcPts val="0"/>
              </a:spcAft>
            </a:pPr>
            <a:endParaRPr lang="en-US" sz="600" kern="100" dirty="0">
              <a:solidFill>
                <a:srgbClr val="000000"/>
              </a:solidFill>
              <a:cs typeface="Times New Roman" panose="02020603050405020304" pitchFamily="18" charset="0"/>
            </a:endParaRPr>
          </a:p>
          <a:p>
            <a:pPr marR="0" algn="l" rtl="0" eaLnBrk="1" fontAlgn="auto" latinLnBrk="0" hangingPunct="1">
              <a:spcBef>
                <a:spcPts val="0"/>
              </a:spcBef>
              <a:spcAft>
                <a:spcPts val="0"/>
              </a:spcAft>
            </a:pPr>
            <a:endParaRPr lang="hr-HR" sz="100" dirty="0">
              <a:solidFill>
                <a:srgbClr val="000000"/>
              </a:solidFill>
            </a:endParaRPr>
          </a:p>
          <a:p>
            <a:pPr marL="0" marR="0" indent="0" algn="l" rtl="0" eaLnBrk="1" fontAlgn="auto" latinLnBrk="0" hangingPunct="1">
              <a:spcBef>
                <a:spcPts val="0"/>
              </a:spcBef>
              <a:spcAft>
                <a:spcPts val="0"/>
              </a:spcAft>
            </a:pPr>
            <a:r>
              <a:rPr lang="pl-PL" sz="1200" dirty="0">
                <a:latin typeface="Peugeot New" panose="02000000000000000000" pitchFamily="50" charset="0"/>
              </a:rPr>
              <a:t>INTERIJER</a:t>
            </a:r>
            <a:endParaRPr lang="en-US" sz="1200" dirty="0">
              <a:latin typeface="Peugeot New" panose="02000000000000000000" pitchFamily="50" charset="0"/>
            </a:endParaRPr>
          </a:p>
          <a:p>
            <a:pPr marL="171450" indent="-171450">
              <a:buFont typeface="Arial" panose="020B0604020202020204" pitchFamily="34" charset="0"/>
              <a:buChar char="•"/>
            </a:pPr>
            <a:r>
              <a:rPr lang="hr-HR" sz="900" dirty="0">
                <a:solidFill>
                  <a:srgbClr val="000000"/>
                </a:solidFill>
                <a:latin typeface="Peugeot New" panose="02000000000000000000" pitchFamily="50" charset="0"/>
              </a:rPr>
              <a:t>Stilski elementi</a:t>
            </a:r>
          </a:p>
          <a:p>
            <a:pPr marL="0" marR="0" indent="0" algn="l" rtl="0" eaLnBrk="1" fontAlgn="auto" latinLnBrk="0" hangingPunct="1">
              <a:spcBef>
                <a:spcPts val="0"/>
              </a:spcBef>
              <a:spcAft>
                <a:spcPts val="0"/>
              </a:spcAft>
            </a:pPr>
            <a:r>
              <a:rPr lang="hr-HR" sz="900" i="1" dirty="0">
                <a:solidFill>
                  <a:srgbClr val="000000"/>
                </a:solidFill>
              </a:rPr>
              <a:t>           Sjedala tkanina/TEP Isabella naslon za ruke s </a:t>
            </a:r>
            <a:r>
              <a:rPr lang="hr-HR" sz="900" i="1" dirty="0" err="1">
                <a:solidFill>
                  <a:srgbClr val="000000"/>
                </a:solidFill>
              </a:rPr>
              <a:t>Quartz</a:t>
            </a:r>
            <a:r>
              <a:rPr lang="hr-HR" sz="900" i="1" dirty="0">
                <a:solidFill>
                  <a:srgbClr val="000000"/>
                </a:solidFill>
              </a:rPr>
              <a:t> </a:t>
            </a:r>
            <a:r>
              <a:rPr lang="hr-HR" sz="900" i="1" dirty="0" err="1">
                <a:solidFill>
                  <a:srgbClr val="000000"/>
                </a:solidFill>
              </a:rPr>
              <a:t>prošivom</a:t>
            </a:r>
            <a:endParaRPr lang="hr-HR" sz="900" i="1" dirty="0">
              <a:solidFill>
                <a:srgbClr val="000000"/>
              </a:solidFill>
            </a:endParaRPr>
          </a:p>
          <a:p>
            <a:pPr marL="0" marR="0" indent="0" algn="l" rtl="0" eaLnBrk="1" fontAlgn="auto" latinLnBrk="0" hangingPunct="1">
              <a:spcBef>
                <a:spcPts val="0"/>
              </a:spcBef>
              <a:spcAft>
                <a:spcPts val="0"/>
              </a:spcAft>
            </a:pPr>
            <a:endParaRPr lang="en-US" sz="900" i="1" dirty="0">
              <a:solidFill>
                <a:srgbClr val="000000"/>
              </a:solidFill>
            </a:endParaRPr>
          </a:p>
          <a:p>
            <a:pPr marL="0" marR="0" indent="0" algn="l" rtl="0" eaLnBrk="1" fontAlgn="auto" latinLnBrk="0" hangingPunct="1">
              <a:spcBef>
                <a:spcPts val="0"/>
              </a:spcBef>
              <a:spcAft>
                <a:spcPts val="0"/>
              </a:spcAft>
            </a:pPr>
            <a:endParaRPr lang="en-US" sz="900" i="1" dirty="0">
              <a:solidFill>
                <a:srgbClr val="000000"/>
              </a:solidFill>
            </a:endParaRPr>
          </a:p>
          <a:p>
            <a:pPr marL="0" marR="0" indent="0" algn="l" rtl="0" eaLnBrk="1" fontAlgn="auto" latinLnBrk="0" hangingPunct="1">
              <a:spcBef>
                <a:spcPts val="0"/>
              </a:spcBef>
              <a:spcAft>
                <a:spcPts val="0"/>
              </a:spcAft>
            </a:pPr>
            <a:r>
              <a:rPr lang="pl-PL" sz="1200" dirty="0">
                <a:latin typeface="Peugeot New" panose="02000000000000000000" pitchFamily="50" charset="0"/>
              </a:rPr>
              <a:t>UDOBNOST</a:t>
            </a:r>
            <a:endParaRPr lang="en-US" sz="1200" dirty="0">
              <a:latin typeface="Peugeot New" panose="02000000000000000000" pitchFamily="50" charset="0"/>
            </a:endParaRP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Visoka konzola s naslonom za ruke i električnom parkirnom kočnicom</a:t>
            </a:r>
          </a:p>
          <a:p>
            <a:pPr marR="0" fontAlgn="t">
              <a:spcBef>
                <a:spcPts val="0"/>
              </a:spcBef>
              <a:spcAft>
                <a:spcPts val="300"/>
              </a:spcAft>
            </a:pPr>
            <a:r>
              <a:rPr lang="en-US" sz="900" i="1" dirty="0">
                <a:solidFill>
                  <a:srgbClr val="000000"/>
                </a:solidFill>
              </a:rPr>
              <a:t>            </a:t>
            </a:r>
            <a:r>
              <a:rPr lang="hr-HR" sz="900" i="1" dirty="0">
                <a:solidFill>
                  <a:srgbClr val="000000"/>
                </a:solidFill>
              </a:rPr>
              <a:t>1x USB tip C (punjenje) i 1x USB tip A (punjenje) za putnike straga</a:t>
            </a:r>
          </a:p>
          <a:p>
            <a:pPr marR="0" fontAlgn="t">
              <a:spcBef>
                <a:spcPts val="0"/>
              </a:spcBef>
              <a:spcAft>
                <a:spcPts val="300"/>
              </a:spcAft>
            </a:pPr>
            <a:r>
              <a:rPr lang="en-US" sz="900" i="1" dirty="0">
                <a:solidFill>
                  <a:srgbClr val="000000"/>
                </a:solidFill>
              </a:rPr>
              <a:t>            </a:t>
            </a:r>
            <a:r>
              <a:rPr lang="hr-HR" sz="900" i="1" dirty="0">
                <a:solidFill>
                  <a:srgbClr val="000000"/>
                </a:solidFill>
              </a:rPr>
              <a:t>Izbornik načina vožnje (</a:t>
            </a:r>
            <a:r>
              <a:rPr lang="hr-HR" sz="900" i="1" dirty="0" err="1">
                <a:solidFill>
                  <a:srgbClr val="000000"/>
                </a:solidFill>
              </a:rPr>
              <a:t>Normal</a:t>
            </a:r>
            <a:r>
              <a:rPr lang="hr-HR" sz="900" i="1" dirty="0">
                <a:solidFill>
                  <a:srgbClr val="000000"/>
                </a:solidFill>
              </a:rPr>
              <a:t>/Eco s BVM, </a:t>
            </a:r>
            <a:r>
              <a:rPr lang="hr-HR" sz="900" i="1" dirty="0" err="1">
                <a:solidFill>
                  <a:srgbClr val="000000"/>
                </a:solidFill>
              </a:rPr>
              <a:t>Normal</a:t>
            </a:r>
            <a:r>
              <a:rPr lang="hr-HR" sz="900" i="1" dirty="0">
                <a:solidFill>
                  <a:srgbClr val="000000"/>
                </a:solidFill>
              </a:rPr>
              <a:t>/Eco/Sport </a:t>
            </a:r>
            <a:br>
              <a:rPr lang="en-US" sz="900" i="1" dirty="0">
                <a:solidFill>
                  <a:srgbClr val="000000"/>
                </a:solidFill>
              </a:rPr>
            </a:br>
            <a:r>
              <a:rPr lang="en-US" sz="900" i="1" dirty="0">
                <a:solidFill>
                  <a:srgbClr val="000000"/>
                </a:solidFill>
              </a:rPr>
              <a:t>            </a:t>
            </a:r>
            <a:r>
              <a:rPr lang="hr-HR" sz="900" i="1" dirty="0">
                <a:solidFill>
                  <a:srgbClr val="000000"/>
                </a:solidFill>
              </a:rPr>
              <a:t>s EAT8 i Electric)</a:t>
            </a:r>
          </a:p>
          <a:p>
            <a:pPr marL="171450" indent="-171450">
              <a:buFont typeface="Arial" panose="020B0604020202020204" pitchFamily="34" charset="0"/>
              <a:buChar char="•"/>
            </a:pPr>
            <a:r>
              <a:rPr lang="hr-HR" sz="900" dirty="0">
                <a:solidFill>
                  <a:srgbClr val="000000"/>
                </a:solidFill>
                <a:latin typeface="Peugeot New" panose="02000000000000000000" pitchFamily="50" charset="0"/>
              </a:rPr>
              <a:t>Peugeot i-</a:t>
            </a:r>
            <a:r>
              <a:rPr lang="hr-HR" sz="900" dirty="0" err="1">
                <a:solidFill>
                  <a:srgbClr val="000000"/>
                </a:solidFill>
                <a:latin typeface="Peugeot New" panose="02000000000000000000" pitchFamily="50" charset="0"/>
              </a:rPr>
              <a:t>Cockpit</a:t>
            </a:r>
            <a:r>
              <a:rPr lang="hr-HR" sz="900" dirty="0">
                <a:solidFill>
                  <a:srgbClr val="000000"/>
                </a:solidFill>
                <a:latin typeface="Peugeot New" panose="02000000000000000000" pitchFamily="50" charset="0"/>
              </a:rPr>
              <a:t>® 2D s digitalnim zaslonom od 10‘’</a:t>
            </a:r>
          </a:p>
          <a:p>
            <a:pPr marL="171450" indent="-171450">
              <a:buFont typeface="Arial" panose="020B0604020202020204" pitchFamily="34" charset="0"/>
              <a:buChar char="•"/>
            </a:pPr>
            <a:endParaRPr lang="hr-HR" sz="900" dirty="0">
              <a:solidFill>
                <a:srgbClr val="000000"/>
              </a:solidFill>
              <a:latin typeface="Peugeot New" panose="02000000000000000000" pitchFamily="50" charset="0"/>
            </a:endParaRPr>
          </a:p>
          <a:p>
            <a:pPr marR="0" algn="l" rtl="0" eaLnBrk="1" fontAlgn="auto" latinLnBrk="0" hangingPunct="1">
              <a:spcBef>
                <a:spcPts val="0"/>
              </a:spcBef>
              <a:spcAft>
                <a:spcPts val="0"/>
              </a:spcAft>
            </a:pPr>
            <a:endParaRPr lang="hr-HR" sz="900" i="1" dirty="0">
              <a:solidFill>
                <a:srgbClr val="000000"/>
              </a:solidFill>
            </a:endParaRPr>
          </a:p>
          <a:p>
            <a:r>
              <a:rPr lang="hr-HR" sz="1200" dirty="0">
                <a:latin typeface="Peugeot New" panose="02000000000000000000" pitchFamily="50" charset="0"/>
              </a:rPr>
              <a:t>NAPLATCI</a:t>
            </a:r>
          </a:p>
          <a:p>
            <a:pPr marL="171450" indent="-171450">
              <a:buFont typeface="Arial" panose="020B0604020202020204" pitchFamily="34" charset="0"/>
              <a:buChar char="•"/>
            </a:pPr>
            <a:r>
              <a:rPr lang="hr-HR" sz="900" dirty="0">
                <a:solidFill>
                  <a:srgbClr val="000000"/>
                </a:solidFill>
                <a:latin typeface="Peugeot New" panose="02000000000000000000" pitchFamily="50" charset="0"/>
              </a:rPr>
              <a:t>17'' dijamantni aluminijski naplatci</a:t>
            </a:r>
          </a:p>
          <a:p>
            <a:pPr fontAlgn="t">
              <a:spcAft>
                <a:spcPts val="300"/>
              </a:spcAft>
            </a:pPr>
            <a:r>
              <a:rPr lang="hr-HR" sz="900" i="1" dirty="0">
                <a:solidFill>
                  <a:srgbClr val="000000"/>
                </a:solidFill>
              </a:rPr>
              <a:t>           KARAKOY </a:t>
            </a:r>
            <a:r>
              <a:rPr lang="hr-HR" sz="900" i="1" dirty="0" err="1">
                <a:solidFill>
                  <a:srgbClr val="000000"/>
                </a:solidFill>
              </a:rPr>
              <a:t>Orbital</a:t>
            </a:r>
            <a:r>
              <a:rPr lang="hr-HR" sz="900" i="1" dirty="0">
                <a:solidFill>
                  <a:srgbClr val="000000"/>
                </a:solidFill>
              </a:rPr>
              <a:t> Black Bi-Tone </a:t>
            </a:r>
            <a:r>
              <a:rPr lang="hr-HR" sz="900" i="1" dirty="0" err="1">
                <a:solidFill>
                  <a:srgbClr val="000000"/>
                </a:solidFill>
              </a:rPr>
              <a:t>Gloss</a:t>
            </a:r>
            <a:r>
              <a:rPr lang="hr-HR" sz="900" i="1" dirty="0">
                <a:solidFill>
                  <a:srgbClr val="000000"/>
                </a:solidFill>
              </a:rPr>
              <a:t> lak</a:t>
            </a:r>
          </a:p>
          <a:p>
            <a:pPr marR="0" algn="l" rtl="0" eaLnBrk="1" fontAlgn="auto" latinLnBrk="0" hangingPunct="1">
              <a:spcBef>
                <a:spcPts val="0"/>
              </a:spcBef>
              <a:spcAft>
                <a:spcPts val="0"/>
              </a:spcAft>
            </a:pPr>
            <a:endParaRPr lang="hr-HR" sz="900" i="1" dirty="0">
              <a:solidFill>
                <a:srgbClr val="000000"/>
              </a:solidFill>
            </a:endParaRPr>
          </a:p>
          <a:p>
            <a:pPr marL="0" marR="0" indent="0" algn="l" rtl="0" eaLnBrk="1" fontAlgn="auto" latinLnBrk="0" hangingPunct="1">
              <a:spcBef>
                <a:spcPts val="0"/>
              </a:spcBef>
              <a:spcAft>
                <a:spcPts val="0"/>
              </a:spcAft>
            </a:pPr>
            <a:endParaRPr lang="hr-HR" sz="900" i="1" dirty="0">
              <a:solidFill>
                <a:srgbClr val="000000"/>
              </a:solidFill>
            </a:endParaRPr>
          </a:p>
          <a:p>
            <a:pPr marL="171450" marR="0" indent="-171450" algn="l" rtl="0" eaLnBrk="1" fontAlgn="auto" latinLnBrk="0" hangingPunct="1">
              <a:spcBef>
                <a:spcPts val="0"/>
              </a:spcBef>
              <a:spcAft>
                <a:spcPts val="0"/>
              </a:spcAft>
              <a:buFont typeface="Arial" panose="020B0604020202020204" pitchFamily="34" charset="0"/>
              <a:buChar char="•"/>
            </a:pPr>
            <a:endParaRPr lang="hr-HR" sz="900" dirty="0">
              <a:solidFill>
                <a:srgbClr val="000000"/>
              </a:solidFill>
              <a:latin typeface="+mj-lt"/>
            </a:endParaRPr>
          </a:p>
        </p:txBody>
      </p:sp>
      <p:sp>
        <p:nvSpPr>
          <p:cNvPr id="17" name="ZoneTexte 47">
            <a:extLst>
              <a:ext uri="{FF2B5EF4-FFF2-40B4-BE49-F238E27FC236}">
                <a16:creationId xmlns:a16="http://schemas.microsoft.com/office/drawing/2014/main" id="{F8D624F7-3E80-0241-0627-1145E82B9E23}"/>
              </a:ext>
            </a:extLst>
          </p:cNvPr>
          <p:cNvSpPr txBox="1"/>
          <p:nvPr/>
        </p:nvSpPr>
        <p:spPr>
          <a:xfrm>
            <a:off x="10404387" y="6673334"/>
            <a:ext cx="1733549" cy="184666"/>
          </a:xfrm>
          <a:prstGeom prst="rect">
            <a:avLst/>
          </a:prstGeom>
          <a:noFill/>
        </p:spPr>
        <p:txBody>
          <a:bodyPr wrap="square" rtlCol="0">
            <a:spAutoFit/>
          </a:bodyPr>
          <a:lstStyle/>
          <a:p>
            <a:pPr algn="r"/>
            <a:r>
              <a:rPr lang="en-US" sz="600" dirty="0" err="1">
                <a:solidFill>
                  <a:schemeClr val="bg1"/>
                </a:solidFill>
                <a:effectLst>
                  <a:outerShdw blurRad="38100" dist="38100" dir="2700000" algn="tl">
                    <a:srgbClr val="000000">
                      <a:alpha val="43137"/>
                    </a:srgbClr>
                  </a:outerShdw>
                </a:effectLst>
                <a:latin typeface="Peugeot New Light" panose="02000000000000000000" pitchFamily="2" charset="0"/>
              </a:rPr>
              <a:t>Slika</a:t>
            </a:r>
            <a:r>
              <a:rPr lang="en-US" sz="600" dirty="0">
                <a:solidFill>
                  <a:schemeClr val="bg1"/>
                </a:solidFill>
                <a:effectLst>
                  <a:outerShdw blurRad="38100" dist="38100" dir="2700000" algn="tl">
                    <a:srgbClr val="000000">
                      <a:alpha val="43137"/>
                    </a:srgbClr>
                  </a:outerShdw>
                </a:effectLst>
                <a:latin typeface="Peugeot New Light" panose="02000000000000000000" pitchFamily="2" charset="0"/>
              </a:rPr>
              <a:t> je </a:t>
            </a:r>
            <a:r>
              <a:rPr lang="en-US" sz="600" dirty="0" err="1">
                <a:solidFill>
                  <a:schemeClr val="bg1"/>
                </a:solidFill>
                <a:effectLst>
                  <a:outerShdw blurRad="38100" dist="38100" dir="2700000" algn="tl">
                    <a:srgbClr val="000000">
                      <a:alpha val="43137"/>
                    </a:srgbClr>
                  </a:outerShdw>
                </a:effectLst>
                <a:latin typeface="Peugeot New Light" panose="02000000000000000000" pitchFamily="2" charset="0"/>
              </a:rPr>
              <a:t>simbolična</a:t>
            </a:r>
            <a:endParaRPr lang="hr-HR" sz="600" dirty="0">
              <a:solidFill>
                <a:schemeClr val="bg1"/>
              </a:solidFill>
              <a:effectLst>
                <a:outerShdw blurRad="38100" dist="38100" dir="2700000" algn="tl">
                  <a:srgbClr val="000000">
                    <a:alpha val="43137"/>
                  </a:srgbClr>
                </a:outerShdw>
              </a:effectLst>
              <a:latin typeface="Peugeot New Light" panose="02000000000000000000" pitchFamily="2" charset="0"/>
            </a:endParaRPr>
          </a:p>
        </p:txBody>
      </p:sp>
      <p:sp>
        <p:nvSpPr>
          <p:cNvPr id="2" name="Titre 2">
            <a:extLst>
              <a:ext uri="{FF2B5EF4-FFF2-40B4-BE49-F238E27FC236}">
                <a16:creationId xmlns:a16="http://schemas.microsoft.com/office/drawing/2014/main" id="{279CBA0F-F2A6-BD90-518D-34F90BBF68C5}"/>
              </a:ext>
            </a:extLst>
          </p:cNvPr>
          <p:cNvSpPr txBox="1">
            <a:spLocks/>
          </p:cNvSpPr>
          <p:nvPr/>
        </p:nvSpPr>
        <p:spPr>
          <a:xfrm>
            <a:off x="658076" y="271355"/>
            <a:ext cx="6534171" cy="5782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en-US" sz="1500" b="1" dirty="0">
                <a:latin typeface="Peugeot New" panose="02000000000000000000" pitchFamily="50" charset="0"/>
              </a:rPr>
              <a:t>ALLURE </a:t>
            </a:r>
            <a:r>
              <a:rPr lang="pl-PL" sz="1500" dirty="0" err="1">
                <a:latin typeface="Peugeot New" panose="02000000000000000000" pitchFamily="50" charset="0"/>
              </a:rPr>
              <a:t>uz</a:t>
            </a:r>
            <a:r>
              <a:rPr lang="pl-PL" sz="1500" dirty="0">
                <a:latin typeface="Peugeot New" panose="02000000000000000000" pitchFamily="50" charset="0"/>
              </a:rPr>
              <a:t> standardnu </a:t>
            </a:r>
            <a:r>
              <a:rPr lang="en-US" sz="1500" dirty="0">
                <a:latin typeface="Peugeot New" panose="02000000000000000000" pitchFamily="50" charset="0"/>
              </a:rPr>
              <a:t>ACTIVE </a:t>
            </a:r>
            <a:r>
              <a:rPr lang="pl-PL" sz="1500" dirty="0">
                <a:latin typeface="Peugeot New" panose="02000000000000000000" pitchFamily="50" charset="0"/>
              </a:rPr>
              <a:t>opremu</a:t>
            </a:r>
          </a:p>
        </p:txBody>
      </p:sp>
      <p:grpSp>
        <p:nvGrpSpPr>
          <p:cNvPr id="3" name="Groupe 6">
            <a:extLst>
              <a:ext uri="{FF2B5EF4-FFF2-40B4-BE49-F238E27FC236}">
                <a16:creationId xmlns:a16="http://schemas.microsoft.com/office/drawing/2014/main" id="{BF39B5E6-DCF8-0218-F280-FFA3AB043196}"/>
              </a:ext>
            </a:extLst>
          </p:cNvPr>
          <p:cNvGrpSpPr/>
          <p:nvPr/>
        </p:nvGrpSpPr>
        <p:grpSpPr>
          <a:xfrm>
            <a:off x="0" y="0"/>
            <a:ext cx="373081" cy="6858014"/>
            <a:chOff x="-6767" y="-14"/>
            <a:chExt cx="373081" cy="6858014"/>
          </a:xfrm>
        </p:grpSpPr>
        <p:sp>
          <p:nvSpPr>
            <p:cNvPr id="4" name="Rectangle 3">
              <a:hlinkClick r:id="" action="ppaction://noaction"/>
              <a:extLst>
                <a:ext uri="{FF2B5EF4-FFF2-40B4-BE49-F238E27FC236}">
                  <a16:creationId xmlns:a16="http://schemas.microsoft.com/office/drawing/2014/main" id="{0D5B2177-3978-AD80-4481-935D195BFB17}"/>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18" name="Rectangle 17">
              <a:hlinkClick r:id="" action="ppaction://noaction"/>
              <a:extLst>
                <a:ext uri="{FF2B5EF4-FFF2-40B4-BE49-F238E27FC236}">
                  <a16:creationId xmlns:a16="http://schemas.microsoft.com/office/drawing/2014/main" id="{96EBEA33-731A-3DA8-EBAB-BBE1E3086A74}"/>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19" name="Rectangle 18">
              <a:hlinkClick r:id="" action="ppaction://noaction"/>
              <a:extLst>
                <a:ext uri="{FF2B5EF4-FFF2-40B4-BE49-F238E27FC236}">
                  <a16:creationId xmlns:a16="http://schemas.microsoft.com/office/drawing/2014/main" id="{9BDD572D-D2D4-5B3F-61D7-4978B38EE8A5}"/>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20" name="Rectangle 19">
              <a:hlinkClick r:id="" action="ppaction://noaction"/>
              <a:extLst>
                <a:ext uri="{FF2B5EF4-FFF2-40B4-BE49-F238E27FC236}">
                  <a16:creationId xmlns:a16="http://schemas.microsoft.com/office/drawing/2014/main" id="{720F9EB7-A513-C258-AEF8-C370C78BA0CD}"/>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1" name="Rectangle 20">
              <a:hlinkClick r:id="" action="ppaction://noaction"/>
              <a:extLst>
                <a:ext uri="{FF2B5EF4-FFF2-40B4-BE49-F238E27FC236}">
                  <a16:creationId xmlns:a16="http://schemas.microsoft.com/office/drawing/2014/main" id="{C475F348-354A-2881-27D6-5FFCE414354E}"/>
                </a:ext>
              </a:extLst>
            </p:cNvPr>
            <p:cNvSpPr/>
            <p:nvPr/>
          </p:nvSpPr>
          <p:spPr>
            <a:xfrm rot="16200000">
              <a:off x="-249649" y="1957401"/>
              <a:ext cx="857250" cy="371475"/>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OPREMA</a:t>
              </a:r>
            </a:p>
          </p:txBody>
        </p:sp>
        <p:sp>
          <p:nvSpPr>
            <p:cNvPr id="22" name="Rectangle 21">
              <a:extLst>
                <a:ext uri="{FF2B5EF4-FFF2-40B4-BE49-F238E27FC236}">
                  <a16:creationId xmlns:a16="http://schemas.microsoft.com/office/drawing/2014/main" id="{269A1009-3CE7-A9D6-042D-94969338E0BD}"/>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23" name="Rectangle 22">
              <a:hlinkClick r:id="" action="ppaction://noaction"/>
              <a:extLst>
                <a:ext uri="{FF2B5EF4-FFF2-40B4-BE49-F238E27FC236}">
                  <a16:creationId xmlns:a16="http://schemas.microsoft.com/office/drawing/2014/main" id="{6BCD8AA8-0CFA-E880-19B2-3D801D299309}"/>
                </a:ext>
              </a:extLst>
            </p:cNvPr>
            <p:cNvSpPr/>
            <p:nvPr/>
          </p:nvSpPr>
          <p:spPr>
            <a:xfrm rot="16200000">
              <a:off x="-364035" y="5270399"/>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24" name="Rectangle 23">
              <a:hlinkClick r:id="" action="ppaction://noaction"/>
              <a:extLst>
                <a:ext uri="{FF2B5EF4-FFF2-40B4-BE49-F238E27FC236}">
                  <a16:creationId xmlns:a16="http://schemas.microsoft.com/office/drawing/2014/main" id="{8D9C0D6D-4423-A328-81A1-2E1CA0BAC655}"/>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2300284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space réservé pour une image  18" descr="Une image contenant voiture, ciel, Véhicule terrestre, Console centrale&#10;&#10;Description générée automatiquement">
            <a:extLst>
              <a:ext uri="{FF2B5EF4-FFF2-40B4-BE49-F238E27FC236}">
                <a16:creationId xmlns:a16="http://schemas.microsoft.com/office/drawing/2014/main" id="{14E48227-C64F-6D07-51C3-6CC39FCD4B47}"/>
              </a:ext>
            </a:extLst>
          </p:cNvPr>
          <p:cNvPicPr>
            <a:picLocks noChangeAspect="1"/>
          </p:cNvPicPr>
          <p:nvPr/>
        </p:nvPicPr>
        <p:blipFill>
          <a:blip r:embed="rId2" cstate="print">
            <a:extLst>
              <a:ext uri="{28A0092B-C50C-407E-A947-70E740481C1C}">
                <a14:useLocalDpi xmlns:a14="http://schemas.microsoft.com/office/drawing/2010/main" val="0"/>
              </a:ext>
            </a:extLst>
          </a:blip>
          <a:srcRect t="10520" b="10520"/>
          <a:stretch>
            <a:fillRect/>
          </a:stretch>
        </p:blipFill>
        <p:spPr>
          <a:xfrm>
            <a:off x="6282826" y="3358596"/>
            <a:ext cx="5909174" cy="3499404"/>
          </a:xfrm>
          <a:prstGeom prst="rect">
            <a:avLst/>
          </a:prstGeom>
        </p:spPr>
      </p:pic>
      <p:pic>
        <p:nvPicPr>
          <p:cNvPr id="5" name="Espace réservé pour une image  4" descr="Une image contenant véhicule, Véhicule terrestre, roue, voiture&#10;&#10;Description générée automatiquement">
            <a:extLst>
              <a:ext uri="{FF2B5EF4-FFF2-40B4-BE49-F238E27FC236}">
                <a16:creationId xmlns:a16="http://schemas.microsoft.com/office/drawing/2014/main" id="{0A03ECA9-12D2-E9F7-D6EC-CD100B69D76B}"/>
              </a:ext>
            </a:extLst>
          </p:cNvPr>
          <p:cNvPicPr>
            <a:picLocks noChangeAspect="1"/>
          </p:cNvPicPr>
          <p:nvPr/>
        </p:nvPicPr>
        <p:blipFill>
          <a:blip r:embed="rId3" cstate="print">
            <a:extLst>
              <a:ext uri="{28A0092B-C50C-407E-A947-70E740481C1C}">
                <a14:useLocalDpi xmlns:a14="http://schemas.microsoft.com/office/drawing/2010/main" val="0"/>
              </a:ext>
            </a:extLst>
          </a:blip>
          <a:srcRect l="2507" r="2507"/>
          <a:stretch>
            <a:fillRect/>
          </a:stretch>
        </p:blipFill>
        <p:spPr>
          <a:xfrm>
            <a:off x="6096000" y="0"/>
            <a:ext cx="6686946" cy="3960000"/>
          </a:xfrm>
          <a:prstGeom prst="rect">
            <a:avLst/>
          </a:prstGeom>
        </p:spPr>
      </p:pic>
      <p:sp>
        <p:nvSpPr>
          <p:cNvPr id="6" name="Rectangle 5">
            <a:extLst>
              <a:ext uri="{FF2B5EF4-FFF2-40B4-BE49-F238E27FC236}">
                <a16:creationId xmlns:a16="http://schemas.microsoft.com/office/drawing/2014/main" id="{7FA61109-D25B-58F1-6F67-CC0C091855ED}"/>
              </a:ext>
            </a:extLst>
          </p:cNvPr>
          <p:cNvSpPr/>
          <p:nvPr/>
        </p:nvSpPr>
        <p:spPr>
          <a:xfrm>
            <a:off x="658076" y="849641"/>
            <a:ext cx="5251099" cy="5170646"/>
          </a:xfrm>
          <a:prstGeom prst="rect">
            <a:avLst/>
          </a:prstGeom>
        </p:spPr>
        <p:txBody>
          <a:bodyPr wrap="square" lIns="91440" tIns="45720" rIns="91440" bIns="45720" anchor="t">
            <a:spAutoFit/>
          </a:bodyPr>
          <a:lstStyle/>
          <a:p>
            <a:pPr marL="0" marR="0" indent="0" algn="l" rtl="0" eaLnBrk="1" fontAlgn="auto" latinLnBrk="0" hangingPunct="1">
              <a:spcBef>
                <a:spcPts val="0"/>
              </a:spcBef>
              <a:spcAft>
                <a:spcPts val="0"/>
              </a:spcAft>
            </a:pPr>
            <a:r>
              <a:rPr lang="hr-HR" sz="1200" dirty="0">
                <a:latin typeface="Peugeot New" panose="02000000000000000000" pitchFamily="50" charset="0"/>
              </a:rPr>
              <a:t>SIGURNOST</a:t>
            </a:r>
            <a:endParaRPr lang="en-US" sz="1200" dirty="0">
              <a:latin typeface="Peugeot New" panose="02000000000000000000" pitchFamily="50" charset="0"/>
            </a:endParaRP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Peugeot </a:t>
            </a:r>
            <a:r>
              <a:rPr lang="hr-HR" sz="900" dirty="0" err="1">
                <a:solidFill>
                  <a:srgbClr val="000000"/>
                </a:solidFill>
                <a:latin typeface="Peugeot New" panose="02000000000000000000" pitchFamily="50" charset="0"/>
              </a:rPr>
              <a:t>Full</a:t>
            </a:r>
            <a:r>
              <a:rPr lang="hr-HR" sz="900" dirty="0">
                <a:solidFill>
                  <a:srgbClr val="000000"/>
                </a:solidFill>
                <a:latin typeface="Peugeot New" panose="02000000000000000000" pitchFamily="50" charset="0"/>
              </a:rPr>
              <a:t> LED </a:t>
            </a:r>
            <a:r>
              <a:rPr lang="hr-HR" sz="900" dirty="0" err="1">
                <a:solidFill>
                  <a:srgbClr val="000000"/>
                </a:solidFill>
                <a:latin typeface="Peugeot New" panose="02000000000000000000" pitchFamily="50" charset="0"/>
              </a:rPr>
              <a:t>tehnology</a:t>
            </a:r>
            <a:r>
              <a:rPr lang="hr-HR" sz="900" dirty="0">
                <a:solidFill>
                  <a:srgbClr val="000000"/>
                </a:solidFill>
                <a:latin typeface="Peugeot New" panose="02000000000000000000" pitchFamily="50" charset="0"/>
              </a:rPr>
              <a:t> prednja svjetla s LED dnevnim svjetlima</a:t>
            </a: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Automatsko upravljanje svjetlima duga/kratka</a:t>
            </a:r>
          </a:p>
          <a:p>
            <a:pPr marL="171450" marR="0" indent="-171450" fontAlgn="auto">
              <a:spcBef>
                <a:spcPts val="0"/>
              </a:spcBef>
              <a:spcAft>
                <a:spcPts val="0"/>
              </a:spcAft>
              <a:buFont typeface="Arial" panose="020B0604020202020204" pitchFamily="34" charset="0"/>
              <a:buChar char="•"/>
            </a:pPr>
            <a:endParaRPr lang="hr-HR" sz="900" dirty="0">
              <a:solidFill>
                <a:srgbClr val="000000"/>
              </a:solidFill>
              <a:latin typeface="Peugeot New" panose="02000000000000000000" pitchFamily="50" charset="0"/>
            </a:endParaRPr>
          </a:p>
          <a:p>
            <a:pPr marL="0" marR="0" indent="0" algn="l" rtl="0" eaLnBrk="1" fontAlgn="auto" latinLnBrk="0" hangingPunct="1">
              <a:spcBef>
                <a:spcPts val="0"/>
              </a:spcBef>
              <a:spcAft>
                <a:spcPts val="0"/>
              </a:spcAft>
            </a:pPr>
            <a:endParaRPr lang="hr-HR" sz="900" i="1" dirty="0">
              <a:solidFill>
                <a:srgbClr val="000000"/>
              </a:solidFill>
              <a:latin typeface="Peugeot New Light" panose="02000000000000000000" pitchFamily="50" charset="0"/>
            </a:endParaRPr>
          </a:p>
          <a:p>
            <a:pPr marR="0" algn="l" rtl="0" eaLnBrk="1" fontAlgn="auto" latinLnBrk="0" hangingPunct="1">
              <a:spcBef>
                <a:spcPts val="0"/>
              </a:spcBef>
              <a:spcAft>
                <a:spcPts val="0"/>
              </a:spcAft>
            </a:pPr>
            <a:r>
              <a:rPr lang="pl-PL" sz="1200" dirty="0">
                <a:latin typeface="Peugeot New" panose="02000000000000000000" pitchFamily="50" charset="0"/>
              </a:rPr>
              <a:t>POMOĆ U VOŽNJI</a:t>
            </a:r>
          </a:p>
          <a:p>
            <a:pPr marL="171450" indent="-171450">
              <a:buFont typeface="Arial" panose="020B0604020202020204" pitchFamily="34" charset="0"/>
              <a:buChar char="•"/>
            </a:pPr>
            <a:r>
              <a:rPr lang="hr-HR" sz="900" dirty="0" err="1">
                <a:solidFill>
                  <a:srgbClr val="000000"/>
                </a:solidFill>
                <a:latin typeface="Peugeot New" panose="02000000000000000000" pitchFamily="50" charset="0"/>
              </a:rPr>
              <a:t>VisioPark</a:t>
            </a:r>
            <a:r>
              <a:rPr lang="hr-HR" sz="900" dirty="0">
                <a:solidFill>
                  <a:srgbClr val="000000"/>
                </a:solidFill>
                <a:latin typeface="Peugeot New" panose="02000000000000000000" pitchFamily="50" charset="0"/>
              </a:rPr>
              <a:t> 1, HD stražnja kamera za pomoć pri parkiranju straga</a:t>
            </a:r>
          </a:p>
          <a:p>
            <a:pPr marL="171450" indent="-171450">
              <a:buFont typeface="Arial" panose="020B0604020202020204" pitchFamily="34" charset="0"/>
              <a:buChar char="•"/>
            </a:pPr>
            <a:endParaRPr lang="hr-HR" sz="900" dirty="0">
              <a:solidFill>
                <a:srgbClr val="000000"/>
              </a:solidFill>
              <a:latin typeface="Peugeot New" panose="02000000000000000000" pitchFamily="50" charset="0"/>
            </a:endParaRPr>
          </a:p>
          <a:p>
            <a:pPr marL="171450" indent="-171450">
              <a:buFont typeface="Arial" panose="020B0604020202020204" pitchFamily="34" charset="0"/>
              <a:buChar char="•"/>
            </a:pPr>
            <a:endParaRPr lang="hr-HR" sz="900" dirty="0">
              <a:solidFill>
                <a:srgbClr val="000000"/>
              </a:solidFill>
              <a:latin typeface="+mj-lt"/>
            </a:endParaRPr>
          </a:p>
          <a:p>
            <a:pPr marL="0" marR="0" indent="0" algn="l" rtl="0" eaLnBrk="1" fontAlgn="auto" latinLnBrk="0" hangingPunct="1">
              <a:spcBef>
                <a:spcPts val="0"/>
              </a:spcBef>
              <a:spcAft>
                <a:spcPts val="0"/>
              </a:spcAft>
            </a:pPr>
            <a:r>
              <a:rPr lang="hr-HR" sz="1200" dirty="0">
                <a:latin typeface="Peugeot New" panose="02000000000000000000" pitchFamily="50" charset="0"/>
              </a:rPr>
              <a:t>VANJSKI IZGLED</a:t>
            </a:r>
            <a:endParaRPr lang="en-US" sz="1200" dirty="0">
              <a:latin typeface="Peugeot New" panose="02000000000000000000" pitchFamily="50" charset="0"/>
            </a:endParaRP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Krov u Black </a:t>
            </a:r>
            <a:r>
              <a:rPr lang="hr-HR" sz="900" dirty="0" err="1">
                <a:solidFill>
                  <a:srgbClr val="000000"/>
                </a:solidFill>
                <a:latin typeface="Peugeot New" panose="02000000000000000000" pitchFamily="50" charset="0"/>
              </a:rPr>
              <a:t>Diamond</a:t>
            </a:r>
            <a:r>
              <a:rPr lang="hr-HR" sz="900" dirty="0">
                <a:solidFill>
                  <a:srgbClr val="000000"/>
                </a:solidFill>
                <a:latin typeface="Peugeot New" panose="02000000000000000000" pitchFamily="50" charset="0"/>
              </a:rPr>
              <a:t> boji</a:t>
            </a:r>
          </a:p>
          <a:p>
            <a:pPr marL="171450" marR="0" indent="-171450" fontAlgn="auto">
              <a:spcBef>
                <a:spcPts val="0"/>
              </a:spcBef>
              <a:spcAft>
                <a:spcPts val="0"/>
              </a:spcAft>
              <a:buFont typeface="Arial" panose="020B0604020202020204" pitchFamily="34" charset="0"/>
              <a:buChar char="•"/>
            </a:pPr>
            <a:endParaRPr lang="hr-HR" sz="900" dirty="0">
              <a:solidFill>
                <a:srgbClr val="000000"/>
              </a:solidFill>
              <a:latin typeface="Peugeot New" panose="02000000000000000000" pitchFamily="50" charset="0"/>
            </a:endParaRPr>
          </a:p>
          <a:p>
            <a:pPr marR="0" algn="l" rtl="0" eaLnBrk="1" fontAlgn="auto" latinLnBrk="0" hangingPunct="1">
              <a:spcBef>
                <a:spcPts val="0"/>
              </a:spcBef>
              <a:spcAft>
                <a:spcPts val="0"/>
              </a:spcAft>
            </a:pPr>
            <a:endParaRPr lang="hr-HR" sz="600" kern="100" dirty="0">
              <a:solidFill>
                <a:srgbClr val="000000"/>
              </a:solidFill>
              <a:cs typeface="Times New Roman" panose="02020603050405020304" pitchFamily="18" charset="0"/>
            </a:endParaRPr>
          </a:p>
          <a:p>
            <a:pPr marR="0" algn="l" rtl="0" eaLnBrk="1" fontAlgn="auto" latinLnBrk="0" hangingPunct="1">
              <a:spcBef>
                <a:spcPts val="0"/>
              </a:spcBef>
              <a:spcAft>
                <a:spcPts val="0"/>
              </a:spcAft>
            </a:pPr>
            <a:endParaRPr lang="hr-HR" sz="100" dirty="0">
              <a:solidFill>
                <a:srgbClr val="000000"/>
              </a:solidFill>
            </a:endParaRPr>
          </a:p>
          <a:p>
            <a:pPr marL="0" marR="0" indent="0" algn="l" rtl="0" eaLnBrk="1" fontAlgn="auto" latinLnBrk="0" hangingPunct="1">
              <a:spcBef>
                <a:spcPts val="0"/>
              </a:spcBef>
              <a:spcAft>
                <a:spcPts val="0"/>
              </a:spcAft>
            </a:pPr>
            <a:r>
              <a:rPr lang="hr-HR" sz="1200" dirty="0">
                <a:latin typeface="Peugeot New" panose="02000000000000000000" pitchFamily="50" charset="0"/>
              </a:rPr>
              <a:t>INTERIJER</a:t>
            </a:r>
            <a:endParaRPr lang="en-US" sz="1200" dirty="0">
              <a:latin typeface="Peugeot New" panose="02000000000000000000" pitchFamily="50" charset="0"/>
            </a:endParaRPr>
          </a:p>
          <a:p>
            <a:pPr marL="171450" indent="-171450">
              <a:buFont typeface="Arial" panose="020B0604020202020204" pitchFamily="34" charset="0"/>
              <a:buChar char="•"/>
            </a:pPr>
            <a:r>
              <a:rPr lang="hr-HR" sz="900" dirty="0">
                <a:solidFill>
                  <a:srgbClr val="000000"/>
                </a:solidFill>
                <a:latin typeface="Peugeot New" panose="02000000000000000000" pitchFamily="50" charset="0"/>
              </a:rPr>
              <a:t>Stilski elementi</a:t>
            </a:r>
          </a:p>
          <a:p>
            <a:pPr fontAlgn="t">
              <a:spcBef>
                <a:spcPts val="0"/>
              </a:spcBef>
              <a:spcAft>
                <a:spcPts val="300"/>
              </a:spcAft>
            </a:pPr>
            <a:r>
              <a:rPr lang="en-US" sz="900" i="1" dirty="0">
                <a:solidFill>
                  <a:srgbClr val="000000"/>
                </a:solidFill>
              </a:rPr>
              <a:t>         </a:t>
            </a:r>
            <a:r>
              <a:rPr lang="hr-HR" sz="900" i="1" dirty="0" err="1">
                <a:solidFill>
                  <a:srgbClr val="000000"/>
                </a:solidFill>
              </a:rPr>
              <a:t>Slush</a:t>
            </a:r>
            <a:r>
              <a:rPr lang="hr-HR" sz="900" i="1" dirty="0">
                <a:solidFill>
                  <a:srgbClr val="000000"/>
                </a:solidFill>
              </a:rPr>
              <a:t> armaturna ploča s </a:t>
            </a:r>
            <a:r>
              <a:rPr lang="hr-HR" sz="900" i="1" dirty="0" err="1">
                <a:solidFill>
                  <a:srgbClr val="000000"/>
                </a:solidFill>
              </a:rPr>
              <a:t>Adamit</a:t>
            </a:r>
            <a:r>
              <a:rPr lang="hr-HR" sz="900" i="1" dirty="0">
                <a:solidFill>
                  <a:srgbClr val="000000"/>
                </a:solidFill>
              </a:rPr>
              <a:t>/Tramontana </a:t>
            </a:r>
            <a:r>
              <a:rPr lang="hr-HR" sz="900" i="1" dirty="0" err="1">
                <a:solidFill>
                  <a:srgbClr val="000000"/>
                </a:solidFill>
              </a:rPr>
              <a:t>prošivom</a:t>
            </a:r>
            <a:r>
              <a:rPr lang="hr-HR" sz="900" i="1" dirty="0">
                <a:solidFill>
                  <a:srgbClr val="000000"/>
                </a:solidFill>
              </a:rPr>
              <a:t> i sjajnocrnom    </a:t>
            </a:r>
          </a:p>
          <a:p>
            <a:pPr fontAlgn="t">
              <a:spcBef>
                <a:spcPts val="0"/>
              </a:spcBef>
              <a:spcAft>
                <a:spcPts val="300"/>
              </a:spcAft>
            </a:pPr>
            <a:r>
              <a:rPr lang="hr-HR" sz="900" i="1" dirty="0">
                <a:solidFill>
                  <a:srgbClr val="000000"/>
                </a:solidFill>
              </a:rPr>
              <a:t>         letvicom i LED osvjetljenjem</a:t>
            </a:r>
          </a:p>
          <a:p>
            <a:pPr fontAlgn="t">
              <a:spcBef>
                <a:spcPts val="0"/>
              </a:spcBef>
              <a:spcAft>
                <a:spcPts val="300"/>
              </a:spcAft>
            </a:pPr>
            <a:r>
              <a:rPr lang="hr-HR" sz="900" i="1" dirty="0">
                <a:solidFill>
                  <a:srgbClr val="000000"/>
                </a:solidFill>
              </a:rPr>
              <a:t>         Prednja i stražnja vrata obloge tkanina/TEP Isabella i </a:t>
            </a:r>
            <a:r>
              <a:rPr lang="hr-HR" sz="900" i="1" dirty="0" err="1">
                <a:solidFill>
                  <a:srgbClr val="000000"/>
                </a:solidFill>
              </a:rPr>
              <a:t>Adamite</a:t>
            </a:r>
            <a:r>
              <a:rPr lang="hr-HR" sz="900" i="1" dirty="0">
                <a:solidFill>
                  <a:srgbClr val="000000"/>
                </a:solidFill>
              </a:rPr>
              <a:t> </a:t>
            </a:r>
            <a:r>
              <a:rPr lang="hr-HR" sz="900" i="1" dirty="0" err="1">
                <a:solidFill>
                  <a:srgbClr val="000000"/>
                </a:solidFill>
              </a:rPr>
              <a:t>prošivom</a:t>
            </a:r>
            <a:endParaRPr lang="hr-HR" sz="900" i="1" dirty="0">
              <a:solidFill>
                <a:srgbClr val="000000"/>
              </a:solidFill>
            </a:endParaRP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ALU sportske papučice</a:t>
            </a: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Prednje i stražnje GT podne prostirke s </a:t>
            </a:r>
            <a:r>
              <a:rPr lang="hr-HR" sz="900" dirty="0" err="1">
                <a:solidFill>
                  <a:srgbClr val="000000"/>
                </a:solidFill>
                <a:latin typeface="Peugeot New" panose="02000000000000000000" pitchFamily="50" charset="0"/>
              </a:rPr>
              <a:t>Adamite</a:t>
            </a:r>
            <a:r>
              <a:rPr lang="hr-HR" sz="900" dirty="0">
                <a:solidFill>
                  <a:srgbClr val="000000"/>
                </a:solidFill>
                <a:latin typeface="Peugeot New" panose="02000000000000000000" pitchFamily="50" charset="0"/>
              </a:rPr>
              <a:t> </a:t>
            </a:r>
            <a:r>
              <a:rPr lang="hr-HR" sz="900" dirty="0" err="1">
                <a:solidFill>
                  <a:srgbClr val="000000"/>
                </a:solidFill>
                <a:latin typeface="Peugeot New" panose="02000000000000000000" pitchFamily="50" charset="0"/>
              </a:rPr>
              <a:t>prošivom</a:t>
            </a:r>
            <a:endParaRPr lang="hr-HR" sz="900" dirty="0">
              <a:solidFill>
                <a:srgbClr val="000000"/>
              </a:solidFill>
              <a:latin typeface="Peugeot New" panose="02000000000000000000" pitchFamily="50" charset="0"/>
            </a:endParaRP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Kompaktni upravljač od zrnaste kože s integriranim multimedijskim kontrolama</a:t>
            </a:r>
          </a:p>
          <a:p>
            <a:pPr marL="171450" marR="0" indent="-171450" algn="l" rtl="0" eaLnBrk="1" fontAlgn="auto" latinLnBrk="0" hangingPunct="1">
              <a:spcBef>
                <a:spcPts val="0"/>
              </a:spcBef>
              <a:spcAft>
                <a:spcPts val="0"/>
              </a:spcAft>
              <a:buFont typeface="Arial" panose="020B0604020202020204" pitchFamily="34" charset="0"/>
              <a:buChar char="•"/>
            </a:pPr>
            <a:endParaRPr lang="hr-HR" sz="900" dirty="0">
              <a:solidFill>
                <a:srgbClr val="000000"/>
              </a:solidFill>
              <a:latin typeface="+mj-lt"/>
            </a:endParaRPr>
          </a:p>
          <a:p>
            <a:pPr marL="171450" marR="0" indent="-171450" algn="l" rtl="0" eaLnBrk="1" fontAlgn="auto" latinLnBrk="0" hangingPunct="1">
              <a:spcBef>
                <a:spcPts val="0"/>
              </a:spcBef>
              <a:spcAft>
                <a:spcPts val="0"/>
              </a:spcAft>
              <a:buFont typeface="Arial" panose="020B0604020202020204" pitchFamily="34" charset="0"/>
              <a:buChar char="•"/>
            </a:pPr>
            <a:endParaRPr lang="hr-HR" sz="900" dirty="0">
              <a:solidFill>
                <a:srgbClr val="000000"/>
              </a:solidFill>
              <a:latin typeface="+mj-lt"/>
            </a:endParaRPr>
          </a:p>
          <a:p>
            <a:r>
              <a:rPr lang="hr-HR" sz="1200" dirty="0">
                <a:latin typeface="Peugeot New" panose="02000000000000000000" pitchFamily="50" charset="0"/>
              </a:rPr>
              <a:t>UDOBNOST</a:t>
            </a:r>
          </a:p>
          <a:p>
            <a:pPr marL="171450" indent="-171450">
              <a:buFont typeface="Arial" panose="020B0604020202020204" pitchFamily="34" charset="0"/>
              <a:buChar char="•"/>
            </a:pPr>
            <a:r>
              <a:rPr lang="hr-HR" sz="900" dirty="0">
                <a:solidFill>
                  <a:srgbClr val="000000"/>
                </a:solidFill>
                <a:latin typeface="Peugeot New" panose="02000000000000000000" pitchFamily="50" charset="0"/>
              </a:rPr>
              <a:t>Pokretanje vozila na tipku, bez korištenja ključa </a:t>
            </a:r>
          </a:p>
          <a:p>
            <a:pPr marL="171450" indent="-171450">
              <a:buFont typeface="Arial" panose="020B0604020202020204" pitchFamily="34" charset="0"/>
              <a:buChar char="•"/>
            </a:pPr>
            <a:r>
              <a:rPr lang="hr-HR" sz="900" dirty="0">
                <a:solidFill>
                  <a:srgbClr val="000000"/>
                </a:solidFill>
                <a:latin typeface="Peugeot New" panose="02000000000000000000" pitchFamily="50" charset="0"/>
              </a:rPr>
              <a:t>Ambijentalno osvjetljenje u 8 boja (povezano s načinima vožnje)</a:t>
            </a:r>
          </a:p>
          <a:p>
            <a:pPr marL="171450" indent="-171450">
              <a:buFont typeface="Arial" panose="020B0604020202020204" pitchFamily="34" charset="0"/>
              <a:buChar char="•"/>
            </a:pPr>
            <a:r>
              <a:rPr lang="hr-HR" sz="900" dirty="0">
                <a:solidFill>
                  <a:srgbClr val="000000"/>
                </a:solidFill>
                <a:latin typeface="Peugeot New" panose="02000000000000000000" pitchFamily="50" charset="0"/>
              </a:rPr>
              <a:t>Peugeot i-</a:t>
            </a:r>
            <a:r>
              <a:rPr lang="hr-HR" sz="900" dirty="0" err="1">
                <a:solidFill>
                  <a:srgbClr val="000000"/>
                </a:solidFill>
                <a:latin typeface="Peugeot New" panose="02000000000000000000" pitchFamily="50" charset="0"/>
              </a:rPr>
              <a:t>Cockpit</a:t>
            </a:r>
            <a:r>
              <a:rPr lang="hr-HR" sz="900" dirty="0">
                <a:solidFill>
                  <a:srgbClr val="000000"/>
                </a:solidFill>
                <a:latin typeface="Peugeot New" panose="02000000000000000000" pitchFamily="50" charset="0"/>
              </a:rPr>
              <a:t>® 3D s digitalnim zaslonom od 10''</a:t>
            </a:r>
          </a:p>
          <a:p>
            <a:endParaRPr lang="hr-HR" sz="1200" dirty="0">
              <a:latin typeface="Peugeot New" panose="02000000000000000000" pitchFamily="50" charset="0"/>
            </a:endParaRPr>
          </a:p>
          <a:p>
            <a:pPr marL="171450" marR="0" indent="-171450" algn="l" rtl="0" eaLnBrk="1" fontAlgn="auto" latinLnBrk="0" hangingPunct="1">
              <a:spcBef>
                <a:spcPts val="0"/>
              </a:spcBef>
              <a:spcAft>
                <a:spcPts val="0"/>
              </a:spcAft>
              <a:buFont typeface="Arial" panose="020B0604020202020204" pitchFamily="34" charset="0"/>
              <a:buChar char="•"/>
            </a:pPr>
            <a:endParaRPr lang="hr-HR" sz="900" dirty="0">
              <a:solidFill>
                <a:srgbClr val="000000"/>
              </a:solidFill>
              <a:latin typeface="+mj-lt"/>
            </a:endParaRPr>
          </a:p>
          <a:p>
            <a:r>
              <a:rPr lang="hr-HR" sz="1200" dirty="0">
                <a:latin typeface="Peugeot New" panose="02000000000000000000" pitchFamily="50" charset="0"/>
              </a:rPr>
              <a:t>MULTIMEDIJA I NAVIGACIJA</a:t>
            </a:r>
          </a:p>
          <a:p>
            <a:pPr marL="171450" marR="0" indent="-171450" fontAlgn="auto">
              <a:spcBef>
                <a:spcPts val="0"/>
              </a:spcBef>
              <a:spcAft>
                <a:spcPts val="0"/>
              </a:spcAft>
              <a:buFont typeface="Arial" panose="020B0604020202020204" pitchFamily="34" charset="0"/>
              <a:buChar char="•"/>
            </a:pPr>
            <a:r>
              <a:rPr lang="hr-HR" sz="900" dirty="0">
                <a:solidFill>
                  <a:srgbClr val="000000"/>
                </a:solidFill>
                <a:latin typeface="Peugeot New" panose="02000000000000000000" pitchFamily="50" charset="0"/>
              </a:rPr>
              <a:t>Bežična stanica za punjenje pametnog telefona (15 W)</a:t>
            </a:r>
          </a:p>
          <a:p>
            <a:pPr marL="171450" marR="0" indent="-171450" algn="l" rtl="0" eaLnBrk="1" fontAlgn="auto" latinLnBrk="0" hangingPunct="1">
              <a:spcBef>
                <a:spcPts val="0"/>
              </a:spcBef>
              <a:spcAft>
                <a:spcPts val="0"/>
              </a:spcAft>
              <a:buFont typeface="Arial" panose="020B0604020202020204" pitchFamily="34" charset="0"/>
              <a:buChar char="•"/>
            </a:pPr>
            <a:endParaRPr lang="hr-HR" sz="900" dirty="0">
              <a:solidFill>
                <a:srgbClr val="000000"/>
              </a:solidFill>
              <a:latin typeface="+mj-lt"/>
            </a:endParaRPr>
          </a:p>
        </p:txBody>
      </p:sp>
      <p:sp>
        <p:nvSpPr>
          <p:cNvPr id="17" name="ZoneTexte 47">
            <a:extLst>
              <a:ext uri="{FF2B5EF4-FFF2-40B4-BE49-F238E27FC236}">
                <a16:creationId xmlns:a16="http://schemas.microsoft.com/office/drawing/2014/main" id="{F8D624F7-3E80-0241-0627-1145E82B9E23}"/>
              </a:ext>
            </a:extLst>
          </p:cNvPr>
          <p:cNvSpPr txBox="1"/>
          <p:nvPr/>
        </p:nvSpPr>
        <p:spPr>
          <a:xfrm>
            <a:off x="10404387" y="6673334"/>
            <a:ext cx="1733549" cy="184666"/>
          </a:xfrm>
          <a:prstGeom prst="rect">
            <a:avLst/>
          </a:prstGeom>
          <a:noFill/>
        </p:spPr>
        <p:txBody>
          <a:bodyPr wrap="square" rtlCol="0">
            <a:spAutoFit/>
          </a:bodyPr>
          <a:lstStyle/>
          <a:p>
            <a:pPr algn="r"/>
            <a:r>
              <a:rPr lang="en-US" sz="600" dirty="0" err="1">
                <a:solidFill>
                  <a:schemeClr val="bg1"/>
                </a:solidFill>
                <a:effectLst>
                  <a:outerShdw blurRad="38100" dist="38100" dir="2700000" algn="tl">
                    <a:srgbClr val="000000">
                      <a:alpha val="43137"/>
                    </a:srgbClr>
                  </a:outerShdw>
                </a:effectLst>
                <a:latin typeface="Peugeot New Light" panose="02000000000000000000" pitchFamily="2" charset="0"/>
              </a:rPr>
              <a:t>Slika</a:t>
            </a:r>
            <a:r>
              <a:rPr lang="en-US" sz="600" dirty="0">
                <a:solidFill>
                  <a:schemeClr val="bg1"/>
                </a:solidFill>
                <a:effectLst>
                  <a:outerShdw blurRad="38100" dist="38100" dir="2700000" algn="tl">
                    <a:srgbClr val="000000">
                      <a:alpha val="43137"/>
                    </a:srgbClr>
                  </a:outerShdw>
                </a:effectLst>
                <a:latin typeface="Peugeot New Light" panose="02000000000000000000" pitchFamily="2" charset="0"/>
              </a:rPr>
              <a:t> je </a:t>
            </a:r>
            <a:r>
              <a:rPr lang="en-US" sz="600" dirty="0" err="1">
                <a:solidFill>
                  <a:schemeClr val="bg1"/>
                </a:solidFill>
                <a:effectLst>
                  <a:outerShdw blurRad="38100" dist="38100" dir="2700000" algn="tl">
                    <a:srgbClr val="000000">
                      <a:alpha val="43137"/>
                    </a:srgbClr>
                  </a:outerShdw>
                </a:effectLst>
                <a:latin typeface="Peugeot New Light" panose="02000000000000000000" pitchFamily="2" charset="0"/>
              </a:rPr>
              <a:t>simbolična</a:t>
            </a:r>
            <a:endParaRPr lang="hr-HR" sz="600" dirty="0">
              <a:solidFill>
                <a:schemeClr val="bg1"/>
              </a:solidFill>
              <a:effectLst>
                <a:outerShdw blurRad="38100" dist="38100" dir="2700000" algn="tl">
                  <a:srgbClr val="000000">
                    <a:alpha val="43137"/>
                  </a:srgbClr>
                </a:outerShdw>
              </a:effectLst>
              <a:latin typeface="Peugeot New Light" panose="02000000000000000000" pitchFamily="2" charset="0"/>
            </a:endParaRPr>
          </a:p>
        </p:txBody>
      </p:sp>
      <p:sp>
        <p:nvSpPr>
          <p:cNvPr id="2" name="Titre 2">
            <a:extLst>
              <a:ext uri="{FF2B5EF4-FFF2-40B4-BE49-F238E27FC236}">
                <a16:creationId xmlns:a16="http://schemas.microsoft.com/office/drawing/2014/main" id="{279CBA0F-F2A6-BD90-518D-34F90BBF68C5}"/>
              </a:ext>
            </a:extLst>
          </p:cNvPr>
          <p:cNvSpPr txBox="1">
            <a:spLocks/>
          </p:cNvSpPr>
          <p:nvPr/>
        </p:nvSpPr>
        <p:spPr>
          <a:xfrm>
            <a:off x="658076" y="271355"/>
            <a:ext cx="6534171" cy="5782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en-US" sz="1500" b="1" dirty="0">
                <a:latin typeface="Peugeot New" panose="02000000000000000000" pitchFamily="50" charset="0"/>
              </a:rPr>
              <a:t>GT </a:t>
            </a:r>
            <a:r>
              <a:rPr lang="hr-HR" sz="1500" dirty="0">
                <a:latin typeface="Peugeot New" panose="02000000000000000000" pitchFamily="50" charset="0"/>
              </a:rPr>
              <a:t>uz </a:t>
            </a:r>
            <a:r>
              <a:rPr lang="pl-PL" sz="1500" dirty="0" err="1">
                <a:latin typeface="Peugeot New" panose="02000000000000000000" pitchFamily="50" charset="0"/>
              </a:rPr>
              <a:t>standardnu</a:t>
            </a:r>
            <a:r>
              <a:rPr lang="pl-PL" sz="1500" dirty="0">
                <a:latin typeface="Peugeot New" panose="02000000000000000000" pitchFamily="50" charset="0"/>
              </a:rPr>
              <a:t> </a:t>
            </a:r>
            <a:r>
              <a:rPr lang="en-US" sz="1500" dirty="0">
                <a:latin typeface="Peugeot New" panose="02000000000000000000" pitchFamily="50" charset="0"/>
              </a:rPr>
              <a:t>ALLURE </a:t>
            </a:r>
            <a:r>
              <a:rPr lang="pl-PL" sz="1500" dirty="0">
                <a:latin typeface="Peugeot New" panose="02000000000000000000" pitchFamily="50" charset="0"/>
              </a:rPr>
              <a:t>opremu</a:t>
            </a:r>
          </a:p>
        </p:txBody>
      </p:sp>
      <p:grpSp>
        <p:nvGrpSpPr>
          <p:cNvPr id="3" name="Groupe 6">
            <a:extLst>
              <a:ext uri="{FF2B5EF4-FFF2-40B4-BE49-F238E27FC236}">
                <a16:creationId xmlns:a16="http://schemas.microsoft.com/office/drawing/2014/main" id="{5BAE7A29-E7A4-5372-2A61-37414BEEC42D}"/>
              </a:ext>
            </a:extLst>
          </p:cNvPr>
          <p:cNvGrpSpPr/>
          <p:nvPr/>
        </p:nvGrpSpPr>
        <p:grpSpPr>
          <a:xfrm>
            <a:off x="0" y="0"/>
            <a:ext cx="373081" cy="6858014"/>
            <a:chOff x="-6767" y="-14"/>
            <a:chExt cx="373081" cy="6858014"/>
          </a:xfrm>
        </p:grpSpPr>
        <p:sp>
          <p:nvSpPr>
            <p:cNvPr id="4" name="Rectangle 3">
              <a:hlinkClick r:id="" action="ppaction://noaction"/>
              <a:extLst>
                <a:ext uri="{FF2B5EF4-FFF2-40B4-BE49-F238E27FC236}">
                  <a16:creationId xmlns:a16="http://schemas.microsoft.com/office/drawing/2014/main" id="{4D27CA46-E6AD-CB00-56B0-D427BE2B4898}"/>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18" name="Rectangle 17">
              <a:hlinkClick r:id="" action="ppaction://noaction"/>
              <a:extLst>
                <a:ext uri="{FF2B5EF4-FFF2-40B4-BE49-F238E27FC236}">
                  <a16:creationId xmlns:a16="http://schemas.microsoft.com/office/drawing/2014/main" id="{82DF4868-96AE-F9FD-3529-7D2FAEBD22E2}"/>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19" name="Rectangle 18">
              <a:hlinkClick r:id="" action="ppaction://noaction"/>
              <a:extLst>
                <a:ext uri="{FF2B5EF4-FFF2-40B4-BE49-F238E27FC236}">
                  <a16:creationId xmlns:a16="http://schemas.microsoft.com/office/drawing/2014/main" id="{645D371B-CB56-61B4-97CA-12338388FCD8}"/>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20" name="Rectangle 19">
              <a:hlinkClick r:id="" action="ppaction://noaction"/>
              <a:extLst>
                <a:ext uri="{FF2B5EF4-FFF2-40B4-BE49-F238E27FC236}">
                  <a16:creationId xmlns:a16="http://schemas.microsoft.com/office/drawing/2014/main" id="{607946BE-A271-D3DA-3FF3-49BAC1FE2D3C}"/>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1" name="Rectangle 20">
              <a:hlinkClick r:id="" action="ppaction://noaction"/>
              <a:extLst>
                <a:ext uri="{FF2B5EF4-FFF2-40B4-BE49-F238E27FC236}">
                  <a16:creationId xmlns:a16="http://schemas.microsoft.com/office/drawing/2014/main" id="{D188EF64-3D23-47A5-2077-DAEB0628ADE3}"/>
                </a:ext>
              </a:extLst>
            </p:cNvPr>
            <p:cNvSpPr/>
            <p:nvPr/>
          </p:nvSpPr>
          <p:spPr>
            <a:xfrm rot="16200000">
              <a:off x="-249649" y="1957401"/>
              <a:ext cx="857250" cy="371475"/>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OPREMA</a:t>
              </a:r>
            </a:p>
          </p:txBody>
        </p:sp>
        <p:sp>
          <p:nvSpPr>
            <p:cNvPr id="22" name="Rectangle 21">
              <a:extLst>
                <a:ext uri="{FF2B5EF4-FFF2-40B4-BE49-F238E27FC236}">
                  <a16:creationId xmlns:a16="http://schemas.microsoft.com/office/drawing/2014/main" id="{7B8FB413-4D1D-44F2-0EDF-27919F183D96}"/>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23" name="Rectangle 22">
              <a:hlinkClick r:id="" action="ppaction://noaction"/>
              <a:extLst>
                <a:ext uri="{FF2B5EF4-FFF2-40B4-BE49-F238E27FC236}">
                  <a16:creationId xmlns:a16="http://schemas.microsoft.com/office/drawing/2014/main" id="{67795975-82D3-2B28-4C5E-28701F7D08FD}"/>
                </a:ext>
              </a:extLst>
            </p:cNvPr>
            <p:cNvSpPr/>
            <p:nvPr/>
          </p:nvSpPr>
          <p:spPr>
            <a:xfrm rot="16200000">
              <a:off x="-364035" y="5270399"/>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24" name="Rectangle 23">
              <a:hlinkClick r:id="" action="ppaction://noaction"/>
              <a:extLst>
                <a:ext uri="{FF2B5EF4-FFF2-40B4-BE49-F238E27FC236}">
                  <a16:creationId xmlns:a16="http://schemas.microsoft.com/office/drawing/2014/main" id="{45824EEA-0D46-24F2-9407-B0C05608A1A5}"/>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2363984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Espace réservé du texte 82"/>
          <p:cNvSpPr>
            <a:spLocks noGrp="1"/>
          </p:cNvSpPr>
          <p:nvPr>
            <p:ph type="body" sz="quarter" idx="34"/>
          </p:nvPr>
        </p:nvSpPr>
        <p:spPr>
          <a:xfrm>
            <a:off x="880014" y="2217667"/>
            <a:ext cx="1929537" cy="220533"/>
          </a:xfrm>
        </p:spPr>
        <p:txBody>
          <a:bodyPr>
            <a:normAutofit lnSpcReduction="10000"/>
          </a:bodyPr>
          <a:lstStyle/>
          <a:p>
            <a:r>
              <a:rPr lang="fr-FR" dirty="0" err="1"/>
              <a:t>Selenium</a:t>
            </a:r>
            <a:r>
              <a:rPr lang="fr-FR" dirty="0"/>
              <a:t> </a:t>
            </a:r>
            <a:r>
              <a:rPr lang="fr-FR" dirty="0" err="1"/>
              <a:t>siva</a:t>
            </a:r>
            <a:r>
              <a:rPr lang="fr-FR" dirty="0"/>
              <a:t> </a:t>
            </a:r>
          </a:p>
        </p:txBody>
      </p:sp>
      <p:sp>
        <p:nvSpPr>
          <p:cNvPr id="84" name="Espace réservé du texte 83"/>
          <p:cNvSpPr>
            <a:spLocks noGrp="1"/>
          </p:cNvSpPr>
          <p:nvPr>
            <p:ph type="body" sz="quarter" idx="35"/>
          </p:nvPr>
        </p:nvSpPr>
        <p:spPr>
          <a:xfrm>
            <a:off x="748917" y="2438200"/>
            <a:ext cx="2191729" cy="182877"/>
          </a:xfrm>
        </p:spPr>
        <p:txBody>
          <a:bodyPr>
            <a:normAutofit fontScale="92500" lnSpcReduction="10000"/>
          </a:bodyPr>
          <a:lstStyle/>
          <a:p>
            <a:r>
              <a:rPr lang="en-US" dirty="0"/>
              <a:t>MOLD – </a:t>
            </a:r>
            <a:r>
              <a:rPr lang="en-US" dirty="0" err="1"/>
              <a:t>besplatna</a:t>
            </a:r>
            <a:r>
              <a:rPr lang="en-US" dirty="0"/>
              <a:t> </a:t>
            </a:r>
            <a:r>
              <a:rPr lang="en-US" dirty="0" err="1"/>
              <a:t>boja</a:t>
            </a:r>
            <a:endParaRPr lang="en-US" dirty="0"/>
          </a:p>
        </p:txBody>
      </p:sp>
      <p:sp>
        <p:nvSpPr>
          <p:cNvPr id="85" name="Espace réservé du texte 84"/>
          <p:cNvSpPr>
            <a:spLocks noGrp="1"/>
          </p:cNvSpPr>
          <p:nvPr>
            <p:ph type="body" sz="quarter" idx="36"/>
          </p:nvPr>
        </p:nvSpPr>
        <p:spPr>
          <a:xfrm>
            <a:off x="3541750" y="2214371"/>
            <a:ext cx="1929537" cy="220533"/>
          </a:xfrm>
        </p:spPr>
        <p:txBody>
          <a:bodyPr>
            <a:normAutofit lnSpcReduction="10000"/>
          </a:bodyPr>
          <a:lstStyle/>
          <a:p>
            <a:r>
              <a:rPr lang="fr-FR" dirty="0" err="1"/>
              <a:t>Okenite</a:t>
            </a:r>
            <a:r>
              <a:rPr lang="fr-FR" dirty="0"/>
              <a:t> </a:t>
            </a:r>
            <a:r>
              <a:rPr lang="fr-FR" dirty="0" err="1"/>
              <a:t>bijela</a:t>
            </a:r>
            <a:endParaRPr lang="fr-FR" dirty="0"/>
          </a:p>
        </p:txBody>
      </p:sp>
      <p:sp>
        <p:nvSpPr>
          <p:cNvPr id="86" name="Espace réservé du texte 85"/>
          <p:cNvSpPr>
            <a:spLocks noGrp="1"/>
          </p:cNvSpPr>
          <p:nvPr>
            <p:ph type="body" sz="quarter" idx="37"/>
          </p:nvPr>
        </p:nvSpPr>
        <p:spPr>
          <a:xfrm>
            <a:off x="3439302" y="2425449"/>
            <a:ext cx="2191729" cy="182877"/>
          </a:xfrm>
        </p:spPr>
        <p:txBody>
          <a:bodyPr>
            <a:noAutofit/>
          </a:bodyPr>
          <a:lstStyle/>
          <a:p>
            <a:r>
              <a:rPr lang="en-US" sz="700" dirty="0"/>
              <a:t>M0SU – </a:t>
            </a:r>
            <a:r>
              <a:rPr lang="en-US" sz="700" dirty="0" err="1"/>
              <a:t>opci</a:t>
            </a:r>
            <a:r>
              <a:rPr lang="hr-HR" sz="700" dirty="0"/>
              <a:t>ja</a:t>
            </a:r>
            <a:endParaRPr lang="en-US" sz="700" dirty="0"/>
          </a:p>
        </p:txBody>
      </p:sp>
      <p:sp>
        <p:nvSpPr>
          <p:cNvPr id="87" name="Espace réservé du texte 86"/>
          <p:cNvSpPr>
            <a:spLocks noGrp="1"/>
          </p:cNvSpPr>
          <p:nvPr>
            <p:ph type="body" sz="quarter" idx="38"/>
          </p:nvPr>
        </p:nvSpPr>
        <p:spPr>
          <a:xfrm>
            <a:off x="886223" y="4015091"/>
            <a:ext cx="1929537" cy="220533"/>
          </a:xfrm>
        </p:spPr>
        <p:txBody>
          <a:bodyPr>
            <a:normAutofit lnSpcReduction="10000"/>
          </a:bodyPr>
          <a:lstStyle/>
          <a:p>
            <a:r>
              <a:rPr lang="fr-FR" dirty="0" err="1"/>
              <a:t>Artense</a:t>
            </a:r>
            <a:r>
              <a:rPr lang="fr-FR" dirty="0"/>
              <a:t> </a:t>
            </a:r>
            <a:r>
              <a:rPr lang="fr-FR" dirty="0" err="1"/>
              <a:t>siva</a:t>
            </a:r>
            <a:endParaRPr lang="fr-FR" dirty="0"/>
          </a:p>
        </p:txBody>
      </p:sp>
      <p:sp>
        <p:nvSpPr>
          <p:cNvPr id="88" name="Espace réservé du texte 87"/>
          <p:cNvSpPr>
            <a:spLocks noGrp="1"/>
          </p:cNvSpPr>
          <p:nvPr>
            <p:ph type="body" sz="quarter" idx="39"/>
          </p:nvPr>
        </p:nvSpPr>
        <p:spPr>
          <a:xfrm>
            <a:off x="768415" y="4218743"/>
            <a:ext cx="2191729" cy="182877"/>
          </a:xfrm>
        </p:spPr>
        <p:txBody>
          <a:bodyPr>
            <a:normAutofit fontScale="92500" lnSpcReduction="10000"/>
          </a:bodyPr>
          <a:lstStyle/>
          <a:p>
            <a:r>
              <a:rPr lang="fr-FR" dirty="0"/>
              <a:t>M0F4 – </a:t>
            </a:r>
            <a:r>
              <a:rPr lang="en-US" sz="800" dirty="0" err="1"/>
              <a:t>opci</a:t>
            </a:r>
            <a:r>
              <a:rPr lang="hr-HR" sz="800" dirty="0"/>
              <a:t>ja</a:t>
            </a:r>
            <a:endParaRPr lang="fr-FR" dirty="0"/>
          </a:p>
        </p:txBody>
      </p:sp>
      <p:sp>
        <p:nvSpPr>
          <p:cNvPr id="91" name="Espace réservé du texte 90"/>
          <p:cNvSpPr>
            <a:spLocks noGrp="1"/>
          </p:cNvSpPr>
          <p:nvPr>
            <p:ph type="body" sz="quarter" idx="42"/>
          </p:nvPr>
        </p:nvSpPr>
        <p:spPr>
          <a:xfrm>
            <a:off x="3543975" y="4015091"/>
            <a:ext cx="1929537" cy="220533"/>
          </a:xfrm>
        </p:spPr>
        <p:txBody>
          <a:bodyPr>
            <a:normAutofit lnSpcReduction="10000"/>
          </a:bodyPr>
          <a:lstStyle/>
          <a:p>
            <a:r>
              <a:rPr lang="fr-FR" dirty="0"/>
              <a:t>Perla </a:t>
            </a:r>
            <a:r>
              <a:rPr lang="fr-FR" dirty="0" err="1"/>
              <a:t>Nera</a:t>
            </a:r>
            <a:r>
              <a:rPr lang="fr-FR" dirty="0"/>
              <a:t> </a:t>
            </a:r>
            <a:r>
              <a:rPr lang="fr-FR" dirty="0" err="1"/>
              <a:t>crna</a:t>
            </a:r>
            <a:endParaRPr lang="fr-FR" dirty="0"/>
          </a:p>
        </p:txBody>
      </p:sp>
      <p:sp>
        <p:nvSpPr>
          <p:cNvPr id="92" name="Espace réservé du texte 91"/>
          <p:cNvSpPr>
            <a:spLocks noGrp="1"/>
          </p:cNvSpPr>
          <p:nvPr>
            <p:ph type="body" sz="quarter" idx="43"/>
          </p:nvPr>
        </p:nvSpPr>
        <p:spPr>
          <a:xfrm>
            <a:off x="3775152" y="4218743"/>
            <a:ext cx="1366606" cy="220534"/>
          </a:xfrm>
        </p:spPr>
        <p:txBody>
          <a:bodyPr anchor="t">
            <a:normAutofit/>
          </a:bodyPr>
          <a:lstStyle/>
          <a:p>
            <a:r>
              <a:rPr lang="fr-FR" sz="700" dirty="0"/>
              <a:t>M09V – </a:t>
            </a:r>
            <a:r>
              <a:rPr lang="en-US" sz="700" dirty="0" err="1"/>
              <a:t>opci</a:t>
            </a:r>
            <a:r>
              <a:rPr lang="hr-HR" sz="700" dirty="0"/>
              <a:t>ja</a:t>
            </a:r>
            <a:endParaRPr lang="fr-FR" sz="700" dirty="0"/>
          </a:p>
        </p:txBody>
      </p:sp>
      <p:sp>
        <p:nvSpPr>
          <p:cNvPr id="93" name="Espace réservé du texte 92"/>
          <p:cNvSpPr>
            <a:spLocks noGrp="1"/>
          </p:cNvSpPr>
          <p:nvPr>
            <p:ph type="body" sz="quarter" idx="44"/>
          </p:nvPr>
        </p:nvSpPr>
        <p:spPr>
          <a:xfrm>
            <a:off x="965386" y="6131128"/>
            <a:ext cx="1929537" cy="220533"/>
          </a:xfrm>
        </p:spPr>
        <p:txBody>
          <a:bodyPr>
            <a:normAutofit lnSpcReduction="10000"/>
          </a:bodyPr>
          <a:lstStyle/>
          <a:p>
            <a:r>
              <a:rPr lang="fr-FR" dirty="0"/>
              <a:t>Elixir </a:t>
            </a:r>
            <a:r>
              <a:rPr lang="fr-FR" dirty="0" err="1"/>
              <a:t>crvena</a:t>
            </a:r>
            <a:endParaRPr lang="fr-FR" dirty="0"/>
          </a:p>
        </p:txBody>
      </p:sp>
      <p:sp>
        <p:nvSpPr>
          <p:cNvPr id="94" name="Espace réservé du texte 93"/>
          <p:cNvSpPr>
            <a:spLocks noGrp="1"/>
          </p:cNvSpPr>
          <p:nvPr>
            <p:ph type="body" sz="quarter" idx="45"/>
          </p:nvPr>
        </p:nvSpPr>
        <p:spPr>
          <a:xfrm>
            <a:off x="889769" y="6323585"/>
            <a:ext cx="2191729" cy="182877"/>
          </a:xfrm>
        </p:spPr>
        <p:txBody>
          <a:bodyPr>
            <a:normAutofit fontScale="92500" lnSpcReduction="10000"/>
          </a:bodyPr>
          <a:lstStyle/>
          <a:p>
            <a:r>
              <a:rPr lang="fr-FR" dirty="0"/>
              <a:t>M5VH – </a:t>
            </a:r>
            <a:r>
              <a:rPr lang="hr-HR" dirty="0"/>
              <a:t>o</a:t>
            </a:r>
            <a:r>
              <a:rPr lang="fr-FR" dirty="0" err="1"/>
              <a:t>pci</a:t>
            </a:r>
            <a:r>
              <a:rPr lang="hr-HR" dirty="0"/>
              <a:t>ja</a:t>
            </a:r>
            <a:endParaRPr lang="fr-FR" dirty="0"/>
          </a:p>
        </p:txBody>
      </p:sp>
      <p:sp>
        <p:nvSpPr>
          <p:cNvPr id="31" name="Titre 2">
            <a:extLst>
              <a:ext uri="{FF2B5EF4-FFF2-40B4-BE49-F238E27FC236}">
                <a16:creationId xmlns:a16="http://schemas.microsoft.com/office/drawing/2014/main" id="{61001942-83C4-4D91-924C-4E0BF395791A}"/>
              </a:ext>
            </a:extLst>
          </p:cNvPr>
          <p:cNvSpPr txBox="1">
            <a:spLocks/>
          </p:cNvSpPr>
          <p:nvPr/>
        </p:nvSpPr>
        <p:spPr>
          <a:xfrm>
            <a:off x="1045198" y="675023"/>
            <a:ext cx="2055087" cy="304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METALIK BOJ</a:t>
            </a:r>
            <a:r>
              <a:rPr kumimoji="0" lang="hr-HR" sz="10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E</a:t>
            </a:r>
            <a:endParaRPr kumimoji="0" lang="fr-FR" sz="10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endParaRPr>
          </a:p>
        </p:txBody>
      </p:sp>
      <p:sp>
        <p:nvSpPr>
          <p:cNvPr id="33" name="Titre 2">
            <a:extLst>
              <a:ext uri="{FF2B5EF4-FFF2-40B4-BE49-F238E27FC236}">
                <a16:creationId xmlns:a16="http://schemas.microsoft.com/office/drawing/2014/main" id="{3EE87081-5BC3-4E70-BABC-928DE1969DC6}"/>
              </a:ext>
            </a:extLst>
          </p:cNvPr>
          <p:cNvSpPr txBox="1">
            <a:spLocks/>
          </p:cNvSpPr>
          <p:nvPr/>
        </p:nvSpPr>
        <p:spPr>
          <a:xfrm>
            <a:off x="1098303" y="4604053"/>
            <a:ext cx="1951306" cy="308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P</a:t>
            </a:r>
            <a:r>
              <a:rPr kumimoji="0" lang="hr-HR" sz="10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ERLA</a:t>
            </a:r>
            <a:r>
              <a:rPr kumimoji="0" lang="fr-FR" sz="10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 BOJ</a:t>
            </a:r>
            <a:r>
              <a:rPr lang="hr-HR" sz="1000" b="0" dirty="0">
                <a:solidFill>
                  <a:srgbClr val="000000"/>
                </a:solidFill>
              </a:rPr>
              <a:t>E</a:t>
            </a:r>
            <a:endParaRPr kumimoji="0" lang="fr-FR" sz="10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endParaRPr>
          </a:p>
        </p:txBody>
      </p:sp>
      <p:sp>
        <p:nvSpPr>
          <p:cNvPr id="35" name="ZoneTexte 34">
            <a:extLst>
              <a:ext uri="{FF2B5EF4-FFF2-40B4-BE49-F238E27FC236}">
                <a16:creationId xmlns:a16="http://schemas.microsoft.com/office/drawing/2014/main" id="{5F4464B8-6288-4D6C-B0E9-E166EFC3FBC2}"/>
              </a:ext>
            </a:extLst>
          </p:cNvPr>
          <p:cNvSpPr txBox="1"/>
          <p:nvPr/>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BOJ</a:t>
            </a:r>
            <a:r>
              <a:rPr kumimoji="0" lang="hr-H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e &amp; Naplatci</a:t>
            </a:r>
            <a:endPar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endParaRPr>
          </a:p>
        </p:txBody>
      </p:sp>
      <p:sp>
        <p:nvSpPr>
          <p:cNvPr id="12" name="ZoneTexte 47">
            <a:extLst>
              <a:ext uri="{FF2B5EF4-FFF2-40B4-BE49-F238E27FC236}">
                <a16:creationId xmlns:a16="http://schemas.microsoft.com/office/drawing/2014/main" id="{2760BEEC-899D-58E8-DE2B-6C061ABEBEEC}"/>
              </a:ext>
            </a:extLst>
          </p:cNvPr>
          <p:cNvSpPr txBox="1"/>
          <p:nvPr/>
        </p:nvSpPr>
        <p:spPr>
          <a:xfrm>
            <a:off x="10404387" y="6673334"/>
            <a:ext cx="1733549" cy="184666"/>
          </a:xfrm>
          <a:prstGeom prst="rect">
            <a:avLst/>
          </a:prstGeom>
          <a:noFill/>
        </p:spPr>
        <p:txBody>
          <a:bodyPr wrap="square" rtlCol="0">
            <a:spAutoFit/>
          </a:bodyPr>
          <a:lstStyle/>
          <a:p>
            <a:pPr algn="r"/>
            <a:r>
              <a:rPr lang="en-US" sz="600" dirty="0" err="1">
                <a:solidFill>
                  <a:schemeClr val="bg1">
                    <a:lumMod val="50000"/>
                  </a:schemeClr>
                </a:solidFill>
                <a:latin typeface="Peugeot New Light" panose="02000000000000000000" pitchFamily="2" charset="0"/>
              </a:rPr>
              <a:t>Slika</a:t>
            </a:r>
            <a:r>
              <a:rPr lang="en-US" sz="600" dirty="0">
                <a:solidFill>
                  <a:schemeClr val="bg1">
                    <a:lumMod val="50000"/>
                  </a:schemeClr>
                </a:solidFill>
                <a:latin typeface="Peugeot New Light" panose="02000000000000000000" pitchFamily="2" charset="0"/>
              </a:rPr>
              <a:t> je </a:t>
            </a:r>
            <a:r>
              <a:rPr lang="en-US" sz="600" dirty="0" err="1">
                <a:solidFill>
                  <a:schemeClr val="bg1">
                    <a:lumMod val="50000"/>
                  </a:schemeClr>
                </a:solidFill>
                <a:latin typeface="Peugeot New Light" panose="02000000000000000000" pitchFamily="2" charset="0"/>
              </a:rPr>
              <a:t>simbolična</a:t>
            </a:r>
            <a:endParaRPr lang="hr-HR" sz="600" dirty="0">
              <a:solidFill>
                <a:schemeClr val="bg1">
                  <a:lumMod val="50000"/>
                </a:schemeClr>
              </a:solidFill>
              <a:latin typeface="Peugeot New Light" panose="02000000000000000000" pitchFamily="2" charset="0"/>
            </a:endParaRPr>
          </a:p>
        </p:txBody>
      </p:sp>
      <p:cxnSp>
        <p:nvCxnSpPr>
          <p:cNvPr id="14" name="Straight Connector 13">
            <a:extLst>
              <a:ext uri="{FF2B5EF4-FFF2-40B4-BE49-F238E27FC236}">
                <a16:creationId xmlns:a16="http://schemas.microsoft.com/office/drawing/2014/main" id="{240554FB-2206-2D76-FEE1-782E8CDEDDA6}"/>
              </a:ext>
            </a:extLst>
          </p:cNvPr>
          <p:cNvCxnSpPr/>
          <p:nvPr/>
        </p:nvCxnSpPr>
        <p:spPr>
          <a:xfrm>
            <a:off x="993589" y="2143138"/>
            <a:ext cx="1789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FEAD84-51E6-9D9C-C10D-F30C9EDEB30C}"/>
              </a:ext>
            </a:extLst>
          </p:cNvPr>
          <p:cNvCxnSpPr/>
          <p:nvPr/>
        </p:nvCxnSpPr>
        <p:spPr>
          <a:xfrm>
            <a:off x="3392801" y="2143138"/>
            <a:ext cx="1789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CD7521-0998-153B-22CA-71BE43D68C48}"/>
              </a:ext>
            </a:extLst>
          </p:cNvPr>
          <p:cNvCxnSpPr/>
          <p:nvPr/>
        </p:nvCxnSpPr>
        <p:spPr>
          <a:xfrm>
            <a:off x="3445814" y="3964880"/>
            <a:ext cx="1789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C41794-B622-1188-93B4-0229C493781E}"/>
              </a:ext>
            </a:extLst>
          </p:cNvPr>
          <p:cNvCxnSpPr/>
          <p:nvPr/>
        </p:nvCxnSpPr>
        <p:spPr>
          <a:xfrm>
            <a:off x="970595" y="3964880"/>
            <a:ext cx="1789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FA22AF-5804-46A5-1DBC-21FF02FD629B}"/>
              </a:ext>
            </a:extLst>
          </p:cNvPr>
          <p:cNvCxnSpPr/>
          <p:nvPr/>
        </p:nvCxnSpPr>
        <p:spPr>
          <a:xfrm>
            <a:off x="753522" y="6092977"/>
            <a:ext cx="1789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Espace réservé du texte 84">
            <a:extLst>
              <a:ext uri="{FF2B5EF4-FFF2-40B4-BE49-F238E27FC236}">
                <a16:creationId xmlns:a16="http://schemas.microsoft.com/office/drawing/2014/main" id="{C36D65DD-19BA-54B9-18CC-28DE0EF8A20D}"/>
              </a:ext>
            </a:extLst>
          </p:cNvPr>
          <p:cNvSpPr txBox="1">
            <a:spLocks/>
          </p:cNvSpPr>
          <p:nvPr/>
        </p:nvSpPr>
        <p:spPr>
          <a:xfrm>
            <a:off x="3570778" y="6122360"/>
            <a:ext cx="1929537" cy="220533"/>
          </a:xfrm>
          <a:prstGeom prst="rect">
            <a:avLst/>
          </a:prstGeom>
        </p:spPr>
        <p:txBody>
          <a:bodyPr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Vertigo </a:t>
            </a:r>
            <a:r>
              <a:rPr lang="fr-FR" dirty="0" err="1"/>
              <a:t>plava</a:t>
            </a:r>
            <a:endParaRPr lang="fr-FR" dirty="0"/>
          </a:p>
        </p:txBody>
      </p:sp>
      <p:sp>
        <p:nvSpPr>
          <p:cNvPr id="39" name="Espace réservé du texte 85">
            <a:extLst>
              <a:ext uri="{FF2B5EF4-FFF2-40B4-BE49-F238E27FC236}">
                <a16:creationId xmlns:a16="http://schemas.microsoft.com/office/drawing/2014/main" id="{D31F11C7-A93A-27D8-0382-93AE3DA2A36D}"/>
              </a:ext>
            </a:extLst>
          </p:cNvPr>
          <p:cNvSpPr txBox="1">
            <a:spLocks/>
          </p:cNvSpPr>
          <p:nvPr/>
        </p:nvSpPr>
        <p:spPr>
          <a:xfrm>
            <a:off x="3470712" y="6292868"/>
            <a:ext cx="2191729" cy="182877"/>
          </a:xfrm>
          <a:prstGeom prst="rect">
            <a:avLst/>
          </a:prstGeom>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a:t>M6SM – </a:t>
            </a:r>
            <a:r>
              <a:rPr lang="en-US" sz="700" dirty="0" err="1"/>
              <a:t>opci</a:t>
            </a:r>
            <a:r>
              <a:rPr lang="hr-HR" sz="700" dirty="0"/>
              <a:t>ja</a:t>
            </a:r>
            <a:endParaRPr lang="en-US" sz="700" dirty="0"/>
          </a:p>
        </p:txBody>
      </p:sp>
      <p:cxnSp>
        <p:nvCxnSpPr>
          <p:cNvPr id="42" name="Straight Connector 41">
            <a:extLst>
              <a:ext uri="{FF2B5EF4-FFF2-40B4-BE49-F238E27FC236}">
                <a16:creationId xmlns:a16="http://schemas.microsoft.com/office/drawing/2014/main" id="{97655976-3917-EB56-B2CC-D08FF9503851}"/>
              </a:ext>
            </a:extLst>
          </p:cNvPr>
          <p:cNvCxnSpPr/>
          <p:nvPr/>
        </p:nvCxnSpPr>
        <p:spPr>
          <a:xfrm>
            <a:off x="3351541" y="6092977"/>
            <a:ext cx="1789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3">
            <a:extLst>
              <a:ext uri="{FF2B5EF4-FFF2-40B4-BE49-F238E27FC236}">
                <a16:creationId xmlns:a16="http://schemas.microsoft.com/office/drawing/2014/main" id="{EEFFB184-D87C-9BA4-C432-178C06EFDA65}"/>
              </a:ext>
            </a:extLst>
          </p:cNvPr>
          <p:cNvPicPr>
            <a:picLocks noChangeAspect="1"/>
          </p:cNvPicPr>
          <p:nvPr/>
        </p:nvPicPr>
        <p:blipFill>
          <a:blip r:embed="rId2"/>
          <a:stretch>
            <a:fillRect/>
          </a:stretch>
        </p:blipFill>
        <p:spPr>
          <a:xfrm>
            <a:off x="676618" y="804334"/>
            <a:ext cx="2423667" cy="1343907"/>
          </a:xfrm>
          <a:prstGeom prst="rect">
            <a:avLst/>
          </a:prstGeom>
        </p:spPr>
      </p:pic>
      <p:pic>
        <p:nvPicPr>
          <p:cNvPr id="19" name="Image 4">
            <a:extLst>
              <a:ext uri="{FF2B5EF4-FFF2-40B4-BE49-F238E27FC236}">
                <a16:creationId xmlns:a16="http://schemas.microsoft.com/office/drawing/2014/main" id="{E3CD81DF-805E-E6ED-BCF4-1926DE77AF81}"/>
              </a:ext>
            </a:extLst>
          </p:cNvPr>
          <p:cNvPicPr>
            <a:picLocks noChangeAspect="1"/>
          </p:cNvPicPr>
          <p:nvPr/>
        </p:nvPicPr>
        <p:blipFill>
          <a:blip r:embed="rId3"/>
          <a:stretch>
            <a:fillRect/>
          </a:stretch>
        </p:blipFill>
        <p:spPr>
          <a:xfrm>
            <a:off x="3230037" y="807412"/>
            <a:ext cx="2423668" cy="1341343"/>
          </a:xfrm>
          <a:prstGeom prst="rect">
            <a:avLst/>
          </a:prstGeom>
        </p:spPr>
      </p:pic>
      <p:pic>
        <p:nvPicPr>
          <p:cNvPr id="20" name="Espace réservé pour une image  49" descr="Une image contenant voiture&#10;&#10;Description générée automatiquement">
            <a:extLst>
              <a:ext uri="{FF2B5EF4-FFF2-40B4-BE49-F238E27FC236}">
                <a16:creationId xmlns:a16="http://schemas.microsoft.com/office/drawing/2014/main" id="{814EF5BF-8AC5-8C9A-9E8B-D0C5B5E85DC2}"/>
              </a:ext>
            </a:extLst>
          </p:cNvPr>
          <p:cNvPicPr>
            <a:picLocks noChangeAspect="1"/>
          </p:cNvPicPr>
          <p:nvPr/>
        </p:nvPicPr>
        <p:blipFill>
          <a:blip r:embed="rId4" cstate="print">
            <a:extLst>
              <a:ext uri="{28A0092B-C50C-407E-A947-70E740481C1C}">
                <a14:useLocalDpi xmlns:a14="http://schemas.microsoft.com/office/drawing/2010/main" val="0"/>
              </a:ext>
            </a:extLst>
          </a:blip>
          <a:srcRect l="8240" r="8240"/>
          <a:stretch>
            <a:fillRect/>
          </a:stretch>
        </p:blipFill>
        <p:spPr>
          <a:xfrm>
            <a:off x="3224937" y="2628585"/>
            <a:ext cx="2423669" cy="1342139"/>
          </a:xfrm>
          <a:prstGeom prst="rect">
            <a:avLst/>
          </a:prstGeom>
        </p:spPr>
      </p:pic>
      <p:pic>
        <p:nvPicPr>
          <p:cNvPr id="22" name="Espace réservé pour une image  51" descr="Une image contenant voiture&#10;&#10;Description générée automatiquement">
            <a:extLst>
              <a:ext uri="{FF2B5EF4-FFF2-40B4-BE49-F238E27FC236}">
                <a16:creationId xmlns:a16="http://schemas.microsoft.com/office/drawing/2014/main" id="{EB0C2990-66F3-D1B9-4AB7-BB85DB2757F5}"/>
              </a:ext>
            </a:extLst>
          </p:cNvPr>
          <p:cNvPicPr>
            <a:picLocks noChangeAspect="1"/>
          </p:cNvPicPr>
          <p:nvPr/>
        </p:nvPicPr>
        <p:blipFill>
          <a:blip r:embed="rId5" cstate="print">
            <a:extLst>
              <a:ext uri="{28A0092B-C50C-407E-A947-70E740481C1C}">
                <a14:useLocalDpi xmlns:a14="http://schemas.microsoft.com/office/drawing/2010/main" val="0"/>
              </a:ext>
            </a:extLst>
          </a:blip>
          <a:srcRect l="8240" r="8240"/>
          <a:stretch>
            <a:fillRect/>
          </a:stretch>
        </p:blipFill>
        <p:spPr>
          <a:xfrm>
            <a:off x="676618" y="2621653"/>
            <a:ext cx="2423667" cy="1342138"/>
          </a:xfrm>
          <a:prstGeom prst="rect">
            <a:avLst/>
          </a:prstGeom>
        </p:spPr>
      </p:pic>
      <p:pic>
        <p:nvPicPr>
          <p:cNvPr id="23" name="Espace réservé pour une image  53" descr="Une image contenant voiture&#10;&#10;Description générée automatiquement">
            <a:extLst>
              <a:ext uri="{FF2B5EF4-FFF2-40B4-BE49-F238E27FC236}">
                <a16:creationId xmlns:a16="http://schemas.microsoft.com/office/drawing/2014/main" id="{6FB15303-4C35-0953-414C-65FDEEEE7252}"/>
              </a:ext>
            </a:extLst>
          </p:cNvPr>
          <p:cNvPicPr>
            <a:picLocks noChangeAspect="1"/>
          </p:cNvPicPr>
          <p:nvPr/>
        </p:nvPicPr>
        <p:blipFill>
          <a:blip r:embed="rId6" cstate="print">
            <a:extLst>
              <a:ext uri="{28A0092B-C50C-407E-A947-70E740481C1C}">
                <a14:useLocalDpi xmlns:a14="http://schemas.microsoft.com/office/drawing/2010/main" val="0"/>
              </a:ext>
            </a:extLst>
          </a:blip>
          <a:srcRect l="8240" r="8240"/>
          <a:stretch>
            <a:fillRect/>
          </a:stretch>
        </p:blipFill>
        <p:spPr>
          <a:xfrm>
            <a:off x="632233" y="4765720"/>
            <a:ext cx="2423667" cy="1342138"/>
          </a:xfrm>
          <a:prstGeom prst="rect">
            <a:avLst/>
          </a:prstGeom>
        </p:spPr>
      </p:pic>
      <p:pic>
        <p:nvPicPr>
          <p:cNvPr id="26" name="Espace réservé pour une image  66" descr="Une image contenant bleu, voiture&#10;&#10;Description générée automatiquement">
            <a:extLst>
              <a:ext uri="{FF2B5EF4-FFF2-40B4-BE49-F238E27FC236}">
                <a16:creationId xmlns:a16="http://schemas.microsoft.com/office/drawing/2014/main" id="{2FAB6350-BA91-07C0-78DD-6D09A7D8ECBA}"/>
              </a:ext>
            </a:extLst>
          </p:cNvPr>
          <p:cNvPicPr>
            <a:picLocks noChangeAspect="1"/>
          </p:cNvPicPr>
          <p:nvPr/>
        </p:nvPicPr>
        <p:blipFill>
          <a:blip r:embed="rId7" cstate="print">
            <a:extLst>
              <a:ext uri="{28A0092B-C50C-407E-A947-70E740481C1C}">
                <a14:useLocalDpi xmlns:a14="http://schemas.microsoft.com/office/drawing/2010/main" val="0"/>
              </a:ext>
            </a:extLst>
          </a:blip>
          <a:srcRect l="8240" r="8240"/>
          <a:stretch>
            <a:fillRect/>
          </a:stretch>
        </p:blipFill>
        <p:spPr>
          <a:xfrm>
            <a:off x="3215412" y="4764076"/>
            <a:ext cx="2423668" cy="1342139"/>
          </a:xfrm>
          <a:prstGeom prst="rect">
            <a:avLst/>
          </a:prstGeom>
        </p:spPr>
      </p:pic>
      <p:pic>
        <p:nvPicPr>
          <p:cNvPr id="11" name="Espace réservé pour une image  8" descr="Une image contenant cercle, horloge, art, noir et blanc&#10;&#10;Description générée automatiquement">
            <a:extLst>
              <a:ext uri="{FF2B5EF4-FFF2-40B4-BE49-F238E27FC236}">
                <a16:creationId xmlns:a16="http://schemas.microsoft.com/office/drawing/2014/main" id="{C45958A4-35B5-85AE-82F1-85781F56CD85}"/>
              </a:ext>
            </a:extLst>
          </p:cNvPr>
          <p:cNvPicPr>
            <a:picLocks noChangeAspect="1"/>
          </p:cNvPicPr>
          <p:nvPr/>
        </p:nvPicPr>
        <p:blipFill>
          <a:blip r:embed="rId8" cstate="print">
            <a:extLst>
              <a:ext uri="{28A0092B-C50C-407E-A947-70E740481C1C}">
                <a14:useLocalDpi xmlns:a14="http://schemas.microsoft.com/office/drawing/2010/main" val="0"/>
              </a:ext>
            </a:extLst>
          </a:blip>
          <a:srcRect t="115" b="115"/>
          <a:stretch>
            <a:fillRect/>
          </a:stretch>
        </p:blipFill>
        <p:spPr>
          <a:xfrm>
            <a:off x="7090852" y="538052"/>
            <a:ext cx="2164075" cy="2160380"/>
          </a:xfrm>
          <a:prstGeom prst="rect">
            <a:avLst/>
          </a:prstGeom>
        </p:spPr>
      </p:pic>
      <p:pic>
        <p:nvPicPr>
          <p:cNvPr id="24" name="Image 16" descr="Une image contenant Pièce auto, roue, jante, transport&#10;&#10;Description générée automatiquement">
            <a:extLst>
              <a:ext uri="{FF2B5EF4-FFF2-40B4-BE49-F238E27FC236}">
                <a16:creationId xmlns:a16="http://schemas.microsoft.com/office/drawing/2014/main" id="{C0BC1116-0419-3811-12CA-BD478259D4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5127" y="4512954"/>
            <a:ext cx="2160380" cy="2160380"/>
          </a:xfrm>
          <a:prstGeom prst="rect">
            <a:avLst/>
          </a:prstGeom>
        </p:spPr>
      </p:pic>
      <p:pic>
        <p:nvPicPr>
          <p:cNvPr id="25" name="Image 18" descr="Une image contenant football, balle&#10;&#10;Description générée automatiquement">
            <a:extLst>
              <a:ext uri="{FF2B5EF4-FFF2-40B4-BE49-F238E27FC236}">
                <a16:creationId xmlns:a16="http://schemas.microsoft.com/office/drawing/2014/main" id="{474E5919-3F76-3488-8FAD-04E8D818D0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59167" y="2484935"/>
            <a:ext cx="2160380" cy="2160380"/>
          </a:xfrm>
          <a:prstGeom prst="rect">
            <a:avLst/>
          </a:prstGeom>
        </p:spPr>
      </p:pic>
      <p:sp>
        <p:nvSpPr>
          <p:cNvPr id="27" name="Espace réservé du texte 174">
            <a:extLst>
              <a:ext uri="{FF2B5EF4-FFF2-40B4-BE49-F238E27FC236}">
                <a16:creationId xmlns:a16="http://schemas.microsoft.com/office/drawing/2014/main" id="{5C28B30B-658E-DEF6-E497-CF952C31C2EF}"/>
              </a:ext>
            </a:extLst>
          </p:cNvPr>
          <p:cNvSpPr txBox="1">
            <a:spLocks/>
          </p:cNvSpPr>
          <p:nvPr/>
        </p:nvSpPr>
        <p:spPr>
          <a:xfrm>
            <a:off x="9071896" y="1141001"/>
            <a:ext cx="2418431" cy="707066"/>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Peugeot New"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500"/>
              </a:spcBef>
            </a:pPr>
            <a:r>
              <a:rPr lang="pl-PL" sz="900" dirty="0">
                <a:latin typeface="Peugeot New" panose="02000000000000000000" pitchFamily="2" charset="0"/>
              </a:rPr>
              <a:t>16" </a:t>
            </a:r>
            <a:r>
              <a:rPr lang="pl-PL" sz="900" dirty="0" err="1">
                <a:latin typeface="Peugeot New" panose="02000000000000000000" pitchFamily="2" charset="0"/>
              </a:rPr>
              <a:t>čelični</a:t>
            </a:r>
            <a:r>
              <a:rPr lang="pl-PL" sz="900" dirty="0">
                <a:latin typeface="Peugeot New" panose="02000000000000000000" pitchFamily="2" charset="0"/>
              </a:rPr>
              <a:t> </a:t>
            </a:r>
            <a:r>
              <a:rPr lang="pl-PL" sz="900" dirty="0" err="1">
                <a:latin typeface="Peugeot New" panose="02000000000000000000" pitchFamily="2" charset="0"/>
              </a:rPr>
              <a:t>naplatci</a:t>
            </a:r>
            <a:r>
              <a:rPr lang="pl-PL" sz="900" dirty="0">
                <a:latin typeface="Peugeot New" panose="02000000000000000000" pitchFamily="2" charset="0"/>
              </a:rPr>
              <a:t> 'SILOM’</a:t>
            </a:r>
            <a:r>
              <a:rPr lang="en-US" sz="900" dirty="0">
                <a:latin typeface="Peugeot New" panose="02000000000000000000" pitchFamily="2" charset="0"/>
              </a:rPr>
              <a:t> </a:t>
            </a:r>
            <a:r>
              <a:rPr lang="pl-PL" sz="900" dirty="0">
                <a:latin typeface="Peugeot New" panose="02000000000000000000" pitchFamily="2" charset="0"/>
              </a:rPr>
              <a:t>s </a:t>
            </a:r>
            <a:r>
              <a:rPr lang="pl-PL" sz="900" dirty="0" err="1">
                <a:latin typeface="Peugeot New" panose="02000000000000000000" pitchFamily="2" charset="0"/>
              </a:rPr>
              <a:t>ukrasnim</a:t>
            </a:r>
            <a:r>
              <a:rPr lang="pl-PL" sz="900" dirty="0">
                <a:latin typeface="Peugeot New" panose="02000000000000000000" pitchFamily="2" charset="0"/>
              </a:rPr>
              <a:t> </a:t>
            </a:r>
            <a:r>
              <a:rPr lang="pl-PL" sz="900" dirty="0" err="1">
                <a:latin typeface="Peugeot New" panose="02000000000000000000" pitchFamily="2" charset="0"/>
              </a:rPr>
              <a:t>poklopcima</a:t>
            </a:r>
            <a:endParaRPr lang="pl-PL" sz="900" dirty="0">
              <a:latin typeface="Peugeot New" panose="02000000000000000000" pitchFamily="2" charset="0"/>
            </a:endParaRPr>
          </a:p>
          <a:p>
            <a:pPr marL="171450" indent="-171450">
              <a:lnSpc>
                <a:spcPct val="100000"/>
              </a:lnSpc>
              <a:spcBef>
                <a:spcPts val="500"/>
              </a:spcBef>
            </a:pPr>
            <a:r>
              <a:rPr lang="hr-HR" sz="900" i="1" dirty="0" err="1">
                <a:latin typeface="Peugeot New Light" panose="02000000000000000000" pitchFamily="50" charset="0"/>
              </a:rPr>
              <a:t>Gloss</a:t>
            </a:r>
            <a:r>
              <a:rPr lang="hr-HR" sz="900" i="1" dirty="0">
                <a:latin typeface="Peugeot New Light" panose="02000000000000000000" pitchFamily="50" charset="0"/>
              </a:rPr>
              <a:t> siva i </a:t>
            </a:r>
            <a:r>
              <a:rPr lang="hr-HR" sz="900" i="1" dirty="0" err="1">
                <a:latin typeface="Peugeot New Light" panose="02000000000000000000" pitchFamily="50" charset="0"/>
              </a:rPr>
              <a:t>Orbital</a:t>
            </a:r>
            <a:r>
              <a:rPr lang="hr-HR" sz="900" i="1" dirty="0">
                <a:latin typeface="Peugeot New Light" panose="02000000000000000000" pitchFamily="50" charset="0"/>
              </a:rPr>
              <a:t> crna, mat lak</a:t>
            </a:r>
          </a:p>
        </p:txBody>
      </p:sp>
      <p:sp>
        <p:nvSpPr>
          <p:cNvPr id="28" name="Espace réservé du texte 175">
            <a:extLst>
              <a:ext uri="{FF2B5EF4-FFF2-40B4-BE49-F238E27FC236}">
                <a16:creationId xmlns:a16="http://schemas.microsoft.com/office/drawing/2014/main" id="{F6F704B1-53BB-7F8B-AE68-67CAA8DDE085}"/>
              </a:ext>
            </a:extLst>
          </p:cNvPr>
          <p:cNvSpPr txBox="1">
            <a:spLocks/>
          </p:cNvSpPr>
          <p:nvPr/>
        </p:nvSpPr>
        <p:spPr>
          <a:xfrm>
            <a:off x="9083472" y="1798617"/>
            <a:ext cx="2191729" cy="273544"/>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Peugeot New"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500"/>
              </a:spcBef>
            </a:pPr>
            <a:r>
              <a:rPr lang="fr-FR" sz="800" b="1" i="1" dirty="0" err="1">
                <a:latin typeface="Peugeot New Light" panose="02000000000000000000" pitchFamily="50" charset="0"/>
              </a:rPr>
              <a:t>Standardno</a:t>
            </a:r>
            <a:r>
              <a:rPr lang="fr-FR" sz="800" b="1" i="1" dirty="0">
                <a:latin typeface="Peugeot New Light" panose="02000000000000000000" pitchFamily="50" charset="0"/>
              </a:rPr>
              <a:t> </a:t>
            </a:r>
            <a:r>
              <a:rPr lang="fr-FR" sz="800" b="1" i="1" dirty="0" err="1">
                <a:latin typeface="Peugeot New Light" panose="02000000000000000000" pitchFamily="50" charset="0"/>
              </a:rPr>
              <a:t>uz</a:t>
            </a:r>
            <a:r>
              <a:rPr lang="fr-FR" sz="800" b="1" i="1" dirty="0">
                <a:latin typeface="Peugeot New Light" panose="02000000000000000000" pitchFamily="50" charset="0"/>
              </a:rPr>
              <a:t> Active</a:t>
            </a:r>
          </a:p>
        </p:txBody>
      </p:sp>
      <p:sp>
        <p:nvSpPr>
          <p:cNvPr id="29" name="Espace réservé du texte 174">
            <a:extLst>
              <a:ext uri="{FF2B5EF4-FFF2-40B4-BE49-F238E27FC236}">
                <a16:creationId xmlns:a16="http://schemas.microsoft.com/office/drawing/2014/main" id="{A56CAF40-EEBC-F070-623E-41A0004610F9}"/>
              </a:ext>
            </a:extLst>
          </p:cNvPr>
          <p:cNvSpPr txBox="1">
            <a:spLocks/>
          </p:cNvSpPr>
          <p:nvPr/>
        </p:nvSpPr>
        <p:spPr>
          <a:xfrm>
            <a:off x="9071896" y="3034019"/>
            <a:ext cx="2960851" cy="96141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b="0"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lnSpc>
                <a:spcPct val="200000"/>
              </a:lnSpc>
              <a:spcBef>
                <a:spcPts val="500"/>
              </a:spcBef>
              <a:buFont typeface="Arial" panose="020B0604020202020204" pitchFamily="34" charset="0"/>
              <a:buChar char="•"/>
            </a:pPr>
            <a:r>
              <a:rPr lang="pl-PL" sz="900" dirty="0"/>
              <a:t>17"  </a:t>
            </a:r>
            <a:r>
              <a:rPr lang="pl-PL" sz="900" dirty="0" err="1"/>
              <a:t>aluminijski</a:t>
            </a:r>
            <a:r>
              <a:rPr lang="pl-PL" sz="900" dirty="0"/>
              <a:t> </a:t>
            </a:r>
            <a:r>
              <a:rPr lang="pl-PL" sz="900" dirty="0" err="1"/>
              <a:t>naplatci</a:t>
            </a:r>
            <a:r>
              <a:rPr lang="pl-PL" sz="900" dirty="0"/>
              <a:t> 'KARAKOY’</a:t>
            </a:r>
            <a:endParaRPr lang="hr-HR" sz="900" dirty="0"/>
          </a:p>
          <a:p>
            <a:pPr marL="171450" indent="-171450" algn="l">
              <a:lnSpc>
                <a:spcPct val="200000"/>
              </a:lnSpc>
              <a:spcBef>
                <a:spcPts val="500"/>
              </a:spcBef>
              <a:buFont typeface="Arial" panose="020B0604020202020204" pitchFamily="34" charset="0"/>
              <a:buChar char="•"/>
            </a:pPr>
            <a:r>
              <a:rPr lang="it-IT" sz="900" i="1" dirty="0">
                <a:latin typeface="Peugeot New Light" panose="02000000000000000000" pitchFamily="50" charset="0"/>
              </a:rPr>
              <a:t>Dual-Tone </a:t>
            </a:r>
            <a:r>
              <a:rPr lang="it-IT" sz="900" i="1" dirty="0" err="1">
                <a:latin typeface="Peugeot New Light" panose="02000000000000000000" pitchFamily="50" charset="0"/>
              </a:rPr>
              <a:t>Orbital</a:t>
            </a:r>
            <a:r>
              <a:rPr lang="it-IT" sz="900" i="1" dirty="0">
                <a:latin typeface="Peugeot New Light" panose="02000000000000000000" pitchFamily="50" charset="0"/>
              </a:rPr>
              <a:t> </a:t>
            </a:r>
            <a:r>
              <a:rPr lang="it-IT" sz="900" i="1" dirty="0" err="1">
                <a:latin typeface="Peugeot New Light" panose="02000000000000000000" pitchFamily="50" charset="0"/>
              </a:rPr>
              <a:t>crna</a:t>
            </a:r>
            <a:r>
              <a:rPr lang="hr-HR" sz="900" i="1" dirty="0">
                <a:latin typeface="Peugeot New Light" panose="02000000000000000000" pitchFamily="50" charset="0"/>
              </a:rPr>
              <a:t>, </a:t>
            </a:r>
            <a:r>
              <a:rPr lang="it-IT" sz="900" i="1" dirty="0" err="1">
                <a:latin typeface="Peugeot New Light" panose="02000000000000000000" pitchFamily="50" charset="0"/>
              </a:rPr>
              <a:t>sjajni</a:t>
            </a:r>
            <a:r>
              <a:rPr lang="it-IT" sz="900" i="1" dirty="0">
                <a:latin typeface="Peugeot New Light" panose="02000000000000000000" pitchFamily="50" charset="0"/>
              </a:rPr>
              <a:t> </a:t>
            </a:r>
            <a:r>
              <a:rPr lang="it-IT" sz="900" i="1" dirty="0" err="1">
                <a:latin typeface="Peugeot New Light" panose="02000000000000000000" pitchFamily="50" charset="0"/>
              </a:rPr>
              <a:t>lak</a:t>
            </a:r>
            <a:endParaRPr lang="hr-HR" sz="900" i="1" dirty="0">
              <a:latin typeface="Peugeot New Light" panose="02000000000000000000" pitchFamily="50" charset="0"/>
            </a:endParaRPr>
          </a:p>
          <a:p>
            <a:pPr marL="171450" indent="-171450" algn="l">
              <a:lnSpc>
                <a:spcPct val="200000"/>
              </a:lnSpc>
              <a:spcBef>
                <a:spcPts val="500"/>
              </a:spcBef>
              <a:buFont typeface="Arial" panose="020B0604020202020204" pitchFamily="34" charset="0"/>
              <a:buChar char="•"/>
            </a:pPr>
            <a:r>
              <a:rPr lang="hr-HR" sz="800" b="1" i="1" dirty="0">
                <a:latin typeface="Peugeot New Light" panose="02000000000000000000" pitchFamily="50" charset="0"/>
              </a:rPr>
              <a:t>Standardno uz </a:t>
            </a:r>
            <a:r>
              <a:rPr lang="hr-HR" sz="800" b="1" i="1" dirty="0" err="1">
                <a:latin typeface="Peugeot New Light" panose="02000000000000000000" pitchFamily="50" charset="0"/>
              </a:rPr>
              <a:t>Allure</a:t>
            </a:r>
            <a:r>
              <a:rPr lang="hr-HR" sz="800" b="1" i="1" dirty="0">
                <a:latin typeface="Peugeot New Light" panose="02000000000000000000" pitchFamily="50" charset="0"/>
              </a:rPr>
              <a:t> i GT</a:t>
            </a:r>
          </a:p>
        </p:txBody>
      </p:sp>
      <p:sp>
        <p:nvSpPr>
          <p:cNvPr id="30" name="Espace réservé du texte 175">
            <a:extLst>
              <a:ext uri="{FF2B5EF4-FFF2-40B4-BE49-F238E27FC236}">
                <a16:creationId xmlns:a16="http://schemas.microsoft.com/office/drawing/2014/main" id="{03F782A4-E2C8-AB95-EDAA-D5BBAA4A1DB6}"/>
              </a:ext>
            </a:extLst>
          </p:cNvPr>
          <p:cNvSpPr txBox="1">
            <a:spLocks/>
          </p:cNvSpPr>
          <p:nvPr/>
        </p:nvSpPr>
        <p:spPr>
          <a:xfrm>
            <a:off x="17644970" y="1020305"/>
            <a:ext cx="2191729" cy="273544"/>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700" dirty="0" err="1">
                <a:latin typeface="Peugeot New Light" panose="02000000000000000000" pitchFamily="50" charset="0"/>
              </a:rPr>
              <a:t>Standardno</a:t>
            </a:r>
            <a:r>
              <a:rPr lang="fr-FR" sz="700" dirty="0">
                <a:latin typeface="Peugeot New Light" panose="02000000000000000000" pitchFamily="50" charset="0"/>
              </a:rPr>
              <a:t> </a:t>
            </a:r>
            <a:r>
              <a:rPr lang="fr-FR" sz="700" dirty="0" err="1">
                <a:latin typeface="Peugeot New Light" panose="02000000000000000000" pitchFamily="50" charset="0"/>
              </a:rPr>
              <a:t>uz</a:t>
            </a:r>
            <a:r>
              <a:rPr lang="fr-FR" sz="700" dirty="0">
                <a:latin typeface="Peugeot New Light" panose="02000000000000000000" pitchFamily="50" charset="0"/>
              </a:rPr>
              <a:t> Allure, GT</a:t>
            </a:r>
          </a:p>
        </p:txBody>
      </p:sp>
      <p:sp>
        <p:nvSpPr>
          <p:cNvPr id="32" name="Espace réservé du texte 174">
            <a:extLst>
              <a:ext uri="{FF2B5EF4-FFF2-40B4-BE49-F238E27FC236}">
                <a16:creationId xmlns:a16="http://schemas.microsoft.com/office/drawing/2014/main" id="{8E83808A-80D0-73F9-98E4-12A88786C8E1}"/>
              </a:ext>
            </a:extLst>
          </p:cNvPr>
          <p:cNvSpPr txBox="1">
            <a:spLocks/>
          </p:cNvSpPr>
          <p:nvPr/>
        </p:nvSpPr>
        <p:spPr>
          <a:xfrm>
            <a:off x="9071896" y="5055415"/>
            <a:ext cx="3120104" cy="707066"/>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b="0"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lnSpc>
                <a:spcPct val="100000"/>
              </a:lnSpc>
              <a:spcBef>
                <a:spcPts val="500"/>
              </a:spcBef>
              <a:buFont typeface="Arial" panose="020B0604020202020204" pitchFamily="34" charset="0"/>
              <a:buChar char="•"/>
            </a:pPr>
            <a:r>
              <a:rPr lang="pt-BR" sz="900" dirty="0"/>
              <a:t>18" dijamantno brušeni aluminijski naplatci 'EVISSA' s crnim umetcima</a:t>
            </a:r>
            <a:endParaRPr lang="hr-HR" sz="900" dirty="0"/>
          </a:p>
          <a:p>
            <a:pPr marL="171450" indent="-171450" algn="l">
              <a:lnSpc>
                <a:spcPct val="100000"/>
              </a:lnSpc>
              <a:spcBef>
                <a:spcPts val="500"/>
              </a:spcBef>
              <a:buFont typeface="Arial" panose="020B0604020202020204" pitchFamily="34" charset="0"/>
              <a:buChar char="•"/>
            </a:pPr>
            <a:r>
              <a:rPr lang="it-IT" sz="900" i="1" dirty="0" err="1">
                <a:latin typeface="Peugeot New Light" panose="02000000000000000000" pitchFamily="50" charset="0"/>
              </a:rPr>
              <a:t>Dvobojni</a:t>
            </a:r>
            <a:r>
              <a:rPr lang="it-IT" sz="900" i="1" dirty="0">
                <a:latin typeface="Peugeot New Light" panose="02000000000000000000" pitchFamily="50" charset="0"/>
              </a:rPr>
              <a:t> </a:t>
            </a:r>
            <a:r>
              <a:rPr lang="hr-HR" sz="900" i="1" dirty="0">
                <a:latin typeface="Peugeot New Light" panose="02000000000000000000" pitchFamily="50" charset="0"/>
              </a:rPr>
              <a:t>/ </a:t>
            </a:r>
            <a:r>
              <a:rPr lang="it-IT" sz="900" i="1" dirty="0">
                <a:latin typeface="Peugeot New Light" panose="02000000000000000000" pitchFamily="50" charset="0"/>
              </a:rPr>
              <a:t>Black </a:t>
            </a:r>
            <a:r>
              <a:rPr lang="it-IT" sz="900" i="1" dirty="0" err="1">
                <a:latin typeface="Peugeot New Light" panose="02000000000000000000" pitchFamily="50" charset="0"/>
              </a:rPr>
              <a:t>Mist</a:t>
            </a:r>
            <a:r>
              <a:rPr lang="it-IT" sz="900" i="1" dirty="0">
                <a:latin typeface="Peugeot New Light" panose="02000000000000000000" pitchFamily="50" charset="0"/>
              </a:rPr>
              <a:t> </a:t>
            </a:r>
            <a:r>
              <a:rPr lang="it-IT" sz="900" i="1" dirty="0" err="1">
                <a:latin typeface="Peugeot New Light" panose="02000000000000000000" pitchFamily="50" charset="0"/>
              </a:rPr>
              <a:t>lak</a:t>
            </a:r>
            <a:r>
              <a:rPr lang="it-IT" sz="900" i="1" dirty="0">
                <a:latin typeface="Peugeot New Light" panose="02000000000000000000" pitchFamily="50" charset="0"/>
              </a:rPr>
              <a:t> s Onyx </a:t>
            </a:r>
            <a:r>
              <a:rPr lang="it-IT" sz="900" i="1" dirty="0" err="1">
                <a:latin typeface="Peugeot New Light" panose="02000000000000000000" pitchFamily="50" charset="0"/>
              </a:rPr>
              <a:t>crnim</a:t>
            </a:r>
            <a:r>
              <a:rPr lang="it-IT" sz="900" i="1" dirty="0">
                <a:latin typeface="Peugeot New Light" panose="02000000000000000000" pitchFamily="50" charset="0"/>
              </a:rPr>
              <a:t> </a:t>
            </a:r>
            <a:r>
              <a:rPr lang="it-IT" sz="900" i="1" dirty="0" err="1">
                <a:latin typeface="Peugeot New Light" panose="02000000000000000000" pitchFamily="50" charset="0"/>
              </a:rPr>
              <a:t>umetcima</a:t>
            </a:r>
            <a:endParaRPr lang="hr-HR" sz="900" i="1" dirty="0">
              <a:latin typeface="Peugeot New Light" panose="02000000000000000000" pitchFamily="50" charset="0"/>
            </a:endParaRPr>
          </a:p>
        </p:txBody>
      </p:sp>
      <p:sp>
        <p:nvSpPr>
          <p:cNvPr id="34" name="TextBox 33">
            <a:extLst>
              <a:ext uri="{FF2B5EF4-FFF2-40B4-BE49-F238E27FC236}">
                <a16:creationId xmlns:a16="http://schemas.microsoft.com/office/drawing/2014/main" id="{E52A30D4-13DB-B291-D2C4-DC32DB4AFDC9}"/>
              </a:ext>
            </a:extLst>
          </p:cNvPr>
          <p:cNvSpPr txBox="1"/>
          <p:nvPr/>
        </p:nvSpPr>
        <p:spPr>
          <a:xfrm>
            <a:off x="9071897" y="5774874"/>
            <a:ext cx="3260892" cy="301749"/>
          </a:xfrm>
          <a:prstGeom prst="rect">
            <a:avLst/>
          </a:prstGeom>
          <a:noFill/>
        </p:spPr>
        <p:txBody>
          <a:bodyPr wrap="square">
            <a:spAutoFit/>
          </a:bodyPr>
          <a:lstStyle/>
          <a:p>
            <a:pPr marL="171450" indent="-171450">
              <a:lnSpc>
                <a:spcPct val="200000"/>
              </a:lnSpc>
              <a:spcBef>
                <a:spcPts val="500"/>
              </a:spcBef>
              <a:buFont typeface="Arial" panose="020B0604020202020204" pitchFamily="34" charset="0"/>
              <a:buChar char="•"/>
            </a:pPr>
            <a:r>
              <a:rPr lang="pl-PL" sz="800" b="1" i="1" dirty="0">
                <a:latin typeface="Peugeot New Light" panose="02000000000000000000" pitchFamily="50" charset="0"/>
              </a:rPr>
              <a:t>Opcija za GT</a:t>
            </a:r>
            <a:endParaRPr lang="en-US" sz="800" b="1" i="1" dirty="0">
              <a:latin typeface="Peugeot New Light" panose="02000000000000000000" pitchFamily="50" charset="0"/>
            </a:endParaRPr>
          </a:p>
        </p:txBody>
      </p:sp>
      <p:grpSp>
        <p:nvGrpSpPr>
          <p:cNvPr id="21" name="Groupe 6">
            <a:extLst>
              <a:ext uri="{FF2B5EF4-FFF2-40B4-BE49-F238E27FC236}">
                <a16:creationId xmlns:a16="http://schemas.microsoft.com/office/drawing/2014/main" id="{9B2DC562-4010-2BC2-DEF4-A18DBB2759E4}"/>
              </a:ext>
            </a:extLst>
          </p:cNvPr>
          <p:cNvGrpSpPr/>
          <p:nvPr/>
        </p:nvGrpSpPr>
        <p:grpSpPr>
          <a:xfrm>
            <a:off x="0" y="0"/>
            <a:ext cx="373081" cy="6858014"/>
            <a:chOff x="-6767" y="-14"/>
            <a:chExt cx="373081" cy="6858014"/>
          </a:xfrm>
        </p:grpSpPr>
        <p:sp>
          <p:nvSpPr>
            <p:cNvPr id="36" name="Rectangle 35">
              <a:hlinkClick r:id="" action="ppaction://noaction"/>
              <a:extLst>
                <a:ext uri="{FF2B5EF4-FFF2-40B4-BE49-F238E27FC236}">
                  <a16:creationId xmlns:a16="http://schemas.microsoft.com/office/drawing/2014/main" id="{69AEF5B7-1CA4-D642-F386-FFC544084A3A}"/>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37" name="Rectangle 36">
              <a:hlinkClick r:id="" action="ppaction://noaction"/>
              <a:extLst>
                <a:ext uri="{FF2B5EF4-FFF2-40B4-BE49-F238E27FC236}">
                  <a16:creationId xmlns:a16="http://schemas.microsoft.com/office/drawing/2014/main" id="{5AE0E9DA-C9F1-0CBF-06F6-F12B08B622EF}"/>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40" name="Rectangle 39">
              <a:hlinkClick r:id="" action="ppaction://noaction"/>
              <a:extLst>
                <a:ext uri="{FF2B5EF4-FFF2-40B4-BE49-F238E27FC236}">
                  <a16:creationId xmlns:a16="http://schemas.microsoft.com/office/drawing/2014/main" id="{EE94417B-9D5F-7D68-B343-E2DFA56CA187}"/>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41" name="Rectangle 40">
              <a:hlinkClick r:id="" action="ppaction://noaction"/>
              <a:extLst>
                <a:ext uri="{FF2B5EF4-FFF2-40B4-BE49-F238E27FC236}">
                  <a16:creationId xmlns:a16="http://schemas.microsoft.com/office/drawing/2014/main" id="{6357F9A3-5F5B-DE3A-F8F2-1FDDE5E0B110}"/>
                </a:ext>
              </a:extLst>
            </p:cNvPr>
            <p:cNvSpPr/>
            <p:nvPr/>
          </p:nvSpPr>
          <p:spPr>
            <a:xfrm rot="16200000">
              <a:off x="-249651" y="2814648"/>
              <a:ext cx="857250" cy="371475"/>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en-US" sz="680" kern="0" spc="50" dirty="0">
                  <a:solidFill>
                    <a:schemeClr val="bg1"/>
                  </a:solidFill>
                  <a:latin typeface="Peugeot New" panose="02000000000000000000" pitchFamily="2" charset="0"/>
                </a:rPr>
                <a:t>BOJE</a:t>
              </a:r>
            </a:p>
          </p:txBody>
        </p:sp>
        <p:sp>
          <p:nvSpPr>
            <p:cNvPr id="43" name="Rectangle 42">
              <a:hlinkClick r:id="" action="ppaction://noaction"/>
              <a:extLst>
                <a:ext uri="{FF2B5EF4-FFF2-40B4-BE49-F238E27FC236}">
                  <a16:creationId xmlns:a16="http://schemas.microsoft.com/office/drawing/2014/main" id="{58707781-B2BF-1262-0EE6-3086ECEE6ACC}"/>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44" name="Rectangle 43">
              <a:extLst>
                <a:ext uri="{FF2B5EF4-FFF2-40B4-BE49-F238E27FC236}">
                  <a16:creationId xmlns:a16="http://schemas.microsoft.com/office/drawing/2014/main" id="{D780D219-1F19-FED7-B1A1-97BDCFDCC053}"/>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45" name="Rectangle 44">
              <a:hlinkClick r:id="" action="ppaction://noaction"/>
              <a:extLst>
                <a:ext uri="{FF2B5EF4-FFF2-40B4-BE49-F238E27FC236}">
                  <a16:creationId xmlns:a16="http://schemas.microsoft.com/office/drawing/2014/main" id="{7B17950D-598A-6E5D-8725-B13F32EA41CA}"/>
                </a:ext>
              </a:extLst>
            </p:cNvPr>
            <p:cNvSpPr/>
            <p:nvPr/>
          </p:nvSpPr>
          <p:spPr>
            <a:xfrm rot="16200000">
              <a:off x="-364035" y="5270399"/>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46" name="Rectangle 45">
              <a:hlinkClick r:id="" action="ppaction://noaction"/>
              <a:extLst>
                <a:ext uri="{FF2B5EF4-FFF2-40B4-BE49-F238E27FC236}">
                  <a16:creationId xmlns:a16="http://schemas.microsoft.com/office/drawing/2014/main" id="{E4DA5E58-CBB8-E93D-C698-2823F1003850}"/>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3138397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7" descr="Une image contenant voiture, véhicule, Housse pour siège de voiture, Ceinture de sécurité&#10;&#10;Description générée automatiquement">
            <a:extLst>
              <a:ext uri="{FF2B5EF4-FFF2-40B4-BE49-F238E27FC236}">
                <a16:creationId xmlns:a16="http://schemas.microsoft.com/office/drawing/2014/main" id="{FA97D9AE-8449-F74B-9E6E-425274405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32" t="149" r="22311" b="-149"/>
          <a:stretch/>
        </p:blipFill>
        <p:spPr>
          <a:xfrm>
            <a:off x="1759862" y="3530698"/>
            <a:ext cx="3124199" cy="2542112"/>
          </a:xfrm>
          <a:prstGeom prst="rect">
            <a:avLst/>
          </a:prstGeom>
        </p:spPr>
      </p:pic>
      <p:sp>
        <p:nvSpPr>
          <p:cNvPr id="3" name="Espace réservé du texte 2"/>
          <p:cNvSpPr>
            <a:spLocks noGrp="1"/>
          </p:cNvSpPr>
          <p:nvPr>
            <p:ph type="body" sz="quarter" idx="52"/>
          </p:nvPr>
        </p:nvSpPr>
        <p:spPr>
          <a:xfrm>
            <a:off x="842450" y="5858478"/>
            <a:ext cx="5040000" cy="656640"/>
          </a:xfrm>
        </p:spPr>
        <p:txBody>
          <a:bodyPr>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black"/>
                </a:solidFill>
                <a:effectLst/>
                <a:uLnTx/>
                <a:uFillTx/>
                <a:latin typeface="Peugeot New" panose="02000000000000000000" pitchFamily="2" charset="0"/>
                <a:ea typeface="+mn-ea"/>
                <a:cs typeface="+mn-cs"/>
              </a:rPr>
              <a:t>BELOMKA </a:t>
            </a:r>
            <a:r>
              <a:rPr kumimoji="0" lang="hr-HR" sz="900" b="0" i="0" u="none" strike="noStrike" kern="1200" cap="none" spc="0" normalizeH="0" baseline="0" noProof="0" dirty="0">
                <a:ln>
                  <a:noFill/>
                </a:ln>
                <a:solidFill>
                  <a:prstClr val="black"/>
                </a:solidFill>
                <a:effectLst/>
                <a:uLnTx/>
                <a:uFillTx/>
                <a:latin typeface="Peugeot New" panose="02000000000000000000" pitchFamily="2" charset="0"/>
                <a:ea typeface="+mn-ea"/>
                <a:cs typeface="+mn-cs"/>
              </a:rPr>
              <a:t>tkanina</a:t>
            </a:r>
            <a:r>
              <a:rPr kumimoji="0" lang="en-US" sz="900" b="0" i="0" u="none" strike="noStrike" kern="1200" cap="none" spc="0" normalizeH="0" baseline="0" noProof="0" dirty="0">
                <a:ln>
                  <a:noFill/>
                </a:ln>
                <a:solidFill>
                  <a:prstClr val="black"/>
                </a:solidFill>
                <a:effectLst/>
                <a:uLnTx/>
                <a:uFillTx/>
                <a:latin typeface="Peugeot New" panose="02000000000000000000" pitchFamily="2" charset="0"/>
                <a:ea typeface="+mn-ea"/>
                <a:cs typeface="+mn-cs"/>
              </a:rPr>
              <a:t>, TEP Isabella </a:t>
            </a:r>
            <a:r>
              <a:rPr kumimoji="0" lang="en-US" sz="900" b="0" i="0" u="none" strike="noStrike" kern="1200" cap="none" spc="0" normalizeH="0" baseline="0" noProof="0" dirty="0" err="1">
                <a:ln>
                  <a:noFill/>
                </a:ln>
                <a:solidFill>
                  <a:prstClr val="black"/>
                </a:solidFill>
                <a:effectLst/>
                <a:uLnTx/>
                <a:uFillTx/>
                <a:latin typeface="Peugeot New" panose="02000000000000000000" pitchFamily="2" charset="0"/>
                <a:ea typeface="+mn-ea"/>
                <a:cs typeface="+mn-cs"/>
              </a:rPr>
              <a:t>jastučići</a:t>
            </a:r>
            <a:r>
              <a:rPr kumimoji="0" lang="en-US" sz="900" b="0" i="0" u="none" strike="noStrike" kern="1200" cap="none" spc="0" normalizeH="0" baseline="0" noProof="0" dirty="0">
                <a:ln>
                  <a:noFill/>
                </a:ln>
                <a:solidFill>
                  <a:prstClr val="black"/>
                </a:solidFill>
                <a:effectLst/>
                <a:uLnTx/>
                <a:uFillTx/>
                <a:latin typeface="Peugeot New" panose="02000000000000000000" pitchFamily="2" charset="0"/>
                <a:ea typeface="+mn-ea"/>
                <a:cs typeface="+mn-cs"/>
              </a:rPr>
              <a:t>,</a:t>
            </a:r>
            <a:r>
              <a:rPr kumimoji="0" lang="hr-HR" sz="900" b="0" i="0" u="none" strike="noStrike" kern="1200" cap="none" spc="0" normalizeH="0" baseline="0" noProof="0" dirty="0">
                <a:ln>
                  <a:noFill/>
                </a:ln>
                <a:solidFill>
                  <a:prstClr val="black"/>
                </a:solidFill>
                <a:effectLst/>
                <a:uLnTx/>
                <a:uFillTx/>
                <a:latin typeface="Peugeot New" panose="02000000000000000000" pitchFamily="2" charset="0"/>
                <a:ea typeface="+mn-ea"/>
                <a:cs typeface="+mn-cs"/>
              </a:rPr>
              <a:t> </a:t>
            </a:r>
            <a:r>
              <a:rPr kumimoji="0" lang="hr-HR" sz="900" b="1" i="0" u="none" strike="noStrike" kern="1200" cap="none" spc="0" normalizeH="0" baseline="0" noProof="0" dirty="0">
                <a:ln>
                  <a:noFill/>
                </a:ln>
                <a:solidFill>
                  <a:prstClr val="black"/>
                </a:solidFill>
                <a:effectLst/>
                <a:uLnTx/>
                <a:uFillTx/>
                <a:latin typeface="Peugeot New" panose="02000000000000000000" pitchFamily="2" charset="0"/>
                <a:ea typeface="+mn-ea"/>
                <a:cs typeface="+mn-cs"/>
              </a:rPr>
              <a:t>standardno uz GT</a:t>
            </a:r>
            <a:endParaRPr kumimoji="0" lang="en-US" sz="900" b="1" i="0" u="none" strike="noStrike" kern="1200" cap="none" spc="0" normalizeH="0" baseline="0" noProof="0" dirty="0">
              <a:ln>
                <a:noFill/>
              </a:ln>
              <a:solidFill>
                <a:prstClr val="black"/>
              </a:solidFill>
              <a:effectLst/>
              <a:uLnTx/>
              <a:uFillTx/>
              <a:latin typeface="Peugeot New" panose="02000000000000000000" pitchFamily="2" charset="0"/>
              <a:ea typeface="+mn-ea"/>
              <a:cs typeface="+mn-cs"/>
            </a:endParaRPr>
          </a:p>
        </p:txBody>
      </p:sp>
      <p:sp>
        <p:nvSpPr>
          <p:cNvPr id="4" name="Espace réservé du texte 3"/>
          <p:cNvSpPr>
            <a:spLocks noGrp="1"/>
          </p:cNvSpPr>
          <p:nvPr>
            <p:ph type="body" sz="quarter" idx="53"/>
          </p:nvPr>
        </p:nvSpPr>
        <p:spPr>
          <a:xfrm>
            <a:off x="907169" y="3260295"/>
            <a:ext cx="5039999" cy="292018"/>
          </a:xfrm>
        </p:spPr>
        <p:txBody>
          <a:bodyPr/>
          <a:lstStyle/>
          <a:p>
            <a:pPr algn="ctr"/>
            <a:r>
              <a:rPr kumimoji="0" lang="en-US" i="0" u="none" strike="noStrike" kern="1200" cap="none" spc="0" normalizeH="0" baseline="0" noProof="0" dirty="0">
                <a:ln>
                  <a:noFill/>
                </a:ln>
                <a:solidFill>
                  <a:prstClr val="black"/>
                </a:solidFill>
                <a:effectLst/>
                <a:uLnTx/>
                <a:uFillTx/>
                <a:latin typeface="Peugeot New" panose="02000000000000000000" pitchFamily="2" charset="0"/>
                <a:ea typeface="+mn-ea"/>
                <a:cs typeface="+mn-cs"/>
              </a:rPr>
              <a:t>APFX</a:t>
            </a:r>
            <a:endParaRPr lang="en-US" dirty="0"/>
          </a:p>
        </p:txBody>
      </p:sp>
      <p:sp>
        <p:nvSpPr>
          <p:cNvPr id="70" name="Espace réservé du texte 2">
            <a:extLst>
              <a:ext uri="{FF2B5EF4-FFF2-40B4-BE49-F238E27FC236}">
                <a16:creationId xmlns:a16="http://schemas.microsoft.com/office/drawing/2014/main" id="{A9122FF8-E9A2-47BF-828C-92F4A8BA5351}"/>
              </a:ext>
            </a:extLst>
          </p:cNvPr>
          <p:cNvSpPr txBox="1">
            <a:spLocks/>
          </p:cNvSpPr>
          <p:nvPr/>
        </p:nvSpPr>
        <p:spPr>
          <a:xfrm>
            <a:off x="5802145" y="6040789"/>
            <a:ext cx="5938298" cy="292017"/>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900" b="0" dirty="0">
                <a:solidFill>
                  <a:prstClr val="black"/>
                </a:solidFill>
              </a:rPr>
              <a:t>Alcantara® Mistral ICONIUM </a:t>
            </a:r>
            <a:r>
              <a:rPr lang="hr-HR" sz="900" b="0" dirty="0">
                <a:solidFill>
                  <a:prstClr val="black"/>
                </a:solidFill>
              </a:rPr>
              <a:t>tkanina</a:t>
            </a:r>
            <a:r>
              <a:rPr lang="en-US" sz="900" b="0" dirty="0">
                <a:solidFill>
                  <a:prstClr val="black"/>
                </a:solidFill>
              </a:rPr>
              <a:t>, TEP Isabella</a:t>
            </a:r>
            <a:r>
              <a:rPr lang="hr-HR" sz="900" b="0" dirty="0">
                <a:solidFill>
                  <a:prstClr val="black"/>
                </a:solidFill>
              </a:rPr>
              <a:t>, </a:t>
            </a:r>
            <a:r>
              <a:rPr lang="en-US" sz="900" b="0" dirty="0">
                <a:solidFill>
                  <a:prstClr val="black"/>
                </a:solidFill>
              </a:rPr>
              <a:t>Adamite </a:t>
            </a:r>
            <a:r>
              <a:rPr lang="en-US" sz="900" b="0" dirty="0" err="1">
                <a:solidFill>
                  <a:prstClr val="black"/>
                </a:solidFill>
              </a:rPr>
              <a:t>šavovi</a:t>
            </a:r>
            <a:r>
              <a:rPr lang="hr-HR" sz="900" b="0" dirty="0">
                <a:solidFill>
                  <a:prstClr val="black"/>
                </a:solidFill>
              </a:rPr>
              <a:t>, </a:t>
            </a:r>
            <a:r>
              <a:rPr lang="hr-HR" sz="900" dirty="0">
                <a:solidFill>
                  <a:prstClr val="black"/>
                </a:solidFill>
              </a:rPr>
              <a:t>opcija uz GT</a:t>
            </a:r>
            <a:endParaRPr lang="en-US" sz="900" dirty="0">
              <a:solidFill>
                <a:prstClr val="black"/>
              </a:solidFill>
            </a:endParaRPr>
          </a:p>
        </p:txBody>
      </p:sp>
      <p:sp>
        <p:nvSpPr>
          <p:cNvPr id="71" name="Espace réservé du texte 3">
            <a:extLst>
              <a:ext uri="{FF2B5EF4-FFF2-40B4-BE49-F238E27FC236}">
                <a16:creationId xmlns:a16="http://schemas.microsoft.com/office/drawing/2014/main" id="{AD425FFE-D8DD-47DD-96EF-102AE5C6A1A3}"/>
              </a:ext>
            </a:extLst>
          </p:cNvPr>
          <p:cNvSpPr txBox="1">
            <a:spLocks/>
          </p:cNvSpPr>
          <p:nvPr/>
        </p:nvSpPr>
        <p:spPr>
          <a:xfrm>
            <a:off x="6150225" y="6277365"/>
            <a:ext cx="5039999" cy="292018"/>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WNF</a:t>
            </a:r>
            <a:r>
              <a:rPr lang="hr-HR" dirty="0"/>
              <a:t>X</a:t>
            </a:r>
            <a:endParaRPr lang="en-US" dirty="0"/>
          </a:p>
        </p:txBody>
      </p:sp>
      <p:sp>
        <p:nvSpPr>
          <p:cNvPr id="29" name="ZoneTexte 28">
            <a:extLst>
              <a:ext uri="{FF2B5EF4-FFF2-40B4-BE49-F238E27FC236}">
                <a16:creationId xmlns:a16="http://schemas.microsoft.com/office/drawing/2014/main" id="{A6DA87EA-491F-4AB7-9A5D-8675EB436770}"/>
              </a:ext>
            </a:extLst>
          </p:cNvPr>
          <p:cNvSpPr txBox="1"/>
          <p:nvPr/>
        </p:nvSpPr>
        <p:spPr>
          <a:xfrm>
            <a:off x="667962" y="297727"/>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PRESVLAKE</a:t>
            </a:r>
          </a:p>
        </p:txBody>
      </p:sp>
      <p:sp>
        <p:nvSpPr>
          <p:cNvPr id="15" name="ZoneTexte 47">
            <a:extLst>
              <a:ext uri="{FF2B5EF4-FFF2-40B4-BE49-F238E27FC236}">
                <a16:creationId xmlns:a16="http://schemas.microsoft.com/office/drawing/2014/main" id="{B6007DA7-072C-A2DF-5AED-CFC0829E95B3}"/>
              </a:ext>
            </a:extLst>
          </p:cNvPr>
          <p:cNvSpPr txBox="1"/>
          <p:nvPr/>
        </p:nvSpPr>
        <p:spPr>
          <a:xfrm>
            <a:off x="10468971" y="6674150"/>
            <a:ext cx="1733549" cy="184666"/>
          </a:xfrm>
          <a:prstGeom prst="rect">
            <a:avLst/>
          </a:prstGeom>
          <a:noFill/>
        </p:spPr>
        <p:txBody>
          <a:bodyPr wrap="square" rtlCol="0">
            <a:spAutoFit/>
          </a:bodyPr>
          <a:lstStyle/>
          <a:p>
            <a:pPr algn="r"/>
            <a:r>
              <a:rPr lang="en-US" sz="600" dirty="0" err="1">
                <a:solidFill>
                  <a:schemeClr val="bg1">
                    <a:lumMod val="50000"/>
                  </a:schemeClr>
                </a:solidFill>
                <a:latin typeface="Peugeot New Light" panose="02000000000000000000" pitchFamily="2" charset="0"/>
              </a:rPr>
              <a:t>Slika</a:t>
            </a:r>
            <a:r>
              <a:rPr lang="en-US" sz="600" dirty="0">
                <a:solidFill>
                  <a:schemeClr val="bg1">
                    <a:lumMod val="50000"/>
                  </a:schemeClr>
                </a:solidFill>
                <a:latin typeface="Peugeot New Light" panose="02000000000000000000" pitchFamily="2" charset="0"/>
              </a:rPr>
              <a:t> je </a:t>
            </a:r>
            <a:r>
              <a:rPr lang="en-US" sz="600" dirty="0" err="1">
                <a:solidFill>
                  <a:schemeClr val="bg1">
                    <a:lumMod val="50000"/>
                  </a:schemeClr>
                </a:solidFill>
                <a:latin typeface="Peugeot New Light" panose="02000000000000000000" pitchFamily="2" charset="0"/>
              </a:rPr>
              <a:t>simbolična</a:t>
            </a:r>
            <a:endParaRPr lang="hr-HR" sz="600" dirty="0">
              <a:solidFill>
                <a:schemeClr val="bg1">
                  <a:lumMod val="50000"/>
                </a:schemeClr>
              </a:solidFill>
              <a:latin typeface="Peugeot New Light" panose="02000000000000000000" pitchFamily="2" charset="0"/>
            </a:endParaRPr>
          </a:p>
        </p:txBody>
      </p:sp>
      <p:pic>
        <p:nvPicPr>
          <p:cNvPr id="2" name="Image 9" descr="Une image contenant voiture, véhicule, siège de voiture, Housse pour siège de voiture&#10;&#10;Description générée automatiquement">
            <a:extLst>
              <a:ext uri="{FF2B5EF4-FFF2-40B4-BE49-F238E27FC236}">
                <a16:creationId xmlns:a16="http://schemas.microsoft.com/office/drawing/2014/main" id="{B68604D2-9B8E-A04B-96F8-E9872C1015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13" t="149" r="19795" b="-149"/>
          <a:stretch/>
        </p:blipFill>
        <p:spPr>
          <a:xfrm>
            <a:off x="1757749" y="557781"/>
            <a:ext cx="3112358" cy="2531165"/>
          </a:xfrm>
          <a:prstGeom prst="rect">
            <a:avLst/>
          </a:prstGeom>
        </p:spPr>
      </p:pic>
      <p:pic>
        <p:nvPicPr>
          <p:cNvPr id="17" name="Image 12" descr="Une image contenant véhicule, voiture, Housse pour siège de voiture, transport&#10;&#10;Description générée automatiquement">
            <a:extLst>
              <a:ext uri="{FF2B5EF4-FFF2-40B4-BE49-F238E27FC236}">
                <a16:creationId xmlns:a16="http://schemas.microsoft.com/office/drawing/2014/main" id="{1DABFE11-A46D-8C6F-99F0-F8F1EAB5DC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54" t="1298" r="19821" b="-1"/>
          <a:stretch/>
        </p:blipFill>
        <p:spPr>
          <a:xfrm>
            <a:off x="7010400" y="574982"/>
            <a:ext cx="3124199" cy="2524217"/>
          </a:xfrm>
          <a:prstGeom prst="rect">
            <a:avLst/>
          </a:prstGeom>
        </p:spPr>
      </p:pic>
      <p:sp>
        <p:nvSpPr>
          <p:cNvPr id="19" name="Espace réservé du texte 2">
            <a:extLst>
              <a:ext uri="{FF2B5EF4-FFF2-40B4-BE49-F238E27FC236}">
                <a16:creationId xmlns:a16="http://schemas.microsoft.com/office/drawing/2014/main" id="{6817EF56-BDCB-F82B-964C-BB8B26C99147}"/>
              </a:ext>
            </a:extLst>
          </p:cNvPr>
          <p:cNvSpPr txBox="1">
            <a:spLocks/>
          </p:cNvSpPr>
          <p:nvPr/>
        </p:nvSpPr>
        <p:spPr>
          <a:xfrm>
            <a:off x="803137" y="3232132"/>
            <a:ext cx="5040000" cy="277256"/>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900" b="0" dirty="0">
                <a:solidFill>
                  <a:prstClr val="black"/>
                </a:solidFill>
              </a:rPr>
              <a:t>PNEUMA </a:t>
            </a:r>
            <a:r>
              <a:rPr lang="hr-HR" sz="900" b="0" dirty="0">
                <a:solidFill>
                  <a:prstClr val="black"/>
                </a:solidFill>
              </a:rPr>
              <a:t>reljefna </a:t>
            </a:r>
            <a:r>
              <a:rPr lang="en-US" sz="900" b="0" dirty="0">
                <a:solidFill>
                  <a:prstClr val="black"/>
                </a:solidFill>
              </a:rPr>
              <a:t>3D </a:t>
            </a:r>
            <a:r>
              <a:rPr lang="hr-HR" sz="900" b="0" dirty="0">
                <a:solidFill>
                  <a:prstClr val="black"/>
                </a:solidFill>
              </a:rPr>
              <a:t>tkanina</a:t>
            </a:r>
            <a:r>
              <a:rPr lang="en-US" sz="900" b="0" dirty="0">
                <a:solidFill>
                  <a:prstClr val="black"/>
                </a:solidFill>
              </a:rPr>
              <a:t>, </a:t>
            </a:r>
            <a:r>
              <a:rPr lang="hr-HR" sz="900" dirty="0">
                <a:solidFill>
                  <a:prstClr val="black"/>
                </a:solidFill>
              </a:rPr>
              <a:t>standardno uz </a:t>
            </a:r>
            <a:r>
              <a:rPr lang="hr-HR" sz="900" dirty="0" err="1">
                <a:solidFill>
                  <a:prstClr val="black"/>
                </a:solidFill>
              </a:rPr>
              <a:t>Active</a:t>
            </a:r>
            <a:endParaRPr lang="en-US" sz="900" dirty="0">
              <a:solidFill>
                <a:prstClr val="black"/>
              </a:solidFill>
            </a:endParaRPr>
          </a:p>
          <a:p>
            <a:pPr algn="ctr">
              <a:defRPr/>
            </a:pPr>
            <a:endParaRPr lang="en-US" sz="1200" b="0" dirty="0">
              <a:solidFill>
                <a:prstClr val="black"/>
              </a:solidFill>
            </a:endParaRPr>
          </a:p>
        </p:txBody>
      </p:sp>
      <p:sp>
        <p:nvSpPr>
          <p:cNvPr id="20" name="Espace réservé du texte 3">
            <a:extLst>
              <a:ext uri="{FF2B5EF4-FFF2-40B4-BE49-F238E27FC236}">
                <a16:creationId xmlns:a16="http://schemas.microsoft.com/office/drawing/2014/main" id="{8F53BE7A-D6ED-D95C-349E-A0D041D92874}"/>
              </a:ext>
            </a:extLst>
          </p:cNvPr>
          <p:cNvSpPr txBox="1">
            <a:spLocks/>
          </p:cNvSpPr>
          <p:nvPr/>
        </p:nvSpPr>
        <p:spPr>
          <a:xfrm>
            <a:off x="877599" y="6277365"/>
            <a:ext cx="5039999" cy="292018"/>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700" b="0"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prstClr val="black"/>
                </a:solidFill>
              </a:rPr>
              <a:t>A</a:t>
            </a:r>
            <a:r>
              <a:rPr lang="hr-HR" dirty="0">
                <a:solidFill>
                  <a:prstClr val="black"/>
                </a:solidFill>
              </a:rPr>
              <a:t>T</a:t>
            </a:r>
            <a:r>
              <a:rPr lang="en-US" dirty="0">
                <a:solidFill>
                  <a:prstClr val="black"/>
                </a:solidFill>
              </a:rPr>
              <a:t>FX</a:t>
            </a:r>
            <a:endParaRPr lang="en-US" dirty="0"/>
          </a:p>
        </p:txBody>
      </p:sp>
      <p:sp>
        <p:nvSpPr>
          <p:cNvPr id="23" name="Espace réservé du texte 2">
            <a:extLst>
              <a:ext uri="{FF2B5EF4-FFF2-40B4-BE49-F238E27FC236}">
                <a16:creationId xmlns:a16="http://schemas.microsoft.com/office/drawing/2014/main" id="{53B99BB0-45BB-9457-09D4-80E807FD7A88}"/>
              </a:ext>
            </a:extLst>
          </p:cNvPr>
          <p:cNvSpPr txBox="1">
            <a:spLocks/>
          </p:cNvSpPr>
          <p:nvPr/>
        </p:nvSpPr>
        <p:spPr>
          <a:xfrm>
            <a:off x="5846716" y="3085820"/>
            <a:ext cx="5531816" cy="292017"/>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900" b="0" dirty="0">
                <a:solidFill>
                  <a:prstClr val="black"/>
                </a:solidFill>
              </a:rPr>
              <a:t>CASUAL LOMSA </a:t>
            </a:r>
            <a:r>
              <a:rPr lang="en-US" sz="900" b="0" dirty="0" err="1">
                <a:solidFill>
                  <a:prstClr val="black"/>
                </a:solidFill>
              </a:rPr>
              <a:t>reljefna</a:t>
            </a:r>
            <a:r>
              <a:rPr lang="en-US" sz="900" b="0" dirty="0">
                <a:solidFill>
                  <a:prstClr val="black"/>
                </a:solidFill>
              </a:rPr>
              <a:t> </a:t>
            </a:r>
            <a:r>
              <a:rPr lang="en-US" sz="900" b="0" dirty="0" err="1">
                <a:solidFill>
                  <a:prstClr val="black"/>
                </a:solidFill>
              </a:rPr>
              <a:t>tkanina</a:t>
            </a:r>
            <a:r>
              <a:rPr lang="en-US" sz="900" b="0" dirty="0">
                <a:solidFill>
                  <a:prstClr val="black"/>
                </a:solidFill>
              </a:rPr>
              <a:t>, TEP Isabella </a:t>
            </a:r>
            <a:r>
              <a:rPr lang="en-US" sz="900" b="0" dirty="0" err="1">
                <a:solidFill>
                  <a:prstClr val="black"/>
                </a:solidFill>
              </a:rPr>
              <a:t>jastučići</a:t>
            </a:r>
            <a:r>
              <a:rPr lang="en-US" sz="900" b="0" dirty="0">
                <a:solidFill>
                  <a:prstClr val="black"/>
                </a:solidFill>
              </a:rPr>
              <a:t>, </a:t>
            </a:r>
            <a:r>
              <a:rPr lang="hr-HR" sz="900" dirty="0">
                <a:solidFill>
                  <a:prstClr val="black"/>
                </a:solidFill>
              </a:rPr>
              <a:t>standardno uz </a:t>
            </a:r>
            <a:r>
              <a:rPr lang="hr-HR" sz="900" dirty="0" err="1">
                <a:solidFill>
                  <a:prstClr val="black"/>
                </a:solidFill>
              </a:rPr>
              <a:t>Allure</a:t>
            </a:r>
            <a:endParaRPr lang="en-US" sz="900" dirty="0">
              <a:solidFill>
                <a:prstClr val="black"/>
              </a:solidFill>
            </a:endParaRPr>
          </a:p>
        </p:txBody>
      </p:sp>
      <p:sp>
        <p:nvSpPr>
          <p:cNvPr id="24" name="Espace réservé du texte 3">
            <a:extLst>
              <a:ext uri="{FF2B5EF4-FFF2-40B4-BE49-F238E27FC236}">
                <a16:creationId xmlns:a16="http://schemas.microsoft.com/office/drawing/2014/main" id="{56164340-6034-1027-B66A-76CDE3294AB8}"/>
              </a:ext>
            </a:extLst>
          </p:cNvPr>
          <p:cNvSpPr txBox="1">
            <a:spLocks/>
          </p:cNvSpPr>
          <p:nvPr/>
        </p:nvSpPr>
        <p:spPr>
          <a:xfrm>
            <a:off x="6116881" y="3254311"/>
            <a:ext cx="5039999" cy="292018"/>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1"/>
                </a:solidFill>
                <a:latin typeface="Peugeot New"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eugeot New"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AQFX</a:t>
            </a:r>
          </a:p>
        </p:txBody>
      </p:sp>
      <p:pic>
        <p:nvPicPr>
          <p:cNvPr id="21" name="Image 14" descr="Une image contenant véhicule, voiture, Housse pour siège de voiture, Appuie-tête&#10;&#10;Description générée automatiquement">
            <a:extLst>
              <a:ext uri="{FF2B5EF4-FFF2-40B4-BE49-F238E27FC236}">
                <a16:creationId xmlns:a16="http://schemas.microsoft.com/office/drawing/2014/main" id="{D5545DD4-FA74-0D2E-D616-E4249456E5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290" r="20674"/>
          <a:stretch/>
        </p:blipFill>
        <p:spPr>
          <a:xfrm>
            <a:off x="7010400" y="3525429"/>
            <a:ext cx="3124199" cy="2523660"/>
          </a:xfrm>
          <a:prstGeom prst="rect">
            <a:avLst/>
          </a:prstGeom>
        </p:spPr>
      </p:pic>
      <p:grpSp>
        <p:nvGrpSpPr>
          <p:cNvPr id="6" name="Groupe 6">
            <a:extLst>
              <a:ext uri="{FF2B5EF4-FFF2-40B4-BE49-F238E27FC236}">
                <a16:creationId xmlns:a16="http://schemas.microsoft.com/office/drawing/2014/main" id="{BF0B15DA-CF38-FBF2-CCCE-BE63369FF391}"/>
              </a:ext>
            </a:extLst>
          </p:cNvPr>
          <p:cNvGrpSpPr/>
          <p:nvPr/>
        </p:nvGrpSpPr>
        <p:grpSpPr>
          <a:xfrm>
            <a:off x="0" y="0"/>
            <a:ext cx="373081" cy="6858014"/>
            <a:chOff x="-6767" y="-14"/>
            <a:chExt cx="373081" cy="6858014"/>
          </a:xfrm>
        </p:grpSpPr>
        <p:sp>
          <p:nvSpPr>
            <p:cNvPr id="16" name="Rectangle 15">
              <a:hlinkClick r:id="" action="ppaction://noaction"/>
              <a:extLst>
                <a:ext uri="{FF2B5EF4-FFF2-40B4-BE49-F238E27FC236}">
                  <a16:creationId xmlns:a16="http://schemas.microsoft.com/office/drawing/2014/main" id="{57E5B2C2-5EEE-7E9D-804E-6367C0EFD987}"/>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22" name="Rectangle 21">
              <a:hlinkClick r:id="" action="ppaction://noaction"/>
              <a:extLst>
                <a:ext uri="{FF2B5EF4-FFF2-40B4-BE49-F238E27FC236}">
                  <a16:creationId xmlns:a16="http://schemas.microsoft.com/office/drawing/2014/main" id="{5B5C3A1B-3958-B95A-32CA-10DAFEA81F24}"/>
                </a:ext>
              </a:extLst>
            </p:cNvPr>
            <p:cNvSpPr/>
            <p:nvPr/>
          </p:nvSpPr>
          <p:spPr>
            <a:xfrm rot="16200000">
              <a:off x="-249652" y="4297972"/>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OPCIJE</a:t>
              </a:r>
              <a:endParaRPr lang="en-US" sz="680" kern="0" spc="50" dirty="0">
                <a:latin typeface="Peugeot New" panose="02000000000000000000" pitchFamily="2" charset="0"/>
              </a:endParaRPr>
            </a:p>
          </p:txBody>
        </p:sp>
        <p:sp>
          <p:nvSpPr>
            <p:cNvPr id="25" name="Rectangle 24">
              <a:hlinkClick r:id="" action="ppaction://noaction"/>
              <a:extLst>
                <a:ext uri="{FF2B5EF4-FFF2-40B4-BE49-F238E27FC236}">
                  <a16:creationId xmlns:a16="http://schemas.microsoft.com/office/drawing/2014/main" id="{18085C05-AF16-7D3F-3D19-54012DCFD66F}"/>
                </a:ext>
              </a:extLst>
            </p:cNvPr>
            <p:cNvSpPr/>
            <p:nvPr/>
          </p:nvSpPr>
          <p:spPr>
            <a:xfrm rot="16200000">
              <a:off x="-188337" y="3610578"/>
              <a:ext cx="734621" cy="371475"/>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hr-HR" sz="680" kern="0" spc="50" dirty="0">
                  <a:solidFill>
                    <a:schemeClr val="bg1"/>
                  </a:solidFill>
                  <a:latin typeface="Peugeot New" panose="02000000000000000000" pitchFamily="2" charset="0"/>
                </a:rPr>
                <a:t>INTERIJERI</a:t>
              </a:r>
              <a:endParaRPr lang="en-US" sz="680" kern="0" spc="50" dirty="0">
                <a:solidFill>
                  <a:schemeClr val="bg1"/>
                </a:solidFill>
                <a:latin typeface="Peugeot New" panose="02000000000000000000" pitchFamily="2" charset="0"/>
              </a:endParaRPr>
            </a:p>
          </p:txBody>
        </p:sp>
        <p:sp>
          <p:nvSpPr>
            <p:cNvPr id="26" name="Rectangle 25">
              <a:hlinkClick r:id="" action="ppaction://noaction"/>
              <a:extLst>
                <a:ext uri="{FF2B5EF4-FFF2-40B4-BE49-F238E27FC236}">
                  <a16:creationId xmlns:a16="http://schemas.microsoft.com/office/drawing/2014/main" id="{DB822CDD-D2CE-B405-456B-883FEDEE3500}"/>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27" name="Rectangle 26">
              <a:hlinkClick r:id="" action="ppaction://noaction"/>
              <a:extLst>
                <a:ext uri="{FF2B5EF4-FFF2-40B4-BE49-F238E27FC236}">
                  <a16:creationId xmlns:a16="http://schemas.microsoft.com/office/drawing/2014/main" id="{530F7D6C-A5C4-332D-9EB0-08353C4BB45E}"/>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28" name="Rectangle 27">
              <a:extLst>
                <a:ext uri="{FF2B5EF4-FFF2-40B4-BE49-F238E27FC236}">
                  <a16:creationId xmlns:a16="http://schemas.microsoft.com/office/drawing/2014/main" id="{542984F0-F8D9-9546-8CE9-139133CA6DF5}"/>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30" name="Rectangle 29">
              <a:hlinkClick r:id="" action="ppaction://noaction"/>
              <a:extLst>
                <a:ext uri="{FF2B5EF4-FFF2-40B4-BE49-F238E27FC236}">
                  <a16:creationId xmlns:a16="http://schemas.microsoft.com/office/drawing/2014/main" id="{AFE5074A-0786-4C9D-83D0-A6C1BA0AE060}"/>
                </a:ext>
              </a:extLst>
            </p:cNvPr>
            <p:cNvSpPr/>
            <p:nvPr/>
          </p:nvSpPr>
          <p:spPr>
            <a:xfrm rot="16200000">
              <a:off x="-364035" y="5270399"/>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31" name="Rectangle 30">
              <a:hlinkClick r:id="" action="ppaction://noaction"/>
              <a:extLst>
                <a:ext uri="{FF2B5EF4-FFF2-40B4-BE49-F238E27FC236}">
                  <a16:creationId xmlns:a16="http://schemas.microsoft.com/office/drawing/2014/main" id="{B865EF11-4757-EF6B-9D0C-8C7C3469367C}"/>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2705029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ZoneTexte 36">
            <a:extLst>
              <a:ext uri="{FF2B5EF4-FFF2-40B4-BE49-F238E27FC236}">
                <a16:creationId xmlns:a16="http://schemas.microsoft.com/office/drawing/2014/main" id="{9841D233-A901-4D57-A167-571DBD110282}"/>
              </a:ext>
            </a:extLst>
          </p:cNvPr>
          <p:cNvSpPr txBox="1"/>
          <p:nvPr/>
        </p:nvSpPr>
        <p:spPr>
          <a:xfrm>
            <a:off x="2357167" y="6612637"/>
            <a:ext cx="3579223" cy="200055"/>
          </a:xfrm>
          <a:prstGeom prst="rect">
            <a:avLst/>
          </a:prstGeom>
          <a:noFill/>
        </p:spPr>
        <p:txBody>
          <a:bodyPr wrap="square" rtlCol="0">
            <a:spAutoFit/>
          </a:bodyPr>
          <a:lstStyle/>
          <a:p>
            <a:r>
              <a:rPr lang="en-US" sz="700" dirty="0">
                <a:latin typeface="Wingdings" panose="05000000000000000000" pitchFamily="2" charset="2"/>
              </a:rPr>
              <a:t>l</a:t>
            </a:r>
            <a:r>
              <a:rPr lang="en-US" sz="700" dirty="0">
                <a:latin typeface="Peugeot New Light" panose="02000000000000000000" pitchFamily="2" charset="0"/>
              </a:rPr>
              <a:t> : </a:t>
            </a:r>
            <a:r>
              <a:rPr lang="en-US" sz="700" dirty="0" err="1">
                <a:latin typeface="Peugeot New Light" panose="02000000000000000000" pitchFamily="2" charset="0"/>
              </a:rPr>
              <a:t>standardno</a:t>
            </a:r>
            <a:r>
              <a:rPr lang="en-US" sz="700" baseline="0" dirty="0">
                <a:latin typeface="Peugeot New Light" panose="02000000000000000000" pitchFamily="2" charset="0"/>
              </a:rPr>
              <a:t>     </a:t>
            </a:r>
            <a:r>
              <a:rPr lang="en-US" sz="700" baseline="0" dirty="0">
                <a:latin typeface="Wingdings" panose="05000000000000000000" pitchFamily="2" charset="2"/>
              </a:rPr>
              <a:t>m</a:t>
            </a:r>
            <a:r>
              <a:rPr lang="en-US" sz="700" baseline="0" dirty="0">
                <a:latin typeface="Peugeot New Light" panose="02000000000000000000" pitchFamily="2" charset="0"/>
              </a:rPr>
              <a:t> : </a:t>
            </a:r>
            <a:r>
              <a:rPr lang="en-US" sz="700" baseline="0" dirty="0" err="1">
                <a:latin typeface="Peugeot New Light" panose="02000000000000000000" pitchFamily="2" charset="0"/>
              </a:rPr>
              <a:t>opcionalno</a:t>
            </a:r>
            <a:r>
              <a:rPr lang="en-US" sz="700" baseline="0" dirty="0">
                <a:latin typeface="Peugeot New Light" panose="02000000000000000000" pitchFamily="2" charset="0"/>
              </a:rPr>
              <a:t>     - : </a:t>
            </a:r>
            <a:r>
              <a:rPr lang="en-US" sz="700" baseline="0" dirty="0" err="1">
                <a:latin typeface="Peugeot New Light" panose="02000000000000000000" pitchFamily="2" charset="0"/>
              </a:rPr>
              <a:t>nije</a:t>
            </a:r>
            <a:r>
              <a:rPr lang="en-US" sz="700" baseline="0" dirty="0">
                <a:latin typeface="Peugeot New Light" panose="02000000000000000000" pitchFamily="2" charset="0"/>
              </a:rPr>
              <a:t> </a:t>
            </a:r>
            <a:r>
              <a:rPr lang="en-US" sz="700" baseline="0" dirty="0" err="1">
                <a:latin typeface="Peugeot New Light" panose="02000000000000000000" pitchFamily="2" charset="0"/>
              </a:rPr>
              <a:t>dostupno</a:t>
            </a:r>
            <a:endParaRPr lang="en-US" sz="700" dirty="0">
              <a:latin typeface="Peugeot New Light" panose="02000000000000000000" pitchFamily="2" charset="0"/>
            </a:endParaRPr>
          </a:p>
        </p:txBody>
      </p:sp>
      <p:sp>
        <p:nvSpPr>
          <p:cNvPr id="28" name="ZoneTexte 27">
            <a:extLst>
              <a:ext uri="{FF2B5EF4-FFF2-40B4-BE49-F238E27FC236}">
                <a16:creationId xmlns:a16="http://schemas.microsoft.com/office/drawing/2014/main" id="{58545B03-E0D2-8C3D-1903-CE114755B7F4}"/>
              </a:ext>
            </a:extLst>
          </p:cNvPr>
          <p:cNvSpPr txBox="1"/>
          <p:nvPr/>
        </p:nvSpPr>
        <p:spPr>
          <a:xfrm>
            <a:off x="770882" y="6612637"/>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Peugeot New"/>
              </a:rPr>
              <a:t>(1) </a:t>
            </a:r>
            <a:r>
              <a:rPr lang="en-US" sz="600" dirty="0" err="1">
                <a:latin typeface="Peugeot New"/>
              </a:rPr>
              <a:t>Termalna</a:t>
            </a:r>
            <a:r>
              <a:rPr lang="en-US" sz="600" dirty="0">
                <a:latin typeface="Peugeot New"/>
              </a:rPr>
              <a:t> / </a:t>
            </a:r>
            <a:r>
              <a:rPr lang="en-US" sz="600" dirty="0" err="1">
                <a:latin typeface="Peugeot New"/>
              </a:rPr>
              <a:t>Električna</a:t>
            </a:r>
            <a:r>
              <a:rPr lang="en-US" sz="600" dirty="0">
                <a:latin typeface="Peugeot New"/>
              </a:rPr>
              <a:t> </a:t>
            </a:r>
            <a:r>
              <a:rPr lang="en-US" sz="600" dirty="0" err="1">
                <a:latin typeface="Peugeot New"/>
              </a:rPr>
              <a:t>verzija</a:t>
            </a:r>
            <a:endParaRPr lang="en-US" sz="600" dirty="0">
              <a:latin typeface="Peugeot New"/>
            </a:endParaRPr>
          </a:p>
        </p:txBody>
      </p:sp>
      <p:graphicFrame>
        <p:nvGraphicFramePr>
          <p:cNvPr id="27" name="Tableau 26">
            <a:extLst>
              <a:ext uri="{FF2B5EF4-FFF2-40B4-BE49-F238E27FC236}">
                <a16:creationId xmlns:a16="http://schemas.microsoft.com/office/drawing/2014/main" id="{054E89B0-BA19-107B-8118-D695C16AA625}"/>
              </a:ext>
            </a:extLst>
          </p:cNvPr>
          <p:cNvGraphicFramePr>
            <a:graphicFrameLocks noGrp="1"/>
          </p:cNvGraphicFramePr>
          <p:nvPr>
            <p:extLst>
              <p:ext uri="{D42A27DB-BD31-4B8C-83A1-F6EECF244321}">
                <p14:modId xmlns:p14="http://schemas.microsoft.com/office/powerpoint/2010/main" val="1533219510"/>
              </p:ext>
            </p:extLst>
          </p:nvPr>
        </p:nvGraphicFramePr>
        <p:xfrm>
          <a:off x="770882" y="662859"/>
          <a:ext cx="10515601" cy="1327319"/>
        </p:xfrm>
        <a:graphic>
          <a:graphicData uri="http://schemas.openxmlformats.org/drawingml/2006/table">
            <a:tbl>
              <a:tblPr/>
              <a:tblGrid>
                <a:gridCol w="3970858">
                  <a:extLst>
                    <a:ext uri="{9D8B030D-6E8A-4147-A177-3AD203B41FA5}">
                      <a16:colId xmlns:a16="http://schemas.microsoft.com/office/drawing/2014/main" val="1738519743"/>
                    </a:ext>
                  </a:extLst>
                </a:gridCol>
                <a:gridCol w="2500239">
                  <a:extLst>
                    <a:ext uri="{9D8B030D-6E8A-4147-A177-3AD203B41FA5}">
                      <a16:colId xmlns:a16="http://schemas.microsoft.com/office/drawing/2014/main" val="2131385968"/>
                    </a:ext>
                  </a:extLst>
                </a:gridCol>
                <a:gridCol w="615867">
                  <a:extLst>
                    <a:ext uri="{9D8B030D-6E8A-4147-A177-3AD203B41FA5}">
                      <a16:colId xmlns:a16="http://schemas.microsoft.com/office/drawing/2014/main" val="822401435"/>
                    </a:ext>
                  </a:extLst>
                </a:gridCol>
                <a:gridCol w="615867">
                  <a:extLst>
                    <a:ext uri="{9D8B030D-6E8A-4147-A177-3AD203B41FA5}">
                      <a16:colId xmlns:a16="http://schemas.microsoft.com/office/drawing/2014/main" val="3105759108"/>
                    </a:ext>
                  </a:extLst>
                </a:gridCol>
                <a:gridCol w="937590">
                  <a:extLst>
                    <a:ext uri="{9D8B030D-6E8A-4147-A177-3AD203B41FA5}">
                      <a16:colId xmlns:a16="http://schemas.microsoft.com/office/drawing/2014/main" val="3451109505"/>
                    </a:ext>
                  </a:extLst>
                </a:gridCol>
                <a:gridCol w="937590">
                  <a:extLst>
                    <a:ext uri="{9D8B030D-6E8A-4147-A177-3AD203B41FA5}">
                      <a16:colId xmlns:a16="http://schemas.microsoft.com/office/drawing/2014/main" val="693797552"/>
                    </a:ext>
                  </a:extLst>
                </a:gridCol>
                <a:gridCol w="937590">
                  <a:extLst>
                    <a:ext uri="{9D8B030D-6E8A-4147-A177-3AD203B41FA5}">
                      <a16:colId xmlns:a16="http://schemas.microsoft.com/office/drawing/2014/main" val="2274260241"/>
                    </a:ext>
                  </a:extLst>
                </a:gridCol>
              </a:tblGrid>
              <a:tr h="233006">
                <a:tc>
                  <a:txBody>
                    <a:bodyPr/>
                    <a:lstStyle/>
                    <a:p>
                      <a:pPr algn="ctr" fontAlgn="ctr"/>
                      <a:endParaRPr lang="fr-FR" sz="700" b="0" i="0" u="none" strike="noStrike" dirty="0">
                        <a:solidFill>
                          <a:srgbClr val="000000"/>
                        </a:solidFill>
                        <a:effectLst/>
                        <a:latin typeface="Peugeot New Light" panose="02000000000000000000" pitchFamily="2" charset="0"/>
                      </a:endParaRPr>
                    </a:p>
                  </a:txBody>
                  <a:tcPr marL="6888" marR="6888" marT="6888" marB="0" anchor="ctr">
                    <a:lnL>
                      <a:noFill/>
                    </a:lnL>
                    <a:lnR>
                      <a:noFill/>
                    </a:lnR>
                    <a:lnT>
                      <a:noFill/>
                    </a:lnT>
                    <a:lnB>
                      <a:noFill/>
                    </a:lnB>
                  </a:tcPr>
                </a:tc>
                <a:tc>
                  <a:txBody>
                    <a:bodyPr/>
                    <a:lstStyle/>
                    <a:p>
                      <a:pPr algn="ctr" fontAlgn="ctr"/>
                      <a:endParaRPr lang="fr-FR" sz="800" b="0" i="0" u="none" strike="noStrike" dirty="0">
                        <a:solidFill>
                          <a:srgbClr val="000000"/>
                        </a:solidFill>
                        <a:effectLst/>
                        <a:latin typeface="Peugeot New" panose="02000000000000000000" pitchFamily="2" charset="0"/>
                      </a:endParaRPr>
                    </a:p>
                  </a:txBody>
                  <a:tcPr marL="6888" marR="6888" marT="6888" marB="0" anchor="ctr">
                    <a:lnL>
                      <a:noFill/>
                    </a:lnL>
                    <a:lnR>
                      <a:noFill/>
                    </a:lnR>
                    <a:lnT>
                      <a:noFill/>
                    </a:lnT>
                    <a:lnB>
                      <a:noFill/>
                    </a:lnB>
                  </a:tcPr>
                </a:tc>
                <a:tc>
                  <a:txBody>
                    <a:bodyPr/>
                    <a:lstStyle/>
                    <a:p>
                      <a:pPr algn="ctr" fontAlgn="ctr"/>
                      <a:endParaRPr lang="fr-FR" sz="800" b="0" i="0" u="none" strike="noStrike">
                        <a:solidFill>
                          <a:srgbClr val="000000"/>
                        </a:solidFill>
                        <a:effectLst/>
                        <a:latin typeface="Peugeot New Light" panose="02000000000000000000" pitchFamily="2" charset="0"/>
                      </a:endParaRPr>
                    </a:p>
                  </a:txBody>
                  <a:tcPr marL="6888" marR="6888" marT="6888" marB="0" anchor="ctr">
                    <a:lnL>
                      <a:noFill/>
                    </a:lnL>
                    <a:lnR>
                      <a:noFill/>
                    </a:lnR>
                    <a:lnT>
                      <a:noFill/>
                    </a:lnT>
                    <a:lnB>
                      <a:noFill/>
                    </a:lnB>
                  </a:tcPr>
                </a:tc>
                <a:tc>
                  <a:txBody>
                    <a:bodyPr/>
                    <a:lstStyle/>
                    <a:p>
                      <a:pPr algn="ctr" fontAlgn="ctr"/>
                      <a:endParaRPr lang="fr-FR" sz="700" b="0" i="0" u="none" strike="noStrike">
                        <a:solidFill>
                          <a:srgbClr val="000000"/>
                        </a:solidFill>
                        <a:effectLst/>
                        <a:latin typeface="Peugeot New" panose="02000000000000000000" pitchFamily="2" charset="0"/>
                      </a:endParaRPr>
                    </a:p>
                  </a:txBody>
                  <a:tcPr marL="6888" marR="6888" marT="6888" marB="0" anchor="ctr">
                    <a:lnL>
                      <a:noFill/>
                    </a:lnL>
                    <a:lnR>
                      <a:noFill/>
                    </a:lnR>
                    <a:lnT>
                      <a:noFill/>
                    </a:lnT>
                    <a:lnB>
                      <a:noFill/>
                    </a:lnB>
                  </a:tcPr>
                </a:tc>
                <a:tc>
                  <a:txBody>
                    <a:bodyPr/>
                    <a:lstStyle/>
                    <a:p>
                      <a:pPr algn="ctr" rtl="0" fontAlgn="t"/>
                      <a:r>
                        <a:rPr lang="fr-FR" sz="900" b="1" i="0" u="none" strike="noStrike" dirty="0">
                          <a:solidFill>
                            <a:srgbClr val="000000"/>
                          </a:solidFill>
                          <a:effectLst/>
                          <a:latin typeface="Peugeot New"/>
                        </a:rPr>
                        <a:t>ACTIVE</a:t>
                      </a:r>
                    </a:p>
                  </a:txBody>
                  <a:tcPr marL="6888" marR="6888" marT="6888" marB="0">
                    <a:lnL>
                      <a:noFill/>
                    </a:lnL>
                    <a:lnR>
                      <a:noFill/>
                    </a:lnR>
                    <a:lnT>
                      <a:noFill/>
                    </a:lnT>
                    <a:lnB>
                      <a:noFill/>
                    </a:lnB>
                  </a:tcPr>
                </a:tc>
                <a:tc>
                  <a:txBody>
                    <a:bodyPr/>
                    <a:lstStyle/>
                    <a:p>
                      <a:pPr algn="ctr" rtl="0" fontAlgn="t"/>
                      <a:r>
                        <a:rPr lang="fr-FR" sz="900" b="1" i="0" u="none" strike="noStrike" dirty="0">
                          <a:solidFill>
                            <a:srgbClr val="000000"/>
                          </a:solidFill>
                          <a:effectLst/>
                          <a:latin typeface="Peugeot New"/>
                        </a:rPr>
                        <a:t>ALLURE</a:t>
                      </a:r>
                    </a:p>
                  </a:txBody>
                  <a:tcPr marL="6888" marR="6888" marT="6888" marB="0">
                    <a:lnL>
                      <a:noFill/>
                    </a:lnL>
                    <a:lnR>
                      <a:noFill/>
                    </a:lnR>
                    <a:lnT>
                      <a:noFill/>
                    </a:lnT>
                    <a:lnB>
                      <a:noFill/>
                    </a:lnB>
                    <a:solidFill>
                      <a:srgbClr val="E7E6E6"/>
                    </a:solidFill>
                  </a:tcPr>
                </a:tc>
                <a:tc>
                  <a:txBody>
                    <a:bodyPr/>
                    <a:lstStyle/>
                    <a:p>
                      <a:pPr algn="ctr" rtl="0" fontAlgn="t"/>
                      <a:r>
                        <a:rPr lang="fr-FR" sz="900" b="1" i="0" u="none" strike="noStrike" dirty="0">
                          <a:solidFill>
                            <a:srgbClr val="000000"/>
                          </a:solidFill>
                          <a:effectLst/>
                          <a:latin typeface="Peugeot New"/>
                        </a:rPr>
                        <a:t>GT</a:t>
                      </a:r>
                    </a:p>
                  </a:txBody>
                  <a:tcPr marL="6888" marR="6888" marT="6888" marB="0">
                    <a:lnL>
                      <a:noFill/>
                    </a:lnL>
                    <a:lnR>
                      <a:noFill/>
                    </a:lnR>
                    <a:lnT>
                      <a:noFill/>
                    </a:lnT>
                    <a:lnB>
                      <a:noFill/>
                    </a:lnB>
                  </a:tcPr>
                </a:tc>
                <a:extLst>
                  <a:ext uri="{0D108BD9-81ED-4DB2-BD59-A6C34878D82A}">
                    <a16:rowId xmlns:a16="http://schemas.microsoft.com/office/drawing/2014/main" val="915261916"/>
                  </a:ext>
                </a:extLst>
              </a:tr>
              <a:tr h="197349">
                <a:tc>
                  <a:txBody>
                    <a:bodyPr/>
                    <a:lstStyle/>
                    <a:p>
                      <a:pPr algn="l" fontAlgn="b"/>
                      <a:r>
                        <a:rPr lang="fr-FR" sz="1000" b="1" i="0" u="none" strike="noStrike" dirty="0">
                          <a:solidFill>
                            <a:srgbClr val="000000"/>
                          </a:solidFill>
                          <a:effectLst/>
                          <a:latin typeface="Peugeot New"/>
                        </a:rPr>
                        <a:t>SIGURNOST</a:t>
                      </a:r>
                      <a:endParaRPr lang="fr-FR" sz="1000" b="1" i="0" u="none" strike="noStrike" dirty="0">
                        <a:solidFill>
                          <a:srgbClr val="000000"/>
                        </a:solidFill>
                        <a:effectLst/>
                        <a:latin typeface="Peugeot New" panose="02000000000000000000" pitchFamily="2" charset="0"/>
                      </a:endParaRPr>
                    </a:p>
                  </a:txBody>
                  <a:tcPr marL="6888" marR="6888" marT="68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fr-FR" sz="800" b="0" i="0" u="none" strike="noStrike" dirty="0">
                        <a:solidFill>
                          <a:srgbClr val="000000"/>
                        </a:solidFill>
                        <a:effectLst/>
                        <a:latin typeface="Peugeot New"/>
                      </a:endParaRP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fr-FR" sz="800" b="0" i="0" u="none" strike="noStrike" dirty="0">
                        <a:solidFill>
                          <a:srgbClr val="000000"/>
                        </a:solidFill>
                        <a:effectLst/>
                        <a:latin typeface="Peugeot New Light"/>
                      </a:endParaRP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a:endParaRP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a:endParaRP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a:endParaRP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endParaRPr lang="fr-FR" sz="700" b="0" i="0" u="none" strike="noStrike" dirty="0">
                        <a:solidFill>
                          <a:srgbClr val="000000"/>
                        </a:solidFill>
                        <a:effectLst/>
                        <a:latin typeface="Peugeot New"/>
                      </a:endParaRP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299488"/>
                  </a:ext>
                </a:extLst>
              </a:tr>
              <a:tr h="127093">
                <a:tc>
                  <a:txBody>
                    <a:bodyPr/>
                    <a:lstStyle/>
                    <a:p>
                      <a:pPr algn="l" rtl="0" fontAlgn="b"/>
                      <a:r>
                        <a:rPr lang="fr-FR" sz="800" b="0" i="0" u="none" strike="noStrike" kern="1200" dirty="0" err="1">
                          <a:solidFill>
                            <a:srgbClr val="000000"/>
                          </a:solidFill>
                          <a:effectLst/>
                          <a:latin typeface="Peugeot New" panose="02000000000000000000" pitchFamily="50" charset="0"/>
                          <a:ea typeface="+mn-ea"/>
                          <a:cs typeface="+mn-cs"/>
                        </a:rPr>
                        <a:t>Zimski</a:t>
                      </a:r>
                      <a:r>
                        <a:rPr lang="fr-FR" sz="800" b="0" i="0" u="none" strike="noStrike" kern="1200" dirty="0">
                          <a:solidFill>
                            <a:srgbClr val="000000"/>
                          </a:solidFill>
                          <a:effectLst/>
                          <a:latin typeface="Peugeot New" panose="02000000000000000000" pitchFamily="50" charset="0"/>
                          <a:ea typeface="+mn-ea"/>
                          <a:cs typeface="+mn-cs"/>
                        </a:rPr>
                        <a:t> </a:t>
                      </a:r>
                      <a:r>
                        <a:rPr lang="fr-FR" sz="800" b="0" i="0" u="none" strike="noStrike" kern="1200" dirty="0" err="1">
                          <a:solidFill>
                            <a:srgbClr val="000000"/>
                          </a:solidFill>
                          <a:effectLst/>
                          <a:latin typeface="Peugeot New" panose="02000000000000000000" pitchFamily="50" charset="0"/>
                          <a:ea typeface="+mn-ea"/>
                          <a:cs typeface="+mn-cs"/>
                        </a:rPr>
                        <a:t>paket</a:t>
                      </a:r>
                      <a:endParaRPr lang="fr-FR" sz="800" b="0" i="0" u="none" strike="noStrike" kern="1200" dirty="0">
                        <a:solidFill>
                          <a:srgbClr val="000000"/>
                        </a:solidFill>
                        <a:effectLst/>
                        <a:latin typeface="Peugeot New" panose="02000000000000000000" pitchFamily="50" charset="0"/>
                        <a:ea typeface="+mn-ea"/>
                        <a:cs typeface="+mn-cs"/>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hr-HR" sz="700" b="0" i="0" u="none" strike="noStrike" dirty="0">
                          <a:solidFill>
                            <a:srgbClr val="000000"/>
                          </a:solidFill>
                          <a:effectLst/>
                          <a:latin typeface="Peugeot New Light" panose="02000000000000000000" pitchFamily="2" charset="0"/>
                        </a:rPr>
                        <a:t>M+S </a:t>
                      </a:r>
                      <a:r>
                        <a:rPr lang="en-US" sz="700" b="0" i="0" u="none" strike="noStrike" dirty="0">
                          <a:solidFill>
                            <a:srgbClr val="000000"/>
                          </a:solidFill>
                          <a:effectLst/>
                          <a:latin typeface="Peugeot New Light" panose="02000000000000000000" pitchFamily="2" charset="0"/>
                        </a:rPr>
                        <a:t>3PMSF </a:t>
                      </a:r>
                      <a:r>
                        <a:rPr lang="en-US" sz="700" b="0" i="0" u="none" strike="noStrike" dirty="0" err="1">
                          <a:solidFill>
                            <a:srgbClr val="000000"/>
                          </a:solidFill>
                          <a:effectLst/>
                          <a:latin typeface="Peugeot New Light" panose="02000000000000000000" pitchFamily="2" charset="0"/>
                        </a:rPr>
                        <a:t>gume</a:t>
                      </a:r>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700" b="0" i="0" u="none" strike="noStrike" dirty="0">
                          <a:solidFill>
                            <a:srgbClr val="000000"/>
                          </a:solidFill>
                          <a:effectLst/>
                          <a:latin typeface="Peugeot New Light"/>
                        </a:rPr>
                        <a:t>UF02</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700" b="1" i="0" u="none" strike="noStrike" dirty="0">
                          <a:solidFill>
                            <a:srgbClr val="000000"/>
                          </a:solidFill>
                          <a:effectLst/>
                          <a:latin typeface="Peugeot New Light"/>
                        </a:rPr>
                        <a:t>3</a:t>
                      </a:r>
                      <a:r>
                        <a:rPr lang="hr-HR" sz="700" b="1" i="0" u="none" strike="noStrike" dirty="0">
                          <a:solidFill>
                            <a:srgbClr val="000000"/>
                          </a:solidFill>
                          <a:effectLst/>
                          <a:latin typeface="Peugeot New Light"/>
                        </a:rPr>
                        <a:t>7</a:t>
                      </a:r>
                      <a:r>
                        <a:rPr lang="fr-FR" sz="700" b="1" i="0" u="none" strike="noStrike" dirty="0">
                          <a:solidFill>
                            <a:srgbClr val="000000"/>
                          </a:solidFill>
                          <a:effectLst/>
                          <a:latin typeface="Peugeot New Light"/>
                        </a:rPr>
                        <a:t>0 €</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dirty="0">
                          <a:solidFill>
                            <a:srgbClr val="000000"/>
                          </a:solidFill>
                          <a:effectLst/>
                          <a:latin typeface="Peugeot New Light"/>
                        </a:rPr>
                        <a:t>-</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dirty="0">
                          <a:solidFill>
                            <a:srgbClr val="000000"/>
                          </a:solidFill>
                          <a:effectLst/>
                          <a:latin typeface="Wingdings"/>
                          <a:sym typeface="Wingdings"/>
                        </a:rPr>
                        <a:t>m</a:t>
                      </a:r>
                      <a:endParaRPr lang="fr-FR" sz="800" b="0" i="0" u="none" strike="noStrike" dirty="0">
                        <a:solidFill>
                          <a:srgbClr val="000000"/>
                        </a:solidFill>
                        <a:effectLst/>
                        <a:latin typeface="Peugeot New Light"/>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b"/>
                      <a:r>
                        <a:rPr lang="fr-FR" sz="800" b="0" i="0" u="none" strike="noStrike" dirty="0">
                          <a:solidFill>
                            <a:srgbClr val="000000"/>
                          </a:solidFill>
                          <a:effectLst/>
                          <a:latin typeface="Wingdings"/>
                          <a:sym typeface="Wingdings"/>
                        </a:rPr>
                        <a:t>m</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10328048"/>
                  </a:ext>
                </a:extLst>
              </a:tr>
              <a:tr h="399009">
                <a:tc>
                  <a:txBody>
                    <a:bodyPr/>
                    <a:lstStyle/>
                    <a:p>
                      <a:pPr marL="171450" indent="-171450" algn="l" fontAlgn="t">
                        <a:lnSpc>
                          <a:spcPct val="150000"/>
                        </a:lnSpc>
                        <a:buFont typeface="Arial" panose="020B0604020202020204" pitchFamily="34" charset="0"/>
                        <a:buChar char="•"/>
                      </a:pPr>
                      <a:r>
                        <a:rPr lang="hr-HR" sz="700" b="0" i="0" u="none" strike="noStrike" spc="-20" baseline="0" dirty="0" err="1">
                          <a:solidFill>
                            <a:srgbClr val="000000"/>
                          </a:solidFill>
                          <a:effectLst/>
                          <a:latin typeface="Peugeot New" panose="02000000000000000000" pitchFamily="50" charset="0"/>
                        </a:rPr>
                        <a:t>Grip</a:t>
                      </a:r>
                      <a:r>
                        <a:rPr lang="hr-HR" sz="700" b="0" i="0" u="none" strike="noStrike" spc="-20" baseline="0" dirty="0">
                          <a:solidFill>
                            <a:srgbClr val="000000"/>
                          </a:solidFill>
                          <a:effectLst/>
                          <a:latin typeface="Peugeot New" panose="02000000000000000000" pitchFamily="50" charset="0"/>
                        </a:rPr>
                        <a:t> </a:t>
                      </a:r>
                      <a:r>
                        <a:rPr lang="hr-HR" sz="700" b="0" i="0" u="none" strike="noStrike" spc="-20" baseline="0" dirty="0" err="1">
                          <a:solidFill>
                            <a:srgbClr val="000000"/>
                          </a:solidFill>
                          <a:effectLst/>
                          <a:latin typeface="Peugeot New" panose="02000000000000000000" pitchFamily="50" charset="0"/>
                        </a:rPr>
                        <a:t>Control</a:t>
                      </a:r>
                      <a:r>
                        <a:rPr lang="fr-FR" sz="700" b="0" i="0" u="none" strike="noStrike" spc="-20" baseline="0" dirty="0">
                          <a:solidFill>
                            <a:srgbClr val="000000"/>
                          </a:solidFill>
                          <a:effectLst/>
                          <a:latin typeface="Peugeot New" panose="02000000000000000000" pitchFamily="50" charset="0"/>
                        </a:rPr>
                        <a:t>: </a:t>
                      </a:r>
                      <a:r>
                        <a:rPr lang="fr-FR" sz="700" b="0" i="0" u="none" strike="noStrike" spc="-20" baseline="0" dirty="0" err="1">
                          <a:solidFill>
                            <a:srgbClr val="000000"/>
                          </a:solidFill>
                          <a:effectLst/>
                          <a:latin typeface="Peugeot New" panose="02000000000000000000" pitchFamily="50" charset="0"/>
                        </a:rPr>
                        <a:t>optimizirana</a:t>
                      </a:r>
                      <a:r>
                        <a:rPr lang="fr-FR" sz="700" b="0" i="0" u="none" strike="noStrike" spc="-20" baseline="0" dirty="0">
                          <a:solidFill>
                            <a:srgbClr val="000000"/>
                          </a:solidFill>
                          <a:effectLst/>
                          <a:latin typeface="Peugeot New" panose="02000000000000000000" pitchFamily="50" charset="0"/>
                        </a:rPr>
                        <a:t> </a:t>
                      </a:r>
                      <a:r>
                        <a:rPr lang="fr-FR" sz="700" b="0" i="0" u="none" strike="noStrike" spc="-20" baseline="0" dirty="0" err="1">
                          <a:solidFill>
                            <a:srgbClr val="000000"/>
                          </a:solidFill>
                          <a:effectLst/>
                          <a:latin typeface="Peugeot New" panose="02000000000000000000" pitchFamily="50" charset="0"/>
                        </a:rPr>
                        <a:t>kontrola</a:t>
                      </a:r>
                      <a:r>
                        <a:rPr lang="fr-FR" sz="700" b="0" i="0" u="none" strike="noStrike" spc="-20" baseline="0" dirty="0">
                          <a:solidFill>
                            <a:srgbClr val="000000"/>
                          </a:solidFill>
                          <a:effectLst/>
                          <a:latin typeface="Peugeot New" panose="02000000000000000000" pitchFamily="50" charset="0"/>
                        </a:rPr>
                        <a:t> </a:t>
                      </a:r>
                      <a:r>
                        <a:rPr lang="fr-FR" sz="700" b="0" i="0" u="none" strike="noStrike" spc="-20" baseline="0" dirty="0" err="1">
                          <a:solidFill>
                            <a:srgbClr val="000000"/>
                          </a:solidFill>
                          <a:effectLst/>
                          <a:latin typeface="Peugeot New" panose="02000000000000000000" pitchFamily="50" charset="0"/>
                        </a:rPr>
                        <a:t>proklizavanja</a:t>
                      </a:r>
                      <a:r>
                        <a:rPr lang="fr-FR" sz="700" b="0" i="0" u="none" strike="noStrike" spc="-20" baseline="0" dirty="0">
                          <a:solidFill>
                            <a:srgbClr val="000000"/>
                          </a:solidFill>
                          <a:effectLst/>
                          <a:latin typeface="Peugeot New" panose="02000000000000000000" pitchFamily="50" charset="0"/>
                        </a:rPr>
                        <a:t> s 3 </a:t>
                      </a:r>
                      <a:r>
                        <a:rPr lang="fr-FR" sz="700" b="0" i="0" u="none" strike="noStrike" spc="-20" baseline="0" dirty="0" err="1">
                          <a:solidFill>
                            <a:srgbClr val="000000"/>
                          </a:solidFill>
                          <a:effectLst/>
                          <a:latin typeface="Peugeot New" panose="02000000000000000000" pitchFamily="50" charset="0"/>
                        </a:rPr>
                        <a:t>načina</a:t>
                      </a:r>
                      <a:r>
                        <a:rPr lang="fr-FR" sz="700" b="0" i="0" u="none" strike="noStrike" spc="-20" baseline="0" dirty="0">
                          <a:solidFill>
                            <a:srgbClr val="000000"/>
                          </a:solidFill>
                          <a:effectLst/>
                          <a:latin typeface="Peugeot New" panose="02000000000000000000" pitchFamily="50" charset="0"/>
                        </a:rPr>
                        <a:t> </a:t>
                      </a:r>
                      <a:r>
                        <a:rPr lang="fr-FR" sz="700" b="0" i="0" u="none" strike="noStrike" spc="-20" baseline="0" dirty="0" err="1">
                          <a:solidFill>
                            <a:srgbClr val="000000"/>
                          </a:solidFill>
                          <a:effectLst/>
                          <a:latin typeface="Peugeot New" panose="02000000000000000000" pitchFamily="50" charset="0"/>
                        </a:rPr>
                        <a:t>prianjanja</a:t>
                      </a:r>
                      <a:r>
                        <a:rPr lang="fr-FR" sz="700" b="0" i="0" u="none" strike="noStrike" spc="-20" baseline="0" dirty="0">
                          <a:solidFill>
                            <a:srgbClr val="000000"/>
                          </a:solidFill>
                          <a:effectLst/>
                          <a:latin typeface="Peugeot New" panose="02000000000000000000" pitchFamily="50" charset="0"/>
                        </a:rPr>
                        <a:t> (</a:t>
                      </a:r>
                      <a:r>
                        <a:rPr lang="hr-HR" sz="700" b="0" i="0" u="none" strike="noStrike" spc="-20" baseline="0" dirty="0">
                          <a:solidFill>
                            <a:srgbClr val="000000"/>
                          </a:solidFill>
                          <a:effectLst/>
                          <a:latin typeface="Peugeot New" panose="02000000000000000000" pitchFamily="50" charset="0"/>
                        </a:rPr>
                        <a:t>s</a:t>
                      </a:r>
                      <a:r>
                        <a:rPr lang="fr-FR" sz="700" b="0" i="0" u="none" strike="noStrike" spc="-20" baseline="0" dirty="0" err="1">
                          <a:solidFill>
                            <a:srgbClr val="000000"/>
                          </a:solidFill>
                          <a:effectLst/>
                          <a:latin typeface="Peugeot New" panose="02000000000000000000" pitchFamily="50" charset="0"/>
                        </a:rPr>
                        <a:t>nijeg</a:t>
                      </a:r>
                      <a:r>
                        <a:rPr lang="fr-FR" sz="700" b="0" i="0" u="none" strike="noStrike" spc="-20" baseline="0" dirty="0">
                          <a:solidFill>
                            <a:srgbClr val="000000"/>
                          </a:solidFill>
                          <a:effectLst/>
                          <a:latin typeface="Peugeot New" panose="02000000000000000000" pitchFamily="50" charset="0"/>
                        </a:rPr>
                        <a:t>, </a:t>
                      </a:r>
                      <a:r>
                        <a:rPr lang="fr-FR" sz="700" b="0" i="0" u="none" strike="noStrike" spc="-20" baseline="0" dirty="0" err="1">
                          <a:solidFill>
                            <a:srgbClr val="000000"/>
                          </a:solidFill>
                          <a:effectLst/>
                          <a:latin typeface="Peugeot New" panose="02000000000000000000" pitchFamily="50" charset="0"/>
                        </a:rPr>
                        <a:t>pijesak</a:t>
                      </a:r>
                      <a:r>
                        <a:rPr lang="fr-FR" sz="700" b="0" i="0" u="none" strike="noStrike" spc="-20" baseline="0" dirty="0">
                          <a:solidFill>
                            <a:srgbClr val="000000"/>
                          </a:solidFill>
                          <a:effectLst/>
                          <a:latin typeface="Peugeot New" panose="02000000000000000000" pitchFamily="50" charset="0"/>
                        </a:rPr>
                        <a:t> i </a:t>
                      </a:r>
                      <a:r>
                        <a:rPr lang="fr-FR" sz="700" b="0" i="0" u="none" strike="noStrike" spc="-20" baseline="0" dirty="0" err="1">
                          <a:solidFill>
                            <a:srgbClr val="000000"/>
                          </a:solidFill>
                          <a:effectLst/>
                          <a:latin typeface="Peugeot New" panose="02000000000000000000" pitchFamily="50" charset="0"/>
                        </a:rPr>
                        <a:t>blato</a:t>
                      </a:r>
                      <a:r>
                        <a:rPr lang="fr-FR" sz="700" b="0" i="0" u="none" strike="noStrike" spc="-20" baseline="0" dirty="0">
                          <a:solidFill>
                            <a:srgbClr val="000000"/>
                          </a:solidFill>
                          <a:effectLst/>
                          <a:latin typeface="Peugeot New" panose="02000000000000000000" pitchFamily="50" charset="0"/>
                        </a:rPr>
                        <a:t>) </a:t>
                      </a:r>
                    </a:p>
                    <a:p>
                      <a:pPr marL="171450" indent="-171450" algn="l" fontAlgn="t">
                        <a:lnSpc>
                          <a:spcPct val="150000"/>
                        </a:lnSpc>
                        <a:buFont typeface="Arial" panose="020B0604020202020204" pitchFamily="34" charset="0"/>
                        <a:buChar char="•"/>
                      </a:pPr>
                      <a:r>
                        <a:rPr lang="hr-HR" sz="700" b="0" i="0" u="none" strike="noStrike" spc="-20" baseline="0" dirty="0">
                          <a:solidFill>
                            <a:srgbClr val="000000"/>
                          </a:solidFill>
                          <a:effectLst/>
                          <a:latin typeface="Peugeot New" panose="02000000000000000000" pitchFamily="50" charset="0"/>
                        </a:rPr>
                        <a:t>P</a:t>
                      </a:r>
                      <a:r>
                        <a:rPr lang="fr-FR" sz="700" b="0" i="0" u="none" strike="noStrike" spc="-20" baseline="0" dirty="0" err="1">
                          <a:solidFill>
                            <a:srgbClr val="000000"/>
                          </a:solidFill>
                          <a:effectLst/>
                          <a:latin typeface="Peugeot New" panose="02000000000000000000" pitchFamily="50" charset="0"/>
                        </a:rPr>
                        <a:t>omoć</a:t>
                      </a:r>
                      <a:r>
                        <a:rPr lang="fr-FR" sz="700" b="0" i="0" u="none" strike="noStrike" spc="-20" baseline="0" dirty="0">
                          <a:solidFill>
                            <a:srgbClr val="000000"/>
                          </a:solidFill>
                          <a:effectLst/>
                          <a:latin typeface="Peugeot New" panose="02000000000000000000" pitchFamily="50" charset="0"/>
                        </a:rPr>
                        <a:t> </a:t>
                      </a:r>
                      <a:r>
                        <a:rPr lang="fr-FR" sz="700" b="0" i="0" u="none" strike="noStrike" spc="-20" baseline="0" dirty="0" err="1">
                          <a:solidFill>
                            <a:srgbClr val="000000"/>
                          </a:solidFill>
                          <a:effectLst/>
                          <a:latin typeface="Peugeot New" panose="02000000000000000000" pitchFamily="50" charset="0"/>
                        </a:rPr>
                        <a:t>pri</a:t>
                      </a:r>
                      <a:r>
                        <a:rPr lang="fr-FR" sz="700" b="0" i="0" u="none" strike="noStrike" spc="-20" baseline="0" dirty="0">
                          <a:solidFill>
                            <a:srgbClr val="000000"/>
                          </a:solidFill>
                          <a:effectLst/>
                          <a:latin typeface="Peugeot New" panose="02000000000000000000" pitchFamily="50" charset="0"/>
                        </a:rPr>
                        <a:t> </a:t>
                      </a:r>
                      <a:r>
                        <a:rPr lang="hr-HR" sz="700" b="0" i="0" u="none" strike="noStrike" spc="-20" baseline="0" dirty="0">
                          <a:solidFill>
                            <a:srgbClr val="000000"/>
                          </a:solidFill>
                          <a:effectLst/>
                          <a:latin typeface="Peugeot New" panose="02000000000000000000" pitchFamily="50" charset="0"/>
                        </a:rPr>
                        <a:t>strmom spustu</a:t>
                      </a:r>
                      <a:endParaRPr lang="fr-FR" sz="700" b="0" i="0" u="none" strike="noStrike" spc="-20" baseline="0" dirty="0">
                        <a:solidFill>
                          <a:srgbClr val="000000"/>
                        </a:solidFill>
                        <a:effectLst/>
                        <a:latin typeface="Peugeot New" panose="02000000000000000000" pitchFamily="50" charset="0"/>
                      </a:endParaRPr>
                    </a:p>
                    <a:p>
                      <a:pPr marL="171450" indent="-171450" algn="l" fontAlgn="t">
                        <a:buFont typeface="Arial" panose="020B0604020202020204" pitchFamily="34" charset="0"/>
                        <a:buChar char="•"/>
                      </a:pPr>
                      <a:endParaRPr lang="fr-FR" sz="900" b="0" i="0" u="none" strike="noStrike" dirty="0">
                        <a:solidFill>
                          <a:srgbClr val="000000"/>
                        </a:solidFill>
                        <a:effectLst/>
                        <a:latin typeface="Peugeot New" panose="02000000000000000000" pitchFamily="50" charset="0"/>
                      </a:endParaRPr>
                    </a:p>
                  </a:txBody>
                  <a:tcPr marL="61992" marR="6888" marT="6888" marB="0">
                    <a:lnL>
                      <a:noFill/>
                    </a:lnL>
                    <a:lnR>
                      <a:noFill/>
                    </a:lnR>
                    <a:lnT>
                      <a:noFill/>
                    </a:lnT>
                    <a:lnB>
                      <a:noFill/>
                    </a:lnB>
                    <a:noFill/>
                  </a:tcPr>
                </a:tc>
                <a:tc>
                  <a:txBody>
                    <a:bodyPr/>
                    <a:lstStyle/>
                    <a:p>
                      <a:pPr algn="l" fontAlgn="t"/>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endParaRPr lang="fr-FR" sz="700" b="0" i="0" u="none" strike="noStrike">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endParaRPr lang="fr-FR" sz="700" b="1"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800" b="0" i="0" u="none" strike="noStrike">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800" b="0" i="0" u="none" strike="noStrike" dirty="0">
                        <a:solidFill>
                          <a:srgbClr val="000000"/>
                        </a:solidFill>
                        <a:effectLst/>
                        <a:latin typeface="Peugeot New Light"/>
                      </a:endParaRPr>
                    </a:p>
                  </a:txBody>
                  <a:tcPr marL="6888" marR="6888" marT="6888" marB="0">
                    <a:lnL>
                      <a:noFill/>
                    </a:lnL>
                    <a:lnR>
                      <a:noFill/>
                    </a:lnR>
                    <a:lnT>
                      <a:noFill/>
                    </a:lnT>
                    <a:lnB>
                      <a:noFill/>
                    </a:lnB>
                    <a:solidFill>
                      <a:srgbClr val="E7E6E6"/>
                    </a:solidFill>
                  </a:tcPr>
                </a:tc>
                <a:tc>
                  <a:txBody>
                    <a:bodyPr/>
                    <a:lstStyle/>
                    <a:p>
                      <a:pPr algn="ctr" fontAlgn="t"/>
                      <a:endParaRPr lang="fr-FR" sz="8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extLst>
                  <a:ext uri="{0D108BD9-81ED-4DB2-BD59-A6C34878D82A}">
                    <a16:rowId xmlns:a16="http://schemas.microsoft.com/office/drawing/2014/main" val="1927364912"/>
                  </a:ext>
                </a:extLst>
              </a:tr>
              <a:tr h="127093">
                <a:tc>
                  <a:txBody>
                    <a:bodyPr/>
                    <a:lstStyle/>
                    <a:p>
                      <a:pPr algn="l" rtl="0" fontAlgn="b"/>
                      <a:endParaRPr lang="en-US" sz="900" b="0" i="0" u="none" strike="noStrike" dirty="0">
                        <a:solidFill>
                          <a:srgbClr val="000000"/>
                        </a:solidFill>
                        <a:effectLst/>
                        <a:latin typeface="Peugeot New" panose="02000000000000000000" pitchFamily="2" charset="0"/>
                      </a:endParaRPr>
                    </a:p>
                  </a:txBody>
                  <a:tcPr marL="6888" marR="6888" marT="6888" marB="0" anchor="ctr">
                    <a:lnL>
                      <a:noFill/>
                    </a:lnL>
                    <a:lnR>
                      <a:noFill/>
                    </a:lnR>
                    <a:lnT>
                      <a:noFill/>
                    </a:lnT>
                    <a:lnB>
                      <a:noFill/>
                    </a:lnB>
                    <a:noFill/>
                  </a:tcPr>
                </a:tc>
                <a:tc>
                  <a:txBody>
                    <a:bodyPr/>
                    <a:lstStyle/>
                    <a:p>
                      <a:pPr algn="l"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noFill/>
                  </a:tcPr>
                </a:tc>
                <a:tc>
                  <a:txBody>
                    <a:bodyPr/>
                    <a:lstStyle/>
                    <a:p>
                      <a:pPr algn="ctr"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noFill/>
                  </a:tcPr>
                </a:tc>
                <a:tc>
                  <a:txBody>
                    <a:bodyPr/>
                    <a:lstStyle/>
                    <a:p>
                      <a:pPr algn="ctr" fontAlgn="b"/>
                      <a:endParaRPr lang="fr-FR" sz="700" b="1" i="0" u="none" strike="noStrike" dirty="0">
                        <a:solidFill>
                          <a:srgbClr val="000000"/>
                        </a:solidFill>
                        <a:effectLst/>
                        <a:latin typeface="Peugeot New Light"/>
                      </a:endParaRPr>
                    </a:p>
                  </a:txBody>
                  <a:tcPr marL="6888" marR="6888" marT="6888" marB="0" anchor="b">
                    <a:lnL>
                      <a:noFill/>
                    </a:lnL>
                    <a:lnR>
                      <a:noFill/>
                    </a:lnR>
                    <a:lnT>
                      <a:noFill/>
                    </a:lnT>
                    <a:lnB>
                      <a:noFill/>
                    </a:lnB>
                  </a:tcPr>
                </a:tc>
                <a:tc>
                  <a:txBody>
                    <a:bodyPr/>
                    <a:lstStyle/>
                    <a:p>
                      <a:pPr algn="ctr" fontAlgn="b"/>
                      <a:endParaRPr lang="fr-FR" sz="800" b="0" i="0" u="none" strike="noStrike" dirty="0">
                        <a:solidFill>
                          <a:srgbClr val="000000"/>
                        </a:solidFill>
                        <a:effectLst/>
                        <a:latin typeface="Peugeot New Light"/>
                      </a:endParaRPr>
                    </a:p>
                  </a:txBody>
                  <a:tcPr marL="6888" marR="6888" marT="6888" marB="0" anchor="b">
                    <a:lnL>
                      <a:noFill/>
                    </a:lnL>
                    <a:lnR>
                      <a:noFill/>
                    </a:lnR>
                    <a:lnT>
                      <a:noFill/>
                    </a:lnT>
                    <a:lnB>
                      <a:noFill/>
                    </a:lnB>
                  </a:tcPr>
                </a:tc>
                <a:tc>
                  <a:txBody>
                    <a:bodyPr/>
                    <a:lstStyle/>
                    <a:p>
                      <a:pPr algn="ctr" fontAlgn="b"/>
                      <a:endParaRPr lang="fr-FR" sz="800" b="0" i="0" u="none" strike="noStrike" dirty="0">
                        <a:solidFill>
                          <a:srgbClr val="000000"/>
                        </a:solidFill>
                        <a:effectLst/>
                        <a:latin typeface="Peugeot New Light"/>
                      </a:endParaRPr>
                    </a:p>
                  </a:txBody>
                  <a:tcPr marL="6888" marR="6888" marT="6888" marB="0" anchor="b">
                    <a:lnL>
                      <a:noFill/>
                    </a:lnL>
                    <a:lnR>
                      <a:noFill/>
                    </a:lnR>
                    <a:lnT>
                      <a:noFill/>
                    </a:lnT>
                    <a:lnB>
                      <a:noFill/>
                    </a:lnB>
                    <a:solidFill>
                      <a:srgbClr val="E7E6E6"/>
                    </a:solidFill>
                  </a:tcPr>
                </a:tc>
                <a:tc>
                  <a:txBody>
                    <a:bodyPr/>
                    <a:lstStyle/>
                    <a:p>
                      <a:pPr algn="ctr" fontAlgn="b"/>
                      <a:endParaRPr lang="fr-FR" sz="8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tcPr>
                </a:tc>
                <a:extLst>
                  <a:ext uri="{0D108BD9-81ED-4DB2-BD59-A6C34878D82A}">
                    <a16:rowId xmlns:a16="http://schemas.microsoft.com/office/drawing/2014/main" val="3501569575"/>
                  </a:ext>
                </a:extLst>
              </a:tr>
            </a:tbl>
          </a:graphicData>
        </a:graphic>
      </p:graphicFrame>
      <p:graphicFrame>
        <p:nvGraphicFramePr>
          <p:cNvPr id="29" name="Tableau 28">
            <a:extLst>
              <a:ext uri="{FF2B5EF4-FFF2-40B4-BE49-F238E27FC236}">
                <a16:creationId xmlns:a16="http://schemas.microsoft.com/office/drawing/2014/main" id="{87C32D4D-B2C9-A9A2-6F4C-464A900FB2A2}"/>
              </a:ext>
            </a:extLst>
          </p:cNvPr>
          <p:cNvGraphicFramePr>
            <a:graphicFrameLocks noGrp="1"/>
          </p:cNvGraphicFramePr>
          <p:nvPr>
            <p:extLst>
              <p:ext uri="{D42A27DB-BD31-4B8C-83A1-F6EECF244321}">
                <p14:modId xmlns:p14="http://schemas.microsoft.com/office/powerpoint/2010/main" val="460214541"/>
              </p:ext>
            </p:extLst>
          </p:nvPr>
        </p:nvGraphicFramePr>
        <p:xfrm>
          <a:off x="770879" y="1658665"/>
          <a:ext cx="10515600" cy="1819879"/>
        </p:xfrm>
        <a:graphic>
          <a:graphicData uri="http://schemas.openxmlformats.org/drawingml/2006/table">
            <a:tbl>
              <a:tblPr/>
              <a:tblGrid>
                <a:gridCol w="3976642">
                  <a:extLst>
                    <a:ext uri="{9D8B030D-6E8A-4147-A177-3AD203B41FA5}">
                      <a16:colId xmlns:a16="http://schemas.microsoft.com/office/drawing/2014/main" val="209446548"/>
                    </a:ext>
                  </a:extLst>
                </a:gridCol>
                <a:gridCol w="2498029">
                  <a:extLst>
                    <a:ext uri="{9D8B030D-6E8A-4147-A177-3AD203B41FA5}">
                      <a16:colId xmlns:a16="http://schemas.microsoft.com/office/drawing/2014/main" val="2429530998"/>
                    </a:ext>
                  </a:extLst>
                </a:gridCol>
                <a:gridCol w="615323">
                  <a:extLst>
                    <a:ext uri="{9D8B030D-6E8A-4147-A177-3AD203B41FA5}">
                      <a16:colId xmlns:a16="http://schemas.microsoft.com/office/drawing/2014/main" val="2283102318"/>
                    </a:ext>
                  </a:extLst>
                </a:gridCol>
                <a:gridCol w="615323">
                  <a:extLst>
                    <a:ext uri="{9D8B030D-6E8A-4147-A177-3AD203B41FA5}">
                      <a16:colId xmlns:a16="http://schemas.microsoft.com/office/drawing/2014/main" val="963276214"/>
                    </a:ext>
                  </a:extLst>
                </a:gridCol>
                <a:gridCol w="936761">
                  <a:extLst>
                    <a:ext uri="{9D8B030D-6E8A-4147-A177-3AD203B41FA5}">
                      <a16:colId xmlns:a16="http://schemas.microsoft.com/office/drawing/2014/main" val="1274356033"/>
                    </a:ext>
                  </a:extLst>
                </a:gridCol>
                <a:gridCol w="936761">
                  <a:extLst>
                    <a:ext uri="{9D8B030D-6E8A-4147-A177-3AD203B41FA5}">
                      <a16:colId xmlns:a16="http://schemas.microsoft.com/office/drawing/2014/main" val="3521523951"/>
                    </a:ext>
                  </a:extLst>
                </a:gridCol>
                <a:gridCol w="936761">
                  <a:extLst>
                    <a:ext uri="{9D8B030D-6E8A-4147-A177-3AD203B41FA5}">
                      <a16:colId xmlns:a16="http://schemas.microsoft.com/office/drawing/2014/main" val="1269658616"/>
                    </a:ext>
                  </a:extLst>
                </a:gridCol>
              </a:tblGrid>
              <a:tr h="505695">
                <a:tc>
                  <a:txBody>
                    <a:bodyPr/>
                    <a:lstStyle/>
                    <a:p>
                      <a:pPr algn="l" rtl="0" fontAlgn="ctr"/>
                      <a:r>
                        <a:rPr lang="pl-PL" sz="1000" b="1" i="0" u="none" strike="noStrike" noProof="0" dirty="0">
                          <a:solidFill>
                            <a:srgbClr val="000000"/>
                          </a:solidFill>
                          <a:effectLst/>
                          <a:latin typeface="Peugeot New"/>
                        </a:rPr>
                        <a:t>POMOĆ U VOŽNJI</a:t>
                      </a:r>
                      <a:endParaRPr lang="en-US" sz="1000" b="1" i="0" u="none" strike="noStrike" noProof="0" dirty="0">
                        <a:solidFill>
                          <a:srgbClr val="000000"/>
                        </a:solidFill>
                        <a:effectLst/>
                        <a:latin typeface="Peugeot New"/>
                      </a:endParaRPr>
                    </a:p>
                  </a:txBody>
                  <a:tcPr marL="6888" marR="6888" marT="68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Peugeot New Light"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3290847"/>
                  </a:ext>
                </a:extLst>
              </a:tr>
              <a:tr h="148959">
                <a:tc rowSpan="3">
                  <a:txBody>
                    <a:bodyPr/>
                    <a:lstStyle/>
                    <a:p>
                      <a:pPr algn="l" rtl="0" fontAlgn="b"/>
                      <a:r>
                        <a:rPr lang="hr-HR" sz="800" b="0" i="0" u="none" strike="noStrike" dirty="0">
                          <a:solidFill>
                            <a:srgbClr val="000000"/>
                          </a:solidFill>
                          <a:effectLst/>
                          <a:latin typeface="Peugeot New" panose="02000000000000000000" pitchFamily="50" charset="0"/>
                        </a:rPr>
                        <a:t>Paket SIGURNOST PLUS</a:t>
                      </a:r>
                      <a:endParaRPr lang="hr-HR" sz="800" b="0" i="0" u="none" strike="noStrike" kern="1200" dirty="0">
                        <a:solidFill>
                          <a:srgbClr val="000000"/>
                        </a:solidFill>
                        <a:effectLst/>
                        <a:latin typeface="Peugeot New" panose="02000000000000000000" pitchFamily="50" charset="0"/>
                        <a:ea typeface="+mn-ea"/>
                        <a:cs typeface="+mn-cs"/>
                      </a:endParaRPr>
                    </a:p>
                    <a:p>
                      <a:pPr marL="171450" indent="-171450" algn="l" rtl="0" fontAlgn="b">
                        <a:buFont typeface="Arial" panose="020B0604020202020204" pitchFamily="34" charset="0"/>
                        <a:buChar char="•"/>
                      </a:pPr>
                      <a:r>
                        <a:rPr lang="hr-HR" sz="700" b="0" i="0" u="none" strike="noStrike" kern="1200" dirty="0">
                          <a:solidFill>
                            <a:srgbClr val="000000"/>
                          </a:solidFill>
                          <a:effectLst/>
                          <a:latin typeface="Peugeot New" panose="02000000000000000000" pitchFamily="50" charset="0"/>
                          <a:ea typeface="+mn-ea"/>
                          <a:cs typeface="+mn-cs"/>
                        </a:rPr>
                        <a:t>Automatsko kočenje u slučaju opasnosti (ETSR radar)</a:t>
                      </a:r>
                    </a:p>
                    <a:p>
                      <a:pPr marL="171450" indent="-171450" algn="l" defTabSz="914400" rtl="0" eaLnBrk="1" fontAlgn="t" latinLnBrk="0" hangingPunct="1">
                        <a:buFont typeface="Arial" panose="020B0604020202020204" pitchFamily="34" charset="0"/>
                        <a:buChar char="•"/>
                      </a:pPr>
                      <a:endParaRPr lang="fr-FR" sz="700" b="0" i="0" u="none" strike="noStrike" kern="1200" dirty="0">
                        <a:solidFill>
                          <a:srgbClr val="000000"/>
                        </a:solidFill>
                        <a:effectLst/>
                        <a:latin typeface="Peugeot New" panose="02000000000000000000" pitchFamily="50" charset="0"/>
                        <a:ea typeface="+mn-ea"/>
                        <a:cs typeface="+mn-cs"/>
                      </a:endParaRPr>
                    </a:p>
                    <a:p>
                      <a:pPr algn="l" rtl="0" fontAlgn="b"/>
                      <a:r>
                        <a:rPr lang="fr-FR" sz="800" b="0" i="0" u="none" strike="noStrike" dirty="0">
                          <a:ln>
                            <a:noFill/>
                          </a:ln>
                          <a:solidFill>
                            <a:srgbClr val="000000"/>
                          </a:solidFill>
                          <a:effectLst/>
                          <a:latin typeface="Peugeot New" panose="02000000000000000000" pitchFamily="50" charset="0"/>
                        </a:rPr>
                        <a:t>Paket</a:t>
                      </a:r>
                      <a:r>
                        <a:rPr lang="fr-FR" sz="800" b="0" i="0" u="none" strike="noStrike" dirty="0">
                          <a:solidFill>
                            <a:srgbClr val="000000"/>
                          </a:solidFill>
                          <a:effectLst/>
                          <a:latin typeface="Peugeot New" panose="02000000000000000000" pitchFamily="50" charset="0"/>
                        </a:rPr>
                        <a:t> POMOĆ </a:t>
                      </a:r>
                      <a:r>
                        <a:rPr lang="fr-FR" sz="800" b="0" i="0" u="none" strike="noStrike" baseline="0" dirty="0">
                          <a:solidFill>
                            <a:schemeClr val="bg1"/>
                          </a:solidFill>
                          <a:effectLst/>
                          <a:latin typeface="Peugeot New" panose="02000000000000000000" pitchFamily="50" charset="0"/>
                        </a:rPr>
                        <a:t>VOZAČU</a:t>
                      </a: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tc rowSpan="3">
                  <a:txBody>
                    <a:bodyPr/>
                    <a:lstStyle/>
                    <a:p>
                      <a:pPr algn="ctr" fontAlgn="b"/>
                      <a:r>
                        <a:rPr lang="fr-FR" sz="700" b="0" i="0" u="none" strike="noStrike" dirty="0" err="1">
                          <a:solidFill>
                            <a:srgbClr val="000000"/>
                          </a:solidFill>
                          <a:effectLst/>
                          <a:latin typeface="Peugeot New Light" panose="02000000000000000000" pitchFamily="2" charset="0"/>
                        </a:rPr>
                        <a:t>Samo</a:t>
                      </a:r>
                      <a:r>
                        <a:rPr lang="fr-FR" sz="700" b="0" i="0" u="none" strike="noStrike" dirty="0">
                          <a:solidFill>
                            <a:srgbClr val="000000"/>
                          </a:solidFill>
                          <a:effectLst/>
                          <a:latin typeface="Peugeot New Light" panose="02000000000000000000" pitchFamily="2" charset="0"/>
                        </a:rPr>
                        <a:t> BVM</a:t>
                      </a: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fontAlgn="b"/>
                      <a:r>
                        <a:rPr lang="hr-HR" sz="700" b="0" i="0" u="none" strike="noStrike" dirty="0">
                          <a:solidFill>
                            <a:srgbClr val="000000"/>
                          </a:solidFill>
                          <a:effectLst/>
                          <a:latin typeface="Peugeot New Light" panose="02000000000000000000" pitchFamily="2" charset="0"/>
                        </a:rPr>
                        <a:t>ZVK6</a:t>
                      </a:r>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b"/>
                      <a:r>
                        <a:rPr lang="hr-HR" sz="700" b="1" i="0" u="none" strike="noStrike" dirty="0">
                          <a:solidFill>
                            <a:srgbClr val="000000"/>
                          </a:solidFill>
                          <a:effectLst/>
                          <a:latin typeface="Peugeot New Light" panose="02000000000000000000" pitchFamily="2" charset="0"/>
                        </a:rPr>
                        <a:t>370 €</a:t>
                      </a:r>
                      <a:endParaRPr lang="fr-FR" sz="700" b="1"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tc rowSpan="3">
                  <a:txBody>
                    <a:bodyPr/>
                    <a:lstStyle/>
                    <a:p>
                      <a:pPr algn="ctr" fontAlgn="b"/>
                      <a:r>
                        <a:rPr lang="fr-FR" sz="800" b="0" i="0" u="none" strike="noStrike" dirty="0">
                          <a:solidFill>
                            <a:srgbClr val="000000"/>
                          </a:solidFill>
                          <a:effectLst/>
                          <a:latin typeface="Peugeot New Light" panose="02000000000000000000" pitchFamily="2" charset="0"/>
                        </a:rPr>
                        <a:t>-</a:t>
                      </a:r>
                      <a:endParaRPr lang="hr-HR" sz="800" b="0" i="0" u="none" strike="noStrike" dirty="0">
                        <a:solidFill>
                          <a:srgbClr val="000000"/>
                        </a:solidFill>
                        <a:effectLst/>
                        <a:latin typeface="Peugeot New Light" panose="02000000000000000000" pitchFamily="2" charset="0"/>
                      </a:endParaRPr>
                    </a:p>
                    <a:p>
                      <a:pPr algn="ctr" fontAlgn="b"/>
                      <a:endParaRPr lang="hr-HR" sz="800" b="0" i="0" u="none" strike="noStrike" dirty="0">
                        <a:solidFill>
                          <a:srgbClr val="000000"/>
                        </a:solidFill>
                        <a:effectLst/>
                        <a:latin typeface="Peugeot New Light" panose="02000000000000000000" pitchFamily="2" charset="0"/>
                      </a:endParaRPr>
                    </a:p>
                    <a:p>
                      <a:pPr algn="ctr" fontAlgn="b"/>
                      <a:endParaRPr lang="fr-FR" sz="800" b="0" i="0" u="none" strike="noStrike" dirty="0">
                        <a:solidFill>
                          <a:srgbClr val="000000"/>
                        </a:solidFill>
                        <a:effectLst/>
                        <a:latin typeface="Peugeot New Light" panose="02000000000000000000" pitchFamily="2" charset="0"/>
                      </a:endParaRPr>
                    </a:p>
                    <a:p>
                      <a:pPr algn="ctr" fontAlgn="b"/>
                      <a:r>
                        <a:rPr lang="fr-FR" sz="800" b="0" i="0" u="none" strike="noStrike" dirty="0">
                          <a:solidFill>
                            <a:srgbClr val="000000"/>
                          </a:solidFill>
                          <a:effectLst/>
                          <a:latin typeface="Peugeot New Light" panose="02000000000000000000" pitchFamily="2" charset="0"/>
                        </a:rPr>
                        <a:t>-</a:t>
                      </a:r>
                    </a:p>
                  </a:txBody>
                  <a:tcPr marL="6888" marR="6888" marT="6888" marB="0">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tc rowSpan="3">
                  <a:txBody>
                    <a:bodyPr/>
                    <a:lstStyle/>
                    <a:p>
                      <a:pPr algn="ctr" fontAlgn="b"/>
                      <a:r>
                        <a:rPr lang="fr-FR" sz="800" b="0" i="0" u="none" strike="noStrike" dirty="0">
                          <a:solidFill>
                            <a:srgbClr val="000000"/>
                          </a:solidFill>
                          <a:effectLst/>
                          <a:latin typeface="Wingdings" panose="05000000000000000000" pitchFamily="2" charset="2"/>
                        </a:rPr>
                        <a:t>m</a:t>
                      </a:r>
                      <a:endParaRPr lang="hr-HR" sz="800" b="0" i="0" u="none" strike="noStrike" dirty="0">
                        <a:solidFill>
                          <a:srgbClr val="000000"/>
                        </a:solidFill>
                        <a:effectLst/>
                        <a:latin typeface="Wingdings" panose="05000000000000000000" pitchFamily="2" charset="2"/>
                      </a:endParaRPr>
                    </a:p>
                    <a:p>
                      <a:pPr algn="ctr" fontAlgn="b"/>
                      <a:endParaRPr lang="hr-HR" sz="800" b="0" i="0" u="none" strike="noStrike" dirty="0">
                        <a:solidFill>
                          <a:srgbClr val="000000"/>
                        </a:solidFill>
                        <a:effectLst/>
                        <a:latin typeface="Wingdings" panose="05000000000000000000" pitchFamily="2" charset="2"/>
                      </a:endParaRPr>
                    </a:p>
                    <a:p>
                      <a:pPr algn="ctr" fontAlgn="b"/>
                      <a:endParaRPr lang="fr-FR" sz="800" b="0" i="0" u="none" strike="noStrike" dirty="0">
                        <a:solidFill>
                          <a:srgbClr val="000000"/>
                        </a:solidFill>
                        <a:effectLst/>
                        <a:latin typeface="Wingdings" panose="05000000000000000000" pitchFamily="2" charset="2"/>
                      </a:endParaRPr>
                    </a:p>
                    <a:p>
                      <a:pPr algn="ctr" fontAlgn="b"/>
                      <a:r>
                        <a:rPr lang="fr-FR" sz="800" b="0" i="0" u="none" strike="noStrike" dirty="0">
                          <a:solidFill>
                            <a:srgbClr val="000000"/>
                          </a:solidFill>
                          <a:effectLst/>
                          <a:latin typeface="Wingdings" panose="05000000000000000000" pitchFamily="2" charset="2"/>
                        </a:rPr>
                        <a:t>m</a:t>
                      </a:r>
                    </a:p>
                  </a:txBody>
                  <a:tcPr marL="6888" marR="6888" marT="6888" marB="0">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rgbClr val="E7E6E6"/>
                    </a:solidFill>
                  </a:tcPr>
                </a:tc>
                <a:tc rowSpan="3">
                  <a:txBody>
                    <a:bodyPr/>
                    <a:lstStyle/>
                    <a:p>
                      <a:pPr algn="ctr" fontAlgn="b"/>
                      <a:r>
                        <a:rPr lang="fr-FR" sz="800" b="0" i="0" u="none" strike="noStrike" dirty="0">
                          <a:solidFill>
                            <a:srgbClr val="000000"/>
                          </a:solidFill>
                          <a:effectLst/>
                          <a:latin typeface="Wingdings" panose="05000000000000000000" pitchFamily="2" charset="2"/>
                        </a:rPr>
                        <a:t>m</a:t>
                      </a:r>
                      <a:endParaRPr lang="hr-HR" sz="800" b="0" i="0" u="none" strike="noStrike" dirty="0">
                        <a:solidFill>
                          <a:srgbClr val="000000"/>
                        </a:solidFill>
                        <a:effectLst/>
                        <a:latin typeface="Wingdings" panose="05000000000000000000" pitchFamily="2" charset="2"/>
                      </a:endParaRPr>
                    </a:p>
                    <a:p>
                      <a:pPr algn="ctr" fontAlgn="b"/>
                      <a:endParaRPr lang="hr-HR" sz="800" b="0" i="0" u="none" strike="noStrike" dirty="0">
                        <a:solidFill>
                          <a:srgbClr val="000000"/>
                        </a:solidFill>
                        <a:effectLst/>
                        <a:latin typeface="Wingdings" panose="05000000000000000000" pitchFamily="2" charset="2"/>
                      </a:endParaRPr>
                    </a:p>
                    <a:p>
                      <a:pPr algn="ctr" fontAlgn="b"/>
                      <a:endParaRPr lang="fr-FR" sz="800" b="0" i="0" u="none" strike="noStrike" dirty="0">
                        <a:solidFill>
                          <a:srgbClr val="000000"/>
                        </a:solidFill>
                        <a:effectLst/>
                        <a:latin typeface="Wingdings" panose="05000000000000000000" pitchFamily="2" charset="2"/>
                      </a:endParaRPr>
                    </a:p>
                    <a:p>
                      <a:pPr algn="ctr" fontAlgn="b"/>
                      <a:r>
                        <a:rPr lang="fr-FR" sz="800" b="0" i="0" u="none" strike="noStrike" dirty="0">
                          <a:solidFill>
                            <a:srgbClr val="000000"/>
                          </a:solidFill>
                          <a:effectLst/>
                          <a:latin typeface="Wingdings" panose="05000000000000000000" pitchFamily="2" charset="2"/>
                        </a:rPr>
                        <a:t>m</a:t>
                      </a:r>
                    </a:p>
                  </a:txBody>
                  <a:tcPr marL="6888" marR="6888" marT="6888" marB="0">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140782243"/>
                  </a:ext>
                </a:extLst>
              </a:tr>
              <a:tr h="165462">
                <a:tc vMerge="1">
                  <a:txBody>
                    <a:bodyPr/>
                    <a:lstStyle/>
                    <a:p>
                      <a:pPr marL="171450" indent="-171450" algn="l" defTabSz="914400" rtl="0" eaLnBrk="1" fontAlgn="t" latinLnBrk="0" hangingPunct="1">
                        <a:buFont typeface="Arial" panose="020B0604020202020204" pitchFamily="34" charset="0"/>
                        <a:buChar char="•"/>
                      </a:pPr>
                      <a:endParaRPr lang="fr-FR" sz="700" b="0" i="0" u="none" strike="noStrike" kern="1200" dirty="0">
                        <a:solidFill>
                          <a:srgbClr val="000000"/>
                        </a:solidFill>
                        <a:effectLst/>
                        <a:latin typeface="Peugeot New" panose="02000000000000000000" pitchFamily="50" charset="0"/>
                        <a:ea typeface="+mn-ea"/>
                        <a:cs typeface="+mn-cs"/>
                      </a:endParaRP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hMerge="1">
                  <a:txBody>
                    <a:bodyPr/>
                    <a:lstStyle/>
                    <a:p>
                      <a:pPr algn="ctr" fontAlgn="b"/>
                      <a:endParaRPr lang="fr-FR" sz="700" b="1"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fr-FR" sz="8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fr-FR" sz="800" b="0" i="0" u="none" strike="noStrike" dirty="0">
                        <a:solidFill>
                          <a:srgbClr val="000000"/>
                        </a:solidFill>
                        <a:effectLst/>
                        <a:latin typeface="Wingdings" panose="05000000000000000000" pitchFamily="2" charset="2"/>
                      </a:endParaRP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vMerge="1">
                  <a:txBody>
                    <a:bodyPr/>
                    <a:lstStyle/>
                    <a:p>
                      <a:pPr algn="ctr" fontAlgn="b"/>
                      <a:endParaRPr lang="fr-FR" sz="800" b="0" i="0" u="none" strike="noStrike" dirty="0">
                        <a:solidFill>
                          <a:srgbClr val="000000"/>
                        </a:solidFill>
                        <a:effectLst/>
                        <a:latin typeface="Wingdings" panose="05000000000000000000" pitchFamily="2" charset="2"/>
                      </a:endParaRPr>
                    </a:p>
                  </a:txBody>
                  <a:tcPr marL="6888" marR="6888" marT="68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2198216"/>
                  </a:ext>
                </a:extLst>
              </a:tr>
              <a:tr h="165462">
                <a:tc vMerge="1">
                  <a:txBody>
                    <a:bodyPr/>
                    <a:lstStyle/>
                    <a:p>
                      <a:pPr algn="l" rtl="0" fontAlgn="b"/>
                      <a:endParaRPr lang="fr-FR" sz="800" b="0" i="0" u="none" strike="noStrike" baseline="0" dirty="0">
                        <a:solidFill>
                          <a:schemeClr val="bg1"/>
                        </a:solidFill>
                        <a:effectLst/>
                        <a:latin typeface="Peugeot New" panose="02000000000000000000" pitchFamily="50"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vMerge="1">
                  <a:txBody>
                    <a:bodyPr/>
                    <a:lstStyle/>
                    <a:p>
                      <a:pPr algn="ctr"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700" b="0" i="0" u="none" strike="noStrike" dirty="0">
                          <a:solidFill>
                            <a:srgbClr val="000000"/>
                          </a:solidFill>
                          <a:effectLst/>
                          <a:latin typeface="Peugeot New Light" panose="02000000000000000000" pitchFamily="2" charset="0"/>
                        </a:rPr>
                        <a:t>ZVK7</a:t>
                      </a:r>
                    </a:p>
                  </a:txBody>
                  <a:tcPr marL="6888" marR="6888" marT="688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hr-HR" sz="700" b="1" i="0" u="none" strike="noStrike" dirty="0">
                          <a:solidFill>
                            <a:srgbClr val="000000"/>
                          </a:solidFill>
                          <a:effectLst/>
                          <a:latin typeface="Peugeot New Light" panose="02000000000000000000" pitchFamily="2" charset="0"/>
                        </a:rPr>
                        <a:t>650</a:t>
                      </a:r>
                      <a:r>
                        <a:rPr lang="fr-FR" sz="700" b="1" i="0" u="none" strike="noStrike" dirty="0">
                          <a:solidFill>
                            <a:srgbClr val="000000"/>
                          </a:solidFill>
                          <a:effectLst/>
                          <a:latin typeface="Peugeot New Light" panose="02000000000000000000" pitchFamily="2" charset="0"/>
                        </a:rPr>
                        <a:t> €</a:t>
                      </a:r>
                    </a:p>
                  </a:txBody>
                  <a:tcPr marL="6888" marR="6888" marT="6888" marB="0" anchor="b">
                    <a:lnL>
                      <a:noFill/>
                    </a:lnL>
                    <a:lnR>
                      <a:noFill/>
                    </a:lnR>
                    <a:lnT w="6350" cap="flat" cmpd="sng" algn="ctr">
                      <a:noFill/>
                      <a:prstDash val="solid"/>
                      <a:round/>
                      <a:headEnd type="none" w="med" len="med"/>
                      <a:tailEnd type="none" w="med" len="med"/>
                    </a:lnT>
                    <a:lnB>
                      <a:noFill/>
                    </a:lnB>
                  </a:tcPr>
                </a:tc>
                <a:tc vMerge="1">
                  <a:txBody>
                    <a:bodyPr/>
                    <a:lstStyle/>
                    <a:p>
                      <a:pPr algn="ctr" fontAlgn="b"/>
                      <a:endParaRPr lang="fr-FR" sz="8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vMerge="1">
                  <a:txBody>
                    <a:bodyPr/>
                    <a:lstStyle/>
                    <a:p>
                      <a:pPr algn="ctr" fontAlgn="b"/>
                      <a:endParaRPr lang="fr-FR" sz="800" b="0" i="0" u="none" strike="noStrike" dirty="0">
                        <a:solidFill>
                          <a:srgbClr val="000000"/>
                        </a:solidFill>
                        <a:effectLst/>
                        <a:latin typeface="Wingdings" panose="05000000000000000000" pitchFamily="2" charset="2"/>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solidFill>
                      <a:srgbClr val="E7E6E6"/>
                    </a:solidFill>
                  </a:tcPr>
                </a:tc>
                <a:tc vMerge="1">
                  <a:txBody>
                    <a:bodyPr/>
                    <a:lstStyle/>
                    <a:p>
                      <a:pPr algn="ctr" fontAlgn="b"/>
                      <a:endParaRPr lang="fr-FR" sz="800" b="0" i="0" u="none" strike="noStrike" dirty="0">
                        <a:solidFill>
                          <a:srgbClr val="000000"/>
                        </a:solidFill>
                        <a:effectLst/>
                        <a:latin typeface="Wingdings" panose="05000000000000000000" pitchFamily="2" charset="2"/>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7613597"/>
                  </a:ext>
                </a:extLst>
              </a:tr>
              <a:tr h="128926">
                <a:tc>
                  <a:txBody>
                    <a:bodyPr/>
                    <a:lstStyle/>
                    <a:p>
                      <a:pPr marL="171450" indent="-171450" algn="l" fontAlgn="t">
                        <a:buFont typeface="Arial" panose="020B0604020202020204" pitchFamily="34" charset="0"/>
                        <a:buChar char="•"/>
                      </a:pPr>
                      <a:r>
                        <a:rPr lang="fr-FR" sz="700" b="0" i="0" u="none" strike="noStrike" dirty="0" err="1">
                          <a:solidFill>
                            <a:srgbClr val="000000"/>
                          </a:solidFill>
                          <a:effectLst/>
                          <a:latin typeface="Peugeot New" panose="02000000000000000000" pitchFamily="50" charset="0"/>
                        </a:rPr>
                        <a:t>Aktivni</a:t>
                      </a:r>
                      <a:r>
                        <a:rPr lang="fr-FR" sz="700" b="0" i="0" u="none" strike="noStrike" dirty="0">
                          <a:solidFill>
                            <a:srgbClr val="000000"/>
                          </a:solidFill>
                          <a:effectLst/>
                          <a:latin typeface="Peugeot New" panose="02000000000000000000" pitchFamily="50" charset="0"/>
                        </a:rPr>
                        <a:t> </a:t>
                      </a:r>
                      <a:r>
                        <a:rPr lang="fr-FR" sz="700" b="0" i="0" u="none" strike="noStrike" dirty="0" err="1">
                          <a:solidFill>
                            <a:srgbClr val="000000"/>
                          </a:solidFill>
                          <a:effectLst/>
                          <a:latin typeface="Peugeot New" panose="02000000000000000000" pitchFamily="50" charset="0"/>
                        </a:rPr>
                        <a:t>tempomat</a:t>
                      </a:r>
                      <a:r>
                        <a:rPr lang="fr-FR" sz="700" b="0" i="0" u="none" strike="noStrike" dirty="0">
                          <a:solidFill>
                            <a:srgbClr val="000000"/>
                          </a:solidFill>
                          <a:effectLst/>
                          <a:latin typeface="Peugeot New" panose="02000000000000000000" pitchFamily="50" charset="0"/>
                        </a:rPr>
                        <a:t> s </a:t>
                      </a:r>
                      <a:r>
                        <a:rPr lang="fr-FR" sz="700" b="0" i="0" u="none" strike="noStrike" dirty="0" err="1">
                          <a:solidFill>
                            <a:srgbClr val="000000"/>
                          </a:solidFill>
                          <a:effectLst/>
                          <a:latin typeface="Peugeot New" panose="02000000000000000000" pitchFamily="50" charset="0"/>
                        </a:rPr>
                        <a:t>funkcijom</a:t>
                      </a:r>
                      <a:r>
                        <a:rPr lang="fr-FR" sz="700" b="0" i="0" u="none" strike="noStrike" dirty="0">
                          <a:solidFill>
                            <a:srgbClr val="000000"/>
                          </a:solidFill>
                          <a:effectLst/>
                          <a:latin typeface="Peugeot New" panose="02000000000000000000" pitchFamily="50" charset="0"/>
                        </a:rPr>
                        <a:t> ACC30 km/h</a:t>
                      </a:r>
                    </a:p>
                    <a:p>
                      <a:pPr marL="171450" indent="-171450" algn="l" fontAlgn="t">
                        <a:buFont typeface="Arial" panose="020B0604020202020204" pitchFamily="34" charset="0"/>
                        <a:buChar char="•"/>
                      </a:pPr>
                      <a:r>
                        <a:rPr lang="fr-FR" sz="700" b="0" i="0" u="none" strike="noStrike" dirty="0" err="1">
                          <a:solidFill>
                            <a:srgbClr val="000000"/>
                          </a:solidFill>
                          <a:effectLst/>
                          <a:latin typeface="Peugeot New" panose="02000000000000000000" pitchFamily="50" charset="0"/>
                        </a:rPr>
                        <a:t>automatsko</a:t>
                      </a:r>
                      <a:r>
                        <a:rPr lang="fr-FR" sz="700" b="0" i="0" u="none" strike="noStrike" dirty="0">
                          <a:solidFill>
                            <a:srgbClr val="000000"/>
                          </a:solidFill>
                          <a:effectLst/>
                          <a:latin typeface="Peugeot New" panose="02000000000000000000" pitchFamily="50" charset="0"/>
                        </a:rPr>
                        <a:t> </a:t>
                      </a:r>
                      <a:r>
                        <a:rPr lang="fr-FR" sz="700" b="0" i="0" u="none" strike="noStrike" dirty="0" err="1">
                          <a:solidFill>
                            <a:srgbClr val="000000"/>
                          </a:solidFill>
                          <a:effectLst/>
                          <a:latin typeface="Peugeot New" panose="02000000000000000000" pitchFamily="50" charset="0"/>
                        </a:rPr>
                        <a:t>kočenje</a:t>
                      </a:r>
                      <a:r>
                        <a:rPr lang="fr-FR" sz="700" b="0" i="0" u="none" strike="noStrike" dirty="0">
                          <a:solidFill>
                            <a:srgbClr val="000000"/>
                          </a:solidFill>
                          <a:effectLst/>
                          <a:latin typeface="Peugeot New" panose="02000000000000000000" pitchFamily="50" charset="0"/>
                        </a:rPr>
                        <a:t> u </a:t>
                      </a:r>
                      <a:r>
                        <a:rPr lang="fr-FR" sz="700" b="0" i="0" u="none" strike="noStrike" dirty="0" err="1">
                          <a:solidFill>
                            <a:srgbClr val="000000"/>
                          </a:solidFill>
                          <a:effectLst/>
                          <a:latin typeface="Peugeot New" panose="02000000000000000000" pitchFamily="50" charset="0"/>
                        </a:rPr>
                        <a:t>slučaju</a:t>
                      </a:r>
                      <a:r>
                        <a:rPr lang="fr-FR" sz="700" b="0" i="0" u="none" strike="noStrike" dirty="0">
                          <a:solidFill>
                            <a:srgbClr val="000000"/>
                          </a:solidFill>
                          <a:effectLst/>
                          <a:latin typeface="Peugeot New" panose="02000000000000000000" pitchFamily="50" charset="0"/>
                        </a:rPr>
                        <a:t> </a:t>
                      </a:r>
                      <a:r>
                        <a:rPr lang="fr-FR" sz="700" b="0" i="0" u="none" strike="noStrike" dirty="0" err="1">
                          <a:solidFill>
                            <a:srgbClr val="000000"/>
                          </a:solidFill>
                          <a:effectLst/>
                          <a:latin typeface="Peugeot New" panose="02000000000000000000" pitchFamily="50" charset="0"/>
                        </a:rPr>
                        <a:t>opasnosti</a:t>
                      </a:r>
                      <a:r>
                        <a:rPr lang="fr-FR" sz="700" b="0" i="0" u="none" strike="noStrike" dirty="0">
                          <a:solidFill>
                            <a:srgbClr val="000000"/>
                          </a:solidFill>
                          <a:effectLst/>
                          <a:latin typeface="Peugeot New" panose="02000000000000000000" pitchFamily="50" charset="0"/>
                        </a:rPr>
                        <a:t> Active City</a:t>
                      </a:r>
                      <a:r>
                        <a:rPr lang="hr-HR" sz="700" b="0" i="0" u="none" strike="noStrike" dirty="0">
                          <a:solidFill>
                            <a:srgbClr val="000000"/>
                          </a:solidFill>
                          <a:effectLst/>
                          <a:latin typeface="Peugeot New" panose="02000000000000000000" pitchFamily="50" charset="0"/>
                        </a:rPr>
                        <a:t> Brake (ETSR)</a:t>
                      </a:r>
                    </a:p>
                    <a:p>
                      <a:pPr marL="171450" indent="-171450" algn="l" fontAlgn="t">
                        <a:buFont typeface="Arial" panose="020B0604020202020204" pitchFamily="34" charset="0"/>
                        <a:buChar char="•"/>
                      </a:pPr>
                      <a:endParaRPr lang="fr-FR" sz="700" b="0" i="0" u="none" strike="noStrike" dirty="0">
                        <a:solidFill>
                          <a:srgbClr val="000000"/>
                        </a:solidFill>
                        <a:effectLst/>
                        <a:latin typeface="Peugeot New" panose="02000000000000000000" pitchFamily="50" charset="0"/>
                      </a:endParaRPr>
                    </a:p>
                  </a:txBody>
                  <a:tcPr marL="61992" marR="6888" marT="6888" marB="0">
                    <a:lnL>
                      <a:noFill/>
                    </a:lnL>
                    <a:lnR>
                      <a:noFill/>
                    </a:lnR>
                    <a:lnT>
                      <a:noFill/>
                    </a:lnT>
                    <a:lnB>
                      <a:noFill/>
                    </a:lnB>
                  </a:tcPr>
                </a:tc>
                <a:tc>
                  <a:txBody>
                    <a:bodyPr/>
                    <a:lstStyle/>
                    <a:p>
                      <a:pPr algn="l" fontAlgn="t"/>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endParaRPr lang="fr-FR" sz="700" b="1"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8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r>
                        <a:rPr lang="fr-FR" sz="800" b="0" i="0" u="none" strike="noStrike" dirty="0">
                          <a:solidFill>
                            <a:srgbClr val="000000"/>
                          </a:solidFill>
                          <a:effectLst/>
                          <a:latin typeface="Peugeot New Light" panose="02000000000000000000" pitchFamily="2" charset="0"/>
                        </a:rPr>
                        <a:t> </a:t>
                      </a:r>
                    </a:p>
                  </a:txBody>
                  <a:tcPr marL="6888" marR="6888" marT="6888" marB="0">
                    <a:lnL>
                      <a:noFill/>
                    </a:lnL>
                    <a:lnR>
                      <a:noFill/>
                    </a:lnR>
                    <a:lnT>
                      <a:noFill/>
                    </a:lnT>
                    <a:lnB>
                      <a:noFill/>
                    </a:lnB>
                    <a:solidFill>
                      <a:srgbClr val="E7E6E6"/>
                    </a:solidFill>
                  </a:tcPr>
                </a:tc>
                <a:tc>
                  <a:txBody>
                    <a:bodyPr/>
                    <a:lstStyle/>
                    <a:p>
                      <a:pPr algn="ctr" fontAlgn="t"/>
                      <a:endParaRPr lang="fr-FR" sz="8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extLst>
                  <a:ext uri="{0D108BD9-81ED-4DB2-BD59-A6C34878D82A}">
                    <a16:rowId xmlns:a16="http://schemas.microsoft.com/office/drawing/2014/main" val="3679290432"/>
                  </a:ext>
                </a:extLst>
              </a:tr>
              <a:tr h="165462">
                <a:tc>
                  <a:txBody>
                    <a:bodyPr/>
                    <a:lstStyle/>
                    <a:p>
                      <a:pPr algn="l" rtl="0" fontAlgn="b"/>
                      <a:r>
                        <a:rPr lang="hr-HR" sz="800" b="0" i="0" u="none" strike="noStrike" dirty="0">
                          <a:solidFill>
                            <a:srgbClr val="000000"/>
                          </a:solidFill>
                          <a:effectLst/>
                          <a:latin typeface="Peugeot New" panose="02000000000000000000" pitchFamily="50" charset="0"/>
                        </a:rPr>
                        <a:t>Paket POMOĆ VOZAČU</a:t>
                      </a:r>
                      <a:endParaRPr lang="fr-FR" sz="800" b="0" i="0" u="none" strike="noStrike" dirty="0">
                        <a:solidFill>
                          <a:srgbClr val="000000"/>
                        </a:solidFill>
                        <a:effectLst/>
                        <a:latin typeface="Peugeot New" panose="02000000000000000000" pitchFamily="50" charset="0"/>
                      </a:endParaRPr>
                    </a:p>
                  </a:txBody>
                  <a:tcPr marL="6888" marR="6888" marT="6888" marB="0" anchor="b">
                    <a:lnL>
                      <a:noFill/>
                    </a:lnL>
                    <a:lnR>
                      <a:noFill/>
                    </a:lnR>
                    <a:lnT>
                      <a:noFill/>
                    </a:lnT>
                    <a:lnB>
                      <a:noFill/>
                    </a:lnB>
                  </a:tcPr>
                </a:tc>
                <a:tc>
                  <a:txBody>
                    <a:bodyPr/>
                    <a:lstStyle/>
                    <a:p>
                      <a:pPr algn="ctr" fontAlgn="b"/>
                      <a:r>
                        <a:rPr lang="hr-HR" sz="700" b="0" i="0" u="none" strike="noStrike" dirty="0">
                          <a:solidFill>
                            <a:srgbClr val="000000"/>
                          </a:solidFill>
                          <a:effectLst/>
                          <a:latin typeface="Peugeot New Light" panose="02000000000000000000" pitchFamily="2" charset="0"/>
                        </a:rPr>
                        <a:t>Samo EAT</a:t>
                      </a:r>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tcPr>
                </a:tc>
                <a:tc>
                  <a:txBody>
                    <a:bodyPr/>
                    <a:lstStyle/>
                    <a:p>
                      <a:pPr algn="ctr" fontAlgn="b"/>
                      <a:r>
                        <a:rPr lang="fr-FR" sz="700" b="0" i="0" u="none" strike="noStrike" dirty="0">
                          <a:solidFill>
                            <a:srgbClr val="000000"/>
                          </a:solidFill>
                          <a:effectLst/>
                          <a:latin typeface="Peugeot New Light" panose="02000000000000000000" pitchFamily="2" charset="0"/>
                        </a:rPr>
                        <a:t>ZVKU</a:t>
                      </a:r>
                    </a:p>
                  </a:txBody>
                  <a:tcPr marL="6888" marR="6888" marT="6888" marB="0" anchor="b">
                    <a:lnL>
                      <a:noFill/>
                    </a:lnL>
                    <a:lnR>
                      <a:noFill/>
                    </a:lnR>
                    <a:lnT>
                      <a:noFill/>
                    </a:lnT>
                    <a:lnB>
                      <a:noFill/>
                    </a:lnB>
                    <a:noFill/>
                  </a:tcPr>
                </a:tc>
                <a:tc>
                  <a:txBody>
                    <a:bodyPr/>
                    <a:lstStyle/>
                    <a:p>
                      <a:pPr algn="ctr" fontAlgn="b"/>
                      <a:r>
                        <a:rPr lang="hr-HR" sz="700" b="1" i="0" u="none" strike="noStrike" dirty="0">
                          <a:solidFill>
                            <a:srgbClr val="000000"/>
                          </a:solidFill>
                          <a:effectLst/>
                          <a:latin typeface="Peugeot New Light" panose="02000000000000000000" pitchFamily="2" charset="0"/>
                        </a:rPr>
                        <a:t>800</a:t>
                      </a:r>
                      <a:r>
                        <a:rPr lang="fr-FR" sz="700" b="1" i="0" u="none" strike="noStrike" dirty="0">
                          <a:solidFill>
                            <a:srgbClr val="000000"/>
                          </a:solidFill>
                          <a:effectLst/>
                          <a:latin typeface="Peugeot New Light" panose="02000000000000000000" pitchFamily="2" charset="0"/>
                        </a:rPr>
                        <a:t> €</a:t>
                      </a:r>
                    </a:p>
                  </a:txBody>
                  <a:tcPr marL="6888" marR="6888" marT="6888" marB="0" anchor="b">
                    <a:lnL>
                      <a:noFill/>
                    </a:lnL>
                    <a:lnR>
                      <a:noFill/>
                    </a:lnR>
                    <a:lnT>
                      <a:noFill/>
                    </a:lnT>
                    <a:lnB>
                      <a:noFill/>
                    </a:lnB>
                  </a:tcPr>
                </a:tc>
                <a:tc>
                  <a:txBody>
                    <a:bodyPr/>
                    <a:lstStyle/>
                    <a:p>
                      <a:pPr algn="ctr" fontAlgn="b"/>
                      <a:r>
                        <a:rPr lang="fr-FR" sz="800" b="0" i="0" u="none" strike="noStrike" dirty="0">
                          <a:solidFill>
                            <a:srgbClr val="000000"/>
                          </a:solidFill>
                          <a:effectLst/>
                          <a:latin typeface="Peugeot New Light" panose="02000000000000000000" pitchFamily="2" charset="0"/>
                        </a:rPr>
                        <a:t>-</a:t>
                      </a:r>
                    </a:p>
                  </a:txBody>
                  <a:tcPr marL="6888" marR="6888" marT="6888" marB="0" anchor="b">
                    <a:lnL>
                      <a:noFill/>
                    </a:lnL>
                    <a:lnR>
                      <a:noFill/>
                    </a:lnR>
                    <a:lnT>
                      <a:noFill/>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a:noFill/>
                    </a:lnT>
                    <a:lnB>
                      <a:noFill/>
                    </a:lnB>
                    <a:solidFill>
                      <a:srgbClr val="E7E6E6"/>
                    </a:solidFill>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a:noFill/>
                    </a:lnT>
                    <a:lnB>
                      <a:noFill/>
                    </a:lnB>
                  </a:tcPr>
                </a:tc>
                <a:extLst>
                  <a:ext uri="{0D108BD9-81ED-4DB2-BD59-A6C34878D82A}">
                    <a16:rowId xmlns:a16="http://schemas.microsoft.com/office/drawing/2014/main" val="856091600"/>
                  </a:ext>
                </a:extLst>
              </a:tr>
              <a:tr h="327226">
                <a:tc>
                  <a:txBody>
                    <a:bodyPr/>
                    <a:lstStyle/>
                    <a:p>
                      <a:pPr marL="171450" indent="-171450" algn="l" fontAlgn="t">
                        <a:buFont typeface="Arial" panose="020B0604020202020204" pitchFamily="34" charset="0"/>
                        <a:buChar char="•"/>
                      </a:pPr>
                      <a:r>
                        <a:rPr lang="hr-HR" sz="700" b="0" i="0" u="none" strike="noStrike" dirty="0">
                          <a:solidFill>
                            <a:srgbClr val="000000"/>
                          </a:solidFill>
                          <a:effectLst/>
                          <a:latin typeface="Peugeot New" panose="02000000000000000000" pitchFamily="50" charset="0"/>
                        </a:rPr>
                        <a:t>Aktivni </a:t>
                      </a:r>
                      <a:r>
                        <a:rPr lang="hr-HR" sz="700" b="0" i="0" u="none" strike="noStrike" dirty="0" err="1">
                          <a:solidFill>
                            <a:srgbClr val="000000"/>
                          </a:solidFill>
                          <a:effectLst/>
                          <a:latin typeface="Peugeot New" panose="02000000000000000000" pitchFamily="50" charset="0"/>
                        </a:rPr>
                        <a:t>tempomat</a:t>
                      </a:r>
                      <a:r>
                        <a:rPr lang="hr-HR" sz="700" b="0" i="0" u="none" strike="noStrike" dirty="0">
                          <a:solidFill>
                            <a:srgbClr val="000000"/>
                          </a:solidFill>
                          <a:effectLst/>
                          <a:latin typeface="Peugeot New" panose="02000000000000000000" pitchFamily="50" charset="0"/>
                        </a:rPr>
                        <a:t> s funkcijom </a:t>
                      </a:r>
                      <a:r>
                        <a:rPr lang="hr-HR" sz="700" b="0" i="0" u="none" strike="noStrike" dirty="0" err="1">
                          <a:solidFill>
                            <a:srgbClr val="000000"/>
                          </a:solidFill>
                          <a:effectLst/>
                          <a:latin typeface="Peugeot New" panose="02000000000000000000" pitchFamily="50" charset="0"/>
                        </a:rPr>
                        <a:t>Stop&amp;GO</a:t>
                      </a:r>
                      <a:endParaRPr lang="hr-HR" sz="700" b="0" i="0" u="none" strike="noStrike" dirty="0">
                        <a:solidFill>
                          <a:srgbClr val="000000"/>
                        </a:solidFill>
                        <a:effectLst/>
                        <a:latin typeface="Peugeot New" panose="02000000000000000000" pitchFamily="50" charset="0"/>
                      </a:endParaRPr>
                    </a:p>
                    <a:p>
                      <a:pPr marL="171450" indent="-171450" algn="l" fontAlgn="t">
                        <a:buFont typeface="Arial" panose="020B0604020202020204" pitchFamily="34" charset="0"/>
                        <a:buChar char="•"/>
                      </a:pPr>
                      <a:r>
                        <a:rPr lang="en-US" sz="700" b="0" i="0" u="none" strike="noStrike" dirty="0" err="1">
                          <a:solidFill>
                            <a:srgbClr val="000000"/>
                          </a:solidFill>
                          <a:effectLst/>
                          <a:latin typeface="Peugeot New" panose="02000000000000000000" pitchFamily="50" charset="0"/>
                        </a:rPr>
                        <a:t>automatsko</a:t>
                      </a:r>
                      <a:r>
                        <a:rPr lang="en-US" sz="700" b="0" i="0" u="none" strike="noStrike" dirty="0">
                          <a:solidFill>
                            <a:srgbClr val="000000"/>
                          </a:solidFill>
                          <a:effectLst/>
                          <a:latin typeface="Peugeot New" panose="02000000000000000000" pitchFamily="50" charset="0"/>
                        </a:rPr>
                        <a:t> </a:t>
                      </a:r>
                      <a:r>
                        <a:rPr lang="en-US" sz="700" b="0" i="0" u="none" strike="noStrike" dirty="0" err="1">
                          <a:solidFill>
                            <a:srgbClr val="000000"/>
                          </a:solidFill>
                          <a:effectLst/>
                          <a:latin typeface="Peugeot New" panose="02000000000000000000" pitchFamily="50" charset="0"/>
                        </a:rPr>
                        <a:t>kočenje</a:t>
                      </a:r>
                      <a:r>
                        <a:rPr lang="en-US" sz="700" b="0" i="0" u="none" strike="noStrike" dirty="0">
                          <a:solidFill>
                            <a:srgbClr val="000000"/>
                          </a:solidFill>
                          <a:effectLst/>
                          <a:latin typeface="Peugeot New" panose="02000000000000000000" pitchFamily="50" charset="0"/>
                        </a:rPr>
                        <a:t> u </a:t>
                      </a:r>
                      <a:r>
                        <a:rPr lang="en-US" sz="700" b="0" i="0" u="none" strike="noStrike" dirty="0" err="1">
                          <a:solidFill>
                            <a:srgbClr val="000000"/>
                          </a:solidFill>
                          <a:effectLst/>
                          <a:latin typeface="Peugeot New" panose="02000000000000000000" pitchFamily="50" charset="0"/>
                        </a:rPr>
                        <a:t>slučaju</a:t>
                      </a:r>
                      <a:r>
                        <a:rPr lang="en-US" sz="700" b="0" i="0" u="none" strike="noStrike" dirty="0">
                          <a:solidFill>
                            <a:srgbClr val="000000"/>
                          </a:solidFill>
                          <a:effectLst/>
                          <a:latin typeface="Peugeot New" panose="02000000000000000000" pitchFamily="50" charset="0"/>
                        </a:rPr>
                        <a:t> </a:t>
                      </a:r>
                      <a:r>
                        <a:rPr lang="en-US" sz="700" b="0" i="0" u="none" strike="noStrike" dirty="0" err="1">
                          <a:solidFill>
                            <a:srgbClr val="000000"/>
                          </a:solidFill>
                          <a:effectLst/>
                          <a:latin typeface="Peugeot New" panose="02000000000000000000" pitchFamily="50" charset="0"/>
                        </a:rPr>
                        <a:t>opasnosti</a:t>
                      </a:r>
                      <a:r>
                        <a:rPr lang="en-US" sz="700" b="0" i="0" u="none" strike="noStrike" dirty="0">
                          <a:solidFill>
                            <a:srgbClr val="000000"/>
                          </a:solidFill>
                          <a:effectLst/>
                          <a:latin typeface="Peugeot New" panose="02000000000000000000" pitchFamily="50" charset="0"/>
                        </a:rPr>
                        <a:t> Active City Brake</a:t>
                      </a:r>
                      <a:r>
                        <a:rPr lang="hr-HR" sz="700" b="0" i="0" u="none" strike="noStrike" dirty="0">
                          <a:solidFill>
                            <a:srgbClr val="000000"/>
                          </a:solidFill>
                          <a:effectLst/>
                          <a:latin typeface="Peugeot New" panose="02000000000000000000" pitchFamily="50" charset="0"/>
                        </a:rPr>
                        <a:t> (ETSR)</a:t>
                      </a:r>
                      <a:endParaRPr lang="en-US" sz="700" b="0" i="0" u="none" strike="noStrike" dirty="0">
                        <a:solidFill>
                          <a:srgbClr val="000000"/>
                        </a:solidFill>
                        <a:effectLst/>
                        <a:latin typeface="Peugeot New" panose="02000000000000000000" pitchFamily="50" charset="0"/>
                      </a:endParaRPr>
                    </a:p>
                    <a:p>
                      <a:pPr marL="171450" indent="-171450" algn="l" fontAlgn="t">
                        <a:buFont typeface="Arial" panose="020B0604020202020204" pitchFamily="34" charset="0"/>
                        <a:buChar char="•"/>
                      </a:pPr>
                      <a:r>
                        <a:rPr lang="en-US" sz="700" b="0" i="0" u="none" strike="noStrike" dirty="0" err="1">
                          <a:solidFill>
                            <a:srgbClr val="000000"/>
                          </a:solidFill>
                          <a:effectLst/>
                          <a:latin typeface="Peugeot New" panose="02000000000000000000" pitchFamily="50" charset="0"/>
                        </a:rPr>
                        <a:t>aktivni</a:t>
                      </a:r>
                      <a:r>
                        <a:rPr lang="en-US" sz="700" b="0" i="0" u="none" strike="noStrike" dirty="0">
                          <a:solidFill>
                            <a:srgbClr val="000000"/>
                          </a:solidFill>
                          <a:effectLst/>
                          <a:latin typeface="Peugeot New" panose="02000000000000000000" pitchFamily="50" charset="0"/>
                        </a:rPr>
                        <a:t> </a:t>
                      </a:r>
                      <a:r>
                        <a:rPr lang="en-US" sz="700" b="0" i="0" u="none" strike="noStrike" dirty="0" err="1">
                          <a:solidFill>
                            <a:srgbClr val="000000"/>
                          </a:solidFill>
                          <a:effectLst/>
                          <a:latin typeface="Peugeot New" panose="02000000000000000000" pitchFamily="50" charset="0"/>
                        </a:rPr>
                        <a:t>nadzor</a:t>
                      </a:r>
                      <a:r>
                        <a:rPr lang="en-US" sz="700" b="0" i="0" u="none" strike="noStrike" dirty="0">
                          <a:solidFill>
                            <a:srgbClr val="000000"/>
                          </a:solidFill>
                          <a:effectLst/>
                          <a:latin typeface="Peugeot New" panose="02000000000000000000" pitchFamily="50" charset="0"/>
                        </a:rPr>
                        <a:t> </a:t>
                      </a:r>
                      <a:r>
                        <a:rPr lang="en-US" sz="700" b="0" i="0" u="none" strike="noStrike" dirty="0" err="1">
                          <a:solidFill>
                            <a:srgbClr val="000000"/>
                          </a:solidFill>
                          <a:effectLst/>
                          <a:latin typeface="Peugeot New" panose="02000000000000000000" pitchFamily="50" charset="0"/>
                        </a:rPr>
                        <a:t>vozne</a:t>
                      </a:r>
                      <a:r>
                        <a:rPr lang="en-US" sz="700" b="0" i="0" u="none" strike="noStrike" dirty="0">
                          <a:solidFill>
                            <a:srgbClr val="000000"/>
                          </a:solidFill>
                          <a:effectLst/>
                          <a:latin typeface="Peugeot New" panose="02000000000000000000" pitchFamily="50" charset="0"/>
                        </a:rPr>
                        <a:t> </a:t>
                      </a:r>
                      <a:r>
                        <a:rPr lang="en-US" sz="700" b="0" i="0" u="none" strike="noStrike" dirty="0" err="1">
                          <a:solidFill>
                            <a:srgbClr val="000000"/>
                          </a:solidFill>
                          <a:effectLst/>
                          <a:latin typeface="Peugeot New" panose="02000000000000000000" pitchFamily="50" charset="0"/>
                        </a:rPr>
                        <a:t>trake</a:t>
                      </a:r>
                      <a:r>
                        <a:rPr lang="en-US" sz="700" b="0" i="0" u="none" strike="noStrike" dirty="0">
                          <a:solidFill>
                            <a:srgbClr val="000000"/>
                          </a:solidFill>
                          <a:effectLst/>
                          <a:latin typeface="Peugeot New" panose="02000000000000000000" pitchFamily="50" charset="0"/>
                        </a:rPr>
                        <a:t> HIA</a:t>
                      </a:r>
                    </a:p>
                  </a:txBody>
                  <a:tcPr marL="61992" marR="6888" marT="6888" marB="0">
                    <a:lnL>
                      <a:noFill/>
                    </a:lnL>
                    <a:lnR>
                      <a:noFill/>
                    </a:lnR>
                    <a:lnT>
                      <a:noFill/>
                    </a:lnT>
                    <a:lnB>
                      <a:noFill/>
                    </a:lnB>
                  </a:tcPr>
                </a:tc>
                <a:tc>
                  <a:txBody>
                    <a:bodyPr/>
                    <a:lstStyle/>
                    <a:p>
                      <a:pPr algn="l" fontAlgn="t"/>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7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noFill/>
                  </a:tcPr>
                </a:tc>
                <a:tc>
                  <a:txBody>
                    <a:bodyPr/>
                    <a:lstStyle/>
                    <a:p>
                      <a:pPr algn="ctr" fontAlgn="t"/>
                      <a:endParaRPr lang="fr-FR" sz="700" b="1"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endParaRPr lang="fr-FR" sz="8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tc>
                  <a:txBody>
                    <a:bodyPr/>
                    <a:lstStyle/>
                    <a:p>
                      <a:pPr algn="ctr" fontAlgn="t"/>
                      <a:r>
                        <a:rPr lang="fr-FR" sz="800" b="0" i="0" u="none" strike="noStrike" dirty="0">
                          <a:solidFill>
                            <a:srgbClr val="000000"/>
                          </a:solidFill>
                          <a:effectLst/>
                          <a:latin typeface="Peugeot New Light" panose="02000000000000000000" pitchFamily="2" charset="0"/>
                        </a:rPr>
                        <a:t> </a:t>
                      </a:r>
                    </a:p>
                  </a:txBody>
                  <a:tcPr marL="6888" marR="6888" marT="6888" marB="0">
                    <a:lnL>
                      <a:noFill/>
                    </a:lnL>
                    <a:lnR>
                      <a:noFill/>
                    </a:lnR>
                    <a:lnT>
                      <a:noFill/>
                    </a:lnT>
                    <a:lnB>
                      <a:noFill/>
                    </a:lnB>
                    <a:solidFill>
                      <a:srgbClr val="E7E6E6"/>
                    </a:solidFill>
                  </a:tcPr>
                </a:tc>
                <a:tc>
                  <a:txBody>
                    <a:bodyPr/>
                    <a:lstStyle/>
                    <a:p>
                      <a:pPr algn="ctr" fontAlgn="t"/>
                      <a:endParaRPr lang="fr-FR" sz="800" b="0" i="0" u="none" strike="noStrike" dirty="0">
                        <a:solidFill>
                          <a:srgbClr val="000000"/>
                        </a:solidFill>
                        <a:effectLst/>
                        <a:latin typeface="Peugeot New Light" panose="02000000000000000000" pitchFamily="2" charset="0"/>
                      </a:endParaRPr>
                    </a:p>
                  </a:txBody>
                  <a:tcPr marL="6888" marR="6888" marT="6888" marB="0">
                    <a:lnL>
                      <a:noFill/>
                    </a:lnL>
                    <a:lnR>
                      <a:noFill/>
                    </a:lnR>
                    <a:lnT>
                      <a:noFill/>
                    </a:lnT>
                    <a:lnB>
                      <a:noFill/>
                    </a:lnB>
                  </a:tcPr>
                </a:tc>
                <a:extLst>
                  <a:ext uri="{0D108BD9-81ED-4DB2-BD59-A6C34878D82A}">
                    <a16:rowId xmlns:a16="http://schemas.microsoft.com/office/drawing/2014/main" val="1394232083"/>
                  </a:ext>
                </a:extLst>
              </a:tr>
            </a:tbl>
          </a:graphicData>
        </a:graphic>
      </p:graphicFrame>
      <p:graphicFrame>
        <p:nvGraphicFramePr>
          <p:cNvPr id="32" name="Tableau 31">
            <a:extLst>
              <a:ext uri="{FF2B5EF4-FFF2-40B4-BE49-F238E27FC236}">
                <a16:creationId xmlns:a16="http://schemas.microsoft.com/office/drawing/2014/main" id="{9A0CC0B8-2A7C-CC04-B105-C9FF8FA7C2B0}"/>
              </a:ext>
            </a:extLst>
          </p:cNvPr>
          <p:cNvGraphicFramePr>
            <a:graphicFrameLocks noGrp="1"/>
          </p:cNvGraphicFramePr>
          <p:nvPr>
            <p:extLst>
              <p:ext uri="{D42A27DB-BD31-4B8C-83A1-F6EECF244321}">
                <p14:modId xmlns:p14="http://schemas.microsoft.com/office/powerpoint/2010/main" val="3095256670"/>
              </p:ext>
            </p:extLst>
          </p:nvPr>
        </p:nvGraphicFramePr>
        <p:xfrm>
          <a:off x="770882" y="3520002"/>
          <a:ext cx="10515600" cy="762169"/>
        </p:xfrm>
        <a:graphic>
          <a:graphicData uri="http://schemas.openxmlformats.org/drawingml/2006/table">
            <a:tbl>
              <a:tblPr/>
              <a:tblGrid>
                <a:gridCol w="3976642">
                  <a:extLst>
                    <a:ext uri="{9D8B030D-6E8A-4147-A177-3AD203B41FA5}">
                      <a16:colId xmlns:a16="http://schemas.microsoft.com/office/drawing/2014/main" val="3483434776"/>
                    </a:ext>
                  </a:extLst>
                </a:gridCol>
                <a:gridCol w="2498029">
                  <a:extLst>
                    <a:ext uri="{9D8B030D-6E8A-4147-A177-3AD203B41FA5}">
                      <a16:colId xmlns:a16="http://schemas.microsoft.com/office/drawing/2014/main" val="2527529436"/>
                    </a:ext>
                  </a:extLst>
                </a:gridCol>
                <a:gridCol w="615323">
                  <a:extLst>
                    <a:ext uri="{9D8B030D-6E8A-4147-A177-3AD203B41FA5}">
                      <a16:colId xmlns:a16="http://schemas.microsoft.com/office/drawing/2014/main" val="895886009"/>
                    </a:ext>
                  </a:extLst>
                </a:gridCol>
                <a:gridCol w="615323">
                  <a:extLst>
                    <a:ext uri="{9D8B030D-6E8A-4147-A177-3AD203B41FA5}">
                      <a16:colId xmlns:a16="http://schemas.microsoft.com/office/drawing/2014/main" val="3565995144"/>
                    </a:ext>
                  </a:extLst>
                </a:gridCol>
                <a:gridCol w="936761">
                  <a:extLst>
                    <a:ext uri="{9D8B030D-6E8A-4147-A177-3AD203B41FA5}">
                      <a16:colId xmlns:a16="http://schemas.microsoft.com/office/drawing/2014/main" val="646756156"/>
                    </a:ext>
                  </a:extLst>
                </a:gridCol>
                <a:gridCol w="936761">
                  <a:extLst>
                    <a:ext uri="{9D8B030D-6E8A-4147-A177-3AD203B41FA5}">
                      <a16:colId xmlns:a16="http://schemas.microsoft.com/office/drawing/2014/main" val="2778606689"/>
                    </a:ext>
                  </a:extLst>
                </a:gridCol>
                <a:gridCol w="936761">
                  <a:extLst>
                    <a:ext uri="{9D8B030D-6E8A-4147-A177-3AD203B41FA5}">
                      <a16:colId xmlns:a16="http://schemas.microsoft.com/office/drawing/2014/main" val="2920064535"/>
                    </a:ext>
                  </a:extLst>
                </a:gridCol>
              </a:tblGrid>
              <a:tr h="417649">
                <a:tc>
                  <a:txBody>
                    <a:bodyPr/>
                    <a:lstStyle/>
                    <a:p>
                      <a:pPr lvl="0" algn="l" rtl="0">
                        <a:buNone/>
                      </a:pPr>
                      <a:r>
                        <a:rPr lang="fr-FR" sz="1000" b="1" i="0" u="none" strike="noStrike" dirty="0">
                          <a:solidFill>
                            <a:srgbClr val="000000"/>
                          </a:solidFill>
                          <a:effectLst/>
                          <a:latin typeface="Peugeot New"/>
                        </a:rPr>
                        <a:t>VANJSKI IZGLED</a:t>
                      </a:r>
                      <a:endParaRPr lang="fr-FR" sz="2000" b="0" i="0" u="none" strike="noStrike" noProof="0" dirty="0">
                        <a:solidFill>
                          <a:srgbClr val="3D3D3D"/>
                        </a:solidFill>
                        <a:effectLst/>
                        <a:latin typeface="Roboto"/>
                      </a:endParaRPr>
                    </a:p>
                  </a:txBody>
                  <a:tcPr marL="6888" marR="6888" marT="68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600" b="0" i="0" u="none" strike="noStrike" dirty="0">
                        <a:solidFill>
                          <a:srgbClr val="000000"/>
                        </a:solidFill>
                        <a:effectLst/>
                        <a:latin typeface="Peugeot New" panose="02000000000000000000" pitchFamily="50"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Peugeot New Light"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905927"/>
                  </a:ext>
                </a:extLst>
              </a:tr>
              <a:tr h="172260">
                <a:tc>
                  <a:txBody>
                    <a:bodyPr/>
                    <a:lstStyle/>
                    <a:p>
                      <a:pPr algn="l" rtl="0" fontAlgn="b"/>
                      <a:r>
                        <a:rPr lang="fr-FR" sz="700" b="0" i="0" u="none" strike="noStrike" dirty="0" err="1">
                          <a:solidFill>
                            <a:srgbClr val="000000"/>
                          </a:solidFill>
                          <a:effectLst/>
                          <a:latin typeface="Peugeot New" panose="02000000000000000000" pitchFamily="2" charset="0"/>
                        </a:rPr>
                        <a:t>Metalik</a:t>
                      </a:r>
                      <a:r>
                        <a:rPr lang="fr-FR" sz="700" b="0" i="0" u="none" strike="noStrike" dirty="0">
                          <a:solidFill>
                            <a:srgbClr val="000000"/>
                          </a:solidFill>
                          <a:effectLst/>
                          <a:latin typeface="Peugeot New" panose="02000000000000000000" pitchFamily="2" charset="0"/>
                        </a:rPr>
                        <a:t> </a:t>
                      </a:r>
                      <a:r>
                        <a:rPr lang="fr-FR" sz="700" b="0" i="0" u="none" strike="noStrike" dirty="0" err="1">
                          <a:solidFill>
                            <a:srgbClr val="000000"/>
                          </a:solidFill>
                          <a:effectLst/>
                          <a:latin typeface="Peugeot New" panose="02000000000000000000" pitchFamily="2" charset="0"/>
                        </a:rPr>
                        <a:t>boja</a:t>
                      </a:r>
                      <a:endParaRPr lang="fr-FR" sz="700" b="0" i="0" u="none" strike="noStrike" dirty="0">
                        <a:solidFill>
                          <a:srgbClr val="000000"/>
                        </a:solidFill>
                        <a:effectLst/>
                        <a:latin typeface="Peugeot New"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600" b="0" i="0" u="none" strike="noStrike" kern="1200" dirty="0">
                        <a:solidFill>
                          <a:srgbClr val="000000"/>
                        </a:solidFill>
                        <a:effectLst/>
                        <a:latin typeface="Peugeot New Light" panose="02000000000000000000" pitchFamily="2" charset="0"/>
                        <a:ea typeface="+mn-ea"/>
                        <a:cs typeface="+mn-cs"/>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700" b="0" i="0" u="none" strike="noStrike" dirty="0">
                          <a:solidFill>
                            <a:srgbClr val="000000"/>
                          </a:solidFill>
                          <a:effectLst/>
                          <a:latin typeface="Peugeot New Light" panose="02000000000000000000" pitchFamily="2" charset="0"/>
                        </a:rPr>
                        <a:t>M0--</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700" b="1" i="0" u="none" strike="noStrike" dirty="0">
                          <a:solidFill>
                            <a:srgbClr val="000000"/>
                          </a:solidFill>
                          <a:effectLst/>
                          <a:latin typeface="Peugeot New Light" panose="02000000000000000000" pitchFamily="2" charset="0"/>
                        </a:rPr>
                        <a:t>5</a:t>
                      </a:r>
                      <a:r>
                        <a:rPr lang="hr-HR" sz="700" b="1" i="0" u="none" strike="noStrike" dirty="0">
                          <a:solidFill>
                            <a:srgbClr val="000000"/>
                          </a:solidFill>
                          <a:effectLst/>
                          <a:latin typeface="Peugeot New Light" panose="02000000000000000000" pitchFamily="2" charset="0"/>
                        </a:rPr>
                        <a:t>2</a:t>
                      </a:r>
                      <a:r>
                        <a:rPr lang="fr-FR" sz="700" b="1" i="0" u="none" strike="noStrike" dirty="0">
                          <a:solidFill>
                            <a:srgbClr val="000000"/>
                          </a:solidFill>
                          <a:effectLst/>
                          <a:latin typeface="Peugeot New Light" panose="02000000000000000000" pitchFamily="2" charset="0"/>
                        </a:rPr>
                        <a:t>0 €</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a:solidFill>
                            <a:srgbClr val="000000"/>
                          </a:solidFill>
                          <a:effectLst/>
                          <a:latin typeface="Wingdings" panose="05000000000000000000" pitchFamily="2" charset="2"/>
                        </a:rPr>
                        <a:t>m</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a:solidFill>
                            <a:srgbClr val="000000"/>
                          </a:solidFill>
                          <a:effectLst/>
                          <a:latin typeface="Wingdings" panose="05000000000000000000" pitchFamily="2" charset="2"/>
                        </a:rPr>
                        <a:t>m</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b"/>
                      <a:r>
                        <a:rPr lang="fr-FR" sz="800" b="0" i="0" u="none" strike="noStrike">
                          <a:solidFill>
                            <a:srgbClr val="000000"/>
                          </a:solidFill>
                          <a:effectLst/>
                          <a:latin typeface="Wingdings" panose="05000000000000000000" pitchFamily="2" charset="2"/>
                        </a:rPr>
                        <a:t>m</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01520483"/>
                  </a:ext>
                </a:extLst>
              </a:tr>
              <a:tr h="172260">
                <a:tc>
                  <a:txBody>
                    <a:bodyPr/>
                    <a:lstStyle/>
                    <a:p>
                      <a:pPr algn="l" rtl="0" fontAlgn="b"/>
                      <a:r>
                        <a:rPr lang="hr-HR" sz="700" b="0" i="0" u="none" strike="noStrike" dirty="0">
                          <a:solidFill>
                            <a:srgbClr val="000000"/>
                          </a:solidFill>
                          <a:effectLst/>
                          <a:latin typeface="Peugeot New" panose="02000000000000000000" pitchFamily="2" charset="0"/>
                        </a:rPr>
                        <a:t>Perla</a:t>
                      </a:r>
                      <a:r>
                        <a:rPr lang="fr-FR" sz="700" b="0" i="0" u="none" strike="noStrike" dirty="0">
                          <a:solidFill>
                            <a:srgbClr val="000000"/>
                          </a:solidFill>
                          <a:effectLst/>
                          <a:latin typeface="Peugeot New" panose="02000000000000000000" pitchFamily="2" charset="0"/>
                        </a:rPr>
                        <a:t> </a:t>
                      </a:r>
                      <a:r>
                        <a:rPr lang="fr-FR" sz="700" b="0" i="0" u="none" strike="noStrike" dirty="0" err="1">
                          <a:solidFill>
                            <a:srgbClr val="000000"/>
                          </a:solidFill>
                          <a:effectLst/>
                          <a:latin typeface="Peugeot New" panose="02000000000000000000" pitchFamily="2" charset="0"/>
                        </a:rPr>
                        <a:t>boja</a:t>
                      </a:r>
                      <a:endParaRPr lang="fr-FR" sz="700" b="0" i="0" u="none" strike="noStrike" dirty="0">
                        <a:solidFill>
                          <a:srgbClr val="000000"/>
                        </a:solidFill>
                        <a:effectLst/>
                        <a:latin typeface="Peugeot New" panose="02000000000000000000" pitchFamily="2" charset="0"/>
                      </a:endParaRPr>
                    </a:p>
                  </a:txBody>
                  <a:tcPr marL="6888" marR="6888" marT="6888" marB="0" anchor="b">
                    <a:lnL>
                      <a:noFill/>
                    </a:lnL>
                    <a:lnR>
                      <a:noFill/>
                    </a:lnR>
                    <a:lnT>
                      <a:noFill/>
                    </a:lnT>
                    <a:lnB>
                      <a:noFill/>
                    </a:lnB>
                  </a:tcPr>
                </a:tc>
                <a:tc>
                  <a:txBody>
                    <a:bodyPr/>
                    <a:lstStyle/>
                    <a:p>
                      <a:pPr algn="l" fontAlgn="b"/>
                      <a:endParaRPr lang="fr-FR" sz="600" b="0" i="0" u="none" strike="noStrike" kern="1200" dirty="0">
                        <a:solidFill>
                          <a:srgbClr val="000000"/>
                        </a:solidFill>
                        <a:effectLst/>
                        <a:latin typeface="Peugeot New Light" panose="02000000000000000000" pitchFamily="2" charset="0"/>
                        <a:ea typeface="+mn-ea"/>
                        <a:cs typeface="+mn-cs"/>
                      </a:endParaRPr>
                    </a:p>
                  </a:txBody>
                  <a:tcPr marL="6888" marR="6888" marT="6888" marB="0" anchor="b">
                    <a:lnL>
                      <a:noFill/>
                    </a:lnL>
                    <a:lnR>
                      <a:noFill/>
                    </a:lnR>
                    <a:lnT>
                      <a:noFill/>
                    </a:lnT>
                    <a:lnB>
                      <a:noFill/>
                    </a:lnB>
                  </a:tcPr>
                </a:tc>
                <a:tc>
                  <a:txBody>
                    <a:bodyPr/>
                    <a:lstStyle/>
                    <a:p>
                      <a:pPr algn="ctr" fontAlgn="b"/>
                      <a:r>
                        <a:rPr lang="fr-FR" sz="700" b="0" i="0" u="none" strike="noStrike" dirty="0">
                          <a:solidFill>
                            <a:srgbClr val="000000"/>
                          </a:solidFill>
                          <a:effectLst/>
                          <a:latin typeface="Peugeot New Light" panose="02000000000000000000" pitchFamily="2" charset="0"/>
                        </a:rPr>
                        <a:t>M5/M6--</a:t>
                      </a:r>
                    </a:p>
                  </a:txBody>
                  <a:tcPr marL="6888" marR="6888" marT="6888" marB="0" anchor="b">
                    <a:lnL>
                      <a:noFill/>
                    </a:lnL>
                    <a:lnR>
                      <a:noFill/>
                    </a:lnR>
                    <a:lnT>
                      <a:noFill/>
                    </a:lnT>
                    <a:lnB>
                      <a:noFill/>
                    </a:lnB>
                  </a:tcPr>
                </a:tc>
                <a:tc>
                  <a:txBody>
                    <a:bodyPr/>
                    <a:lstStyle/>
                    <a:p>
                      <a:pPr algn="ctr" fontAlgn="b"/>
                      <a:r>
                        <a:rPr lang="fr-FR" sz="700" b="1" i="0" u="none" strike="noStrike" dirty="0">
                          <a:solidFill>
                            <a:srgbClr val="000000"/>
                          </a:solidFill>
                          <a:effectLst/>
                          <a:latin typeface="Peugeot New Light" panose="02000000000000000000" pitchFamily="2" charset="0"/>
                        </a:rPr>
                        <a:t>7</a:t>
                      </a:r>
                      <a:r>
                        <a:rPr lang="hr-HR" sz="700" b="1" i="0" u="none" strike="noStrike" dirty="0">
                          <a:solidFill>
                            <a:srgbClr val="000000"/>
                          </a:solidFill>
                          <a:effectLst/>
                          <a:latin typeface="Peugeot New Light" panose="02000000000000000000" pitchFamily="2" charset="0"/>
                        </a:rPr>
                        <a:t>3</a:t>
                      </a:r>
                      <a:r>
                        <a:rPr lang="fr-FR" sz="700" b="1" i="0" u="none" strike="noStrike" dirty="0">
                          <a:solidFill>
                            <a:srgbClr val="000000"/>
                          </a:solidFill>
                          <a:effectLst/>
                          <a:latin typeface="Peugeot New Light" panose="02000000000000000000" pitchFamily="2" charset="0"/>
                        </a:rPr>
                        <a:t>0 €</a:t>
                      </a:r>
                    </a:p>
                  </a:txBody>
                  <a:tcPr marL="6888" marR="6888" marT="6888" marB="0" anchor="b">
                    <a:lnL>
                      <a:noFill/>
                    </a:lnL>
                    <a:lnR>
                      <a:noFill/>
                    </a:lnR>
                    <a:lnT>
                      <a:noFill/>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a:noFill/>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a:noFill/>
                    </a:lnT>
                    <a:lnB>
                      <a:noFill/>
                    </a:lnB>
                    <a:solidFill>
                      <a:srgbClr val="E7E6E6"/>
                    </a:solidFill>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a:noFill/>
                    </a:lnT>
                    <a:lnB>
                      <a:noFill/>
                    </a:lnB>
                  </a:tcPr>
                </a:tc>
                <a:extLst>
                  <a:ext uri="{0D108BD9-81ED-4DB2-BD59-A6C34878D82A}">
                    <a16:rowId xmlns:a16="http://schemas.microsoft.com/office/drawing/2014/main" val="1746209686"/>
                  </a:ext>
                </a:extLst>
              </a:tr>
            </a:tbl>
          </a:graphicData>
        </a:graphic>
      </p:graphicFrame>
      <p:graphicFrame>
        <p:nvGraphicFramePr>
          <p:cNvPr id="33" name="Tableau 32">
            <a:extLst>
              <a:ext uri="{FF2B5EF4-FFF2-40B4-BE49-F238E27FC236}">
                <a16:creationId xmlns:a16="http://schemas.microsoft.com/office/drawing/2014/main" id="{BFCFAFFE-611A-A99F-3239-305C502FB760}"/>
              </a:ext>
            </a:extLst>
          </p:cNvPr>
          <p:cNvGraphicFramePr>
            <a:graphicFrameLocks noGrp="1"/>
          </p:cNvGraphicFramePr>
          <p:nvPr>
            <p:extLst>
              <p:ext uri="{D42A27DB-BD31-4B8C-83A1-F6EECF244321}">
                <p14:modId xmlns:p14="http://schemas.microsoft.com/office/powerpoint/2010/main" val="1512259370"/>
              </p:ext>
            </p:extLst>
          </p:nvPr>
        </p:nvGraphicFramePr>
        <p:xfrm>
          <a:off x="770882" y="4331852"/>
          <a:ext cx="10515600" cy="729814"/>
        </p:xfrm>
        <a:graphic>
          <a:graphicData uri="http://schemas.openxmlformats.org/drawingml/2006/table">
            <a:tbl>
              <a:tblPr/>
              <a:tblGrid>
                <a:gridCol w="3976642">
                  <a:extLst>
                    <a:ext uri="{9D8B030D-6E8A-4147-A177-3AD203B41FA5}">
                      <a16:colId xmlns:a16="http://schemas.microsoft.com/office/drawing/2014/main" val="3134541111"/>
                    </a:ext>
                  </a:extLst>
                </a:gridCol>
                <a:gridCol w="2498029">
                  <a:extLst>
                    <a:ext uri="{9D8B030D-6E8A-4147-A177-3AD203B41FA5}">
                      <a16:colId xmlns:a16="http://schemas.microsoft.com/office/drawing/2014/main" val="2188987132"/>
                    </a:ext>
                  </a:extLst>
                </a:gridCol>
                <a:gridCol w="615323">
                  <a:extLst>
                    <a:ext uri="{9D8B030D-6E8A-4147-A177-3AD203B41FA5}">
                      <a16:colId xmlns:a16="http://schemas.microsoft.com/office/drawing/2014/main" val="2299237939"/>
                    </a:ext>
                  </a:extLst>
                </a:gridCol>
                <a:gridCol w="615323">
                  <a:extLst>
                    <a:ext uri="{9D8B030D-6E8A-4147-A177-3AD203B41FA5}">
                      <a16:colId xmlns:a16="http://schemas.microsoft.com/office/drawing/2014/main" val="3454047581"/>
                    </a:ext>
                  </a:extLst>
                </a:gridCol>
                <a:gridCol w="936761">
                  <a:extLst>
                    <a:ext uri="{9D8B030D-6E8A-4147-A177-3AD203B41FA5}">
                      <a16:colId xmlns:a16="http://schemas.microsoft.com/office/drawing/2014/main" val="514237676"/>
                    </a:ext>
                  </a:extLst>
                </a:gridCol>
                <a:gridCol w="936761">
                  <a:extLst>
                    <a:ext uri="{9D8B030D-6E8A-4147-A177-3AD203B41FA5}">
                      <a16:colId xmlns:a16="http://schemas.microsoft.com/office/drawing/2014/main" val="564667923"/>
                    </a:ext>
                  </a:extLst>
                </a:gridCol>
                <a:gridCol w="936761">
                  <a:extLst>
                    <a:ext uri="{9D8B030D-6E8A-4147-A177-3AD203B41FA5}">
                      <a16:colId xmlns:a16="http://schemas.microsoft.com/office/drawing/2014/main" val="1584129642"/>
                    </a:ext>
                  </a:extLst>
                </a:gridCol>
              </a:tblGrid>
              <a:tr h="268375">
                <a:tc>
                  <a:txBody>
                    <a:bodyPr/>
                    <a:lstStyle/>
                    <a:p>
                      <a:pPr algn="l" fontAlgn="b"/>
                      <a:r>
                        <a:rPr lang="fr-FR" sz="1000" b="1" i="0" u="none" strike="noStrike" dirty="0">
                          <a:solidFill>
                            <a:srgbClr val="000000"/>
                          </a:solidFill>
                          <a:effectLst/>
                          <a:latin typeface="Peugeot New" panose="02000000000000000000" pitchFamily="2" charset="0"/>
                        </a:rPr>
                        <a:t>UDOBNOST</a:t>
                      </a:r>
                    </a:p>
                  </a:txBody>
                  <a:tcPr marL="6888" marR="6888" marT="68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Peugeot New Light"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4129903"/>
                  </a:ext>
                </a:extLst>
              </a:tr>
              <a:tr h="153813">
                <a:tc rowSpan="2">
                  <a:txBody>
                    <a:bodyPr/>
                    <a:lstStyle/>
                    <a:p>
                      <a:pPr algn="l" rtl="0" fontAlgn="b"/>
                      <a:r>
                        <a:rPr lang="hr-HR" sz="700" b="0" i="0" u="none" strike="noStrike" dirty="0">
                          <a:solidFill>
                            <a:srgbClr val="000000"/>
                          </a:solidFill>
                          <a:effectLst/>
                          <a:latin typeface="Peugeot New" panose="02000000000000000000" pitchFamily="2" charset="0"/>
                        </a:rPr>
                        <a:t>Pristup i p</a:t>
                      </a:r>
                      <a:r>
                        <a:rPr lang="en-US" sz="700" b="0" i="0" u="none" strike="noStrike" dirty="0" err="1">
                          <a:solidFill>
                            <a:srgbClr val="000000"/>
                          </a:solidFill>
                          <a:effectLst/>
                          <a:latin typeface="Peugeot New" panose="02000000000000000000" pitchFamily="2" charset="0"/>
                        </a:rPr>
                        <a:t>okretanje</a:t>
                      </a:r>
                      <a:r>
                        <a:rPr lang="en-US" sz="700" b="0" i="0" u="none" strike="noStrike" dirty="0">
                          <a:solidFill>
                            <a:srgbClr val="000000"/>
                          </a:solidFill>
                          <a:effectLst/>
                          <a:latin typeface="Peugeot New" panose="02000000000000000000" pitchFamily="2" charset="0"/>
                        </a:rPr>
                        <a:t> </a:t>
                      </a:r>
                      <a:r>
                        <a:rPr lang="en-US" sz="700" b="0" i="0" u="none" strike="noStrike" dirty="0" err="1">
                          <a:solidFill>
                            <a:srgbClr val="000000"/>
                          </a:solidFill>
                          <a:effectLst/>
                          <a:latin typeface="Peugeot New" panose="02000000000000000000" pitchFamily="2" charset="0"/>
                        </a:rPr>
                        <a:t>vozila</a:t>
                      </a:r>
                      <a:r>
                        <a:rPr lang="en-US" sz="700" b="0" i="0" u="none" strike="noStrike" dirty="0">
                          <a:solidFill>
                            <a:srgbClr val="000000"/>
                          </a:solidFill>
                          <a:effectLst/>
                          <a:latin typeface="Peugeot New" panose="02000000000000000000" pitchFamily="2" charset="0"/>
                        </a:rPr>
                        <a:t> </a:t>
                      </a:r>
                      <a:r>
                        <a:rPr lang="en-US" sz="700" b="0" i="0" u="none" strike="noStrike" dirty="0" err="1">
                          <a:solidFill>
                            <a:srgbClr val="000000"/>
                          </a:solidFill>
                          <a:effectLst/>
                          <a:latin typeface="Peugeot New" panose="02000000000000000000" pitchFamily="2" charset="0"/>
                        </a:rPr>
                        <a:t>na</a:t>
                      </a:r>
                      <a:r>
                        <a:rPr lang="en-US" sz="700" b="0" i="0" u="none" strike="noStrike" dirty="0">
                          <a:solidFill>
                            <a:srgbClr val="000000"/>
                          </a:solidFill>
                          <a:effectLst/>
                          <a:latin typeface="Peugeot New" panose="02000000000000000000" pitchFamily="2" charset="0"/>
                        </a:rPr>
                        <a:t> </a:t>
                      </a:r>
                      <a:r>
                        <a:rPr lang="hr-HR" sz="700" b="0" i="0" u="none" strike="noStrike" dirty="0">
                          <a:solidFill>
                            <a:srgbClr val="000000"/>
                          </a:solidFill>
                          <a:effectLst/>
                          <a:latin typeface="Peugeot New" panose="02000000000000000000" pitchFamily="2" charset="0"/>
                        </a:rPr>
                        <a:t>tipku</a:t>
                      </a:r>
                      <a:r>
                        <a:rPr lang="en-US" sz="700" b="0" i="0" u="none" strike="noStrike" dirty="0">
                          <a:solidFill>
                            <a:srgbClr val="000000"/>
                          </a:solidFill>
                          <a:effectLst/>
                          <a:latin typeface="Peugeot New" panose="02000000000000000000" pitchFamily="2" charset="0"/>
                        </a:rPr>
                        <a:t>, bez </a:t>
                      </a:r>
                      <a:r>
                        <a:rPr lang="en-US" sz="700" b="0" i="0" u="none" strike="noStrike" dirty="0" err="1">
                          <a:solidFill>
                            <a:srgbClr val="000000"/>
                          </a:solidFill>
                          <a:effectLst/>
                          <a:latin typeface="Peugeot New" panose="02000000000000000000" pitchFamily="2" charset="0"/>
                        </a:rPr>
                        <a:t>korištenja</a:t>
                      </a:r>
                      <a:r>
                        <a:rPr lang="en-US" sz="700" b="0" i="0" u="none" strike="noStrike" dirty="0">
                          <a:solidFill>
                            <a:srgbClr val="000000"/>
                          </a:solidFill>
                          <a:effectLst/>
                          <a:latin typeface="Peugeot New" panose="02000000000000000000" pitchFamily="2" charset="0"/>
                        </a:rPr>
                        <a:t> </a:t>
                      </a:r>
                      <a:r>
                        <a:rPr lang="en-US" sz="700" b="0" i="0" u="none" strike="noStrike" dirty="0" err="1">
                          <a:solidFill>
                            <a:srgbClr val="000000"/>
                          </a:solidFill>
                          <a:effectLst/>
                          <a:latin typeface="Peugeot New" panose="02000000000000000000" pitchFamily="2" charset="0"/>
                        </a:rPr>
                        <a:t>ključa</a:t>
                      </a:r>
                      <a:endParaRPr lang="fr-FR" sz="700" b="0" i="0" u="none" strike="noStrike" dirty="0">
                        <a:solidFill>
                          <a:srgbClr val="000000"/>
                        </a:solidFill>
                        <a:effectLst/>
                        <a:latin typeface="Peugeot New" panose="02000000000000000000" pitchFamily="2" charset="0"/>
                      </a:endParaRPr>
                    </a:p>
                  </a:txBody>
                  <a:tcPr marL="6888" marR="6888" marT="688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hr-HR" sz="700" b="0" i="0" u="none" strike="noStrike" dirty="0">
                          <a:solidFill>
                            <a:srgbClr val="000000"/>
                          </a:solidFill>
                          <a:effectLst/>
                          <a:latin typeface="Peugeot New Light" panose="02000000000000000000" pitchFamily="2" charset="0"/>
                        </a:rPr>
                        <a:t>Samo za električni</a:t>
                      </a:r>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ctr" fontAlgn="b">
                        <a:lnSpc>
                          <a:spcPct val="150000"/>
                        </a:lnSpc>
                      </a:pPr>
                      <a:r>
                        <a:rPr lang="fr-FR" sz="700" b="0" i="0" u="none" strike="noStrike" dirty="0">
                          <a:solidFill>
                            <a:srgbClr val="000000"/>
                          </a:solidFill>
                          <a:effectLst/>
                          <a:latin typeface="Peugeot New Light" panose="02000000000000000000" pitchFamily="2" charset="0"/>
                        </a:rPr>
                        <a:t>YD07</a:t>
                      </a:r>
                      <a:endParaRPr lang="hr-HR" sz="700" b="0" i="0" u="none" strike="noStrike" dirty="0">
                        <a:solidFill>
                          <a:srgbClr val="000000"/>
                        </a:solidFill>
                        <a:effectLst/>
                        <a:latin typeface="Peugeot New Light" panose="02000000000000000000" pitchFamily="2" charset="0"/>
                      </a:endParaRPr>
                    </a:p>
                    <a:p>
                      <a:pPr algn="ctr" fontAlgn="b">
                        <a:lnSpc>
                          <a:spcPct val="150000"/>
                        </a:lnSpc>
                      </a:pPr>
                      <a:r>
                        <a:rPr lang="hr-HR" sz="700" b="0" i="0" u="none" strike="noStrike" dirty="0">
                          <a:solidFill>
                            <a:srgbClr val="000000"/>
                          </a:solidFill>
                          <a:effectLst/>
                          <a:latin typeface="Peugeot New Light" panose="02000000000000000000" pitchFamily="2" charset="0"/>
                        </a:rPr>
                        <a:t>YD07</a:t>
                      </a:r>
                      <a:endParaRPr lang="fr-FR" sz="700" b="0" i="0" u="none" strike="noStrike" dirty="0">
                        <a:solidFill>
                          <a:srgbClr val="000000"/>
                        </a:solidFill>
                        <a:effectLst/>
                        <a:latin typeface="Peugeot New Light" panose="02000000000000000000" pitchFamily="2" charset="0"/>
                      </a:endParaRPr>
                    </a:p>
                  </a:txBody>
                  <a:tcPr marL="6888" marR="6888" marT="6888"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hr-HR" sz="700" b="1" i="0" u="none" strike="noStrike" dirty="0">
                          <a:solidFill>
                            <a:srgbClr val="000000"/>
                          </a:solidFill>
                          <a:effectLst/>
                          <a:latin typeface="Peugeot New Light" panose="02000000000000000000" pitchFamily="2" charset="0"/>
                        </a:rPr>
                        <a:t>370</a:t>
                      </a:r>
                      <a:r>
                        <a:rPr lang="fr-FR" sz="700" b="1" i="0" u="none" strike="noStrike" dirty="0">
                          <a:solidFill>
                            <a:srgbClr val="000000"/>
                          </a:solidFill>
                          <a:effectLst/>
                          <a:latin typeface="Peugeot New Light" panose="02000000000000000000" pitchFamily="2" charset="0"/>
                        </a:rPr>
                        <a:t> €</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a:solidFill>
                            <a:srgbClr val="000000"/>
                          </a:solidFill>
                          <a:effectLst/>
                          <a:latin typeface="Peugeot New Light" panose="02000000000000000000" pitchFamily="2" charset="0"/>
                        </a:rPr>
                        <a:t>-</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b"/>
                      <a:r>
                        <a:rPr lang="fr-FR" sz="800" b="0" i="0" u="none" strike="noStrike" dirty="0">
                          <a:solidFill>
                            <a:srgbClr val="000000"/>
                          </a:solidFill>
                          <a:effectLst/>
                          <a:latin typeface="Wingdings" panose="05000000000000000000" pitchFamily="2" charset="2"/>
                        </a:rPr>
                        <a:t>l</a:t>
                      </a: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98057478"/>
                  </a:ext>
                </a:extLst>
              </a:tr>
              <a:tr h="153813">
                <a:tc vMerge="1">
                  <a:txBody>
                    <a:bodyPr/>
                    <a:lstStyle/>
                    <a:p>
                      <a:pPr algn="l" rtl="0" fontAlgn="b"/>
                      <a:endParaRPr lang="fr-FR" sz="700" b="0" i="0" u="none" strike="noStrike" dirty="0">
                        <a:solidFill>
                          <a:srgbClr val="000000"/>
                        </a:solidFill>
                        <a:effectLst/>
                        <a:latin typeface="Peugeot New" panose="02000000000000000000" pitchFamily="2" charset="0"/>
                      </a:endParaRPr>
                    </a:p>
                  </a:txBody>
                  <a:tcPr marL="6888" marR="6888" marT="6888" marB="0" anchor="ctr">
                    <a:lnL>
                      <a:noFill/>
                    </a:lnL>
                    <a:lnR>
                      <a:noFill/>
                    </a:lnR>
                    <a:lnT w="6350" cap="flat" cmpd="sng" algn="ctr">
                      <a:noFill/>
                      <a:prstDash val="solid"/>
                      <a:round/>
                      <a:headEnd type="none" w="med" len="med"/>
                      <a:tailEnd type="none" w="med" len="med"/>
                    </a:lnT>
                    <a:lnB>
                      <a:noFill/>
                    </a:lnB>
                  </a:tcPr>
                </a:tc>
                <a:tc>
                  <a:txBody>
                    <a:bodyPr/>
                    <a:lstStyle/>
                    <a:p>
                      <a:pPr algn="l"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noFill/>
                      <a:prstDash val="solid"/>
                      <a:round/>
                      <a:headEnd type="none" w="med" len="med"/>
                      <a:tailEnd type="none" w="med" len="med"/>
                    </a:lnT>
                    <a:lnB>
                      <a:noFill/>
                    </a:lnB>
                  </a:tcPr>
                </a:tc>
                <a:tc vMerge="1">
                  <a:txBody>
                    <a:bodyPr/>
                    <a:lstStyle/>
                    <a:p>
                      <a:pPr algn="ctr"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hr-HR" sz="700" b="1" i="0" u="none" strike="noStrike" dirty="0">
                          <a:solidFill>
                            <a:srgbClr val="000000"/>
                          </a:solidFill>
                          <a:effectLst/>
                          <a:latin typeface="Peugeot New Light" panose="02000000000000000000" pitchFamily="2" charset="0"/>
                        </a:rPr>
                        <a:t>480 €</a:t>
                      </a:r>
                      <a:endParaRPr lang="fr-FR" sz="700" b="1"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fr-FR" sz="800" b="0" i="0" u="none" strike="noStrike">
                          <a:solidFill>
                            <a:srgbClr val="000000"/>
                          </a:solidFill>
                          <a:effectLst/>
                          <a:latin typeface="Peugeot New Light" panose="02000000000000000000" pitchFamily="2" charset="0"/>
                        </a:rPr>
                        <a:t>-</a:t>
                      </a:r>
                    </a:p>
                  </a:txBody>
                  <a:tcPr marL="6888" marR="6888" marT="6888" marB="0" anchor="b">
                    <a:lnL>
                      <a:noFill/>
                    </a:lnL>
                    <a:lnR>
                      <a:noFill/>
                    </a:lnR>
                    <a:lnT w="6350" cap="flat" cmpd="sng" algn="ctr">
                      <a:noFill/>
                      <a:prstDash val="solid"/>
                      <a:round/>
                      <a:headEnd type="none" w="med" len="med"/>
                      <a:tailEnd type="none" w="med" len="med"/>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w="6350" cap="flat" cmpd="sng" algn="ctr">
                      <a:noFill/>
                      <a:prstDash val="solid"/>
                      <a:round/>
                      <a:headEnd type="none" w="med" len="med"/>
                      <a:tailEnd type="none" w="med" len="med"/>
                    </a:lnT>
                    <a:lnB>
                      <a:noFill/>
                    </a:lnB>
                    <a:solidFill>
                      <a:srgbClr val="E7E6E6"/>
                    </a:solidFill>
                  </a:tcPr>
                </a:tc>
                <a:tc>
                  <a:txBody>
                    <a:bodyPr/>
                    <a:lstStyle/>
                    <a:p>
                      <a:pPr algn="ctr" fontAlgn="b"/>
                      <a:r>
                        <a:rPr lang="fr-FR" sz="800" b="0" i="0" u="none" strike="noStrike" dirty="0">
                          <a:solidFill>
                            <a:srgbClr val="000000"/>
                          </a:solidFill>
                          <a:effectLst/>
                          <a:latin typeface="Wingdings" panose="05000000000000000000" pitchFamily="2" charset="2"/>
                        </a:rPr>
                        <a:t>l</a:t>
                      </a:r>
                    </a:p>
                  </a:txBody>
                  <a:tcPr marL="6888" marR="6888" marT="6888" marB="0" anchor="b">
                    <a:lnL>
                      <a:noFill/>
                    </a:lnL>
                    <a:lnR>
                      <a:noFill/>
                    </a:lnR>
                    <a:lnT w="6350" cap="flat" cmpd="sng" algn="ctr">
                      <a:noFill/>
                      <a:prstDash val="solid"/>
                      <a:round/>
                      <a:headEnd type="none" w="med" len="med"/>
                      <a:tailEnd type="none" w="med" len="med"/>
                    </a:lnT>
                    <a:lnB>
                      <a:noFill/>
                    </a:lnB>
                  </a:tcPr>
                </a:tc>
                <a:extLst>
                  <a:ext uri="{0D108BD9-81ED-4DB2-BD59-A6C34878D82A}">
                    <a16:rowId xmlns:a16="http://schemas.microsoft.com/office/drawing/2014/main" val="2701126505"/>
                  </a:ext>
                </a:extLst>
              </a:tr>
              <a:tr h="153813">
                <a:tc>
                  <a:txBody>
                    <a:bodyPr/>
                    <a:lstStyle/>
                    <a:p>
                      <a:pPr algn="l" rtl="0" fontAlgn="b"/>
                      <a:r>
                        <a:rPr lang="hr-HR" sz="700" b="0" i="0" u="none" strike="noStrike" dirty="0">
                          <a:solidFill>
                            <a:srgbClr val="000000"/>
                          </a:solidFill>
                          <a:effectLst/>
                          <a:latin typeface="Peugeot New" panose="02000000000000000000" pitchFamily="2" charset="0"/>
                        </a:rPr>
                        <a:t>El. k</a:t>
                      </a:r>
                      <a:r>
                        <a:rPr lang="fr-FR" sz="700" b="0" i="0" u="none" strike="noStrike" dirty="0" err="1">
                          <a:solidFill>
                            <a:srgbClr val="000000"/>
                          </a:solidFill>
                          <a:effectLst/>
                          <a:latin typeface="Peugeot New" panose="02000000000000000000" pitchFamily="2" charset="0"/>
                        </a:rPr>
                        <a:t>rovni</a:t>
                      </a:r>
                      <a:r>
                        <a:rPr lang="fr-FR" sz="700" b="0" i="0" u="none" strike="noStrike" dirty="0">
                          <a:solidFill>
                            <a:srgbClr val="000000"/>
                          </a:solidFill>
                          <a:effectLst/>
                          <a:latin typeface="Peugeot New" panose="02000000000000000000" pitchFamily="2" charset="0"/>
                        </a:rPr>
                        <a:t> </a:t>
                      </a:r>
                      <a:r>
                        <a:rPr lang="fr-FR" sz="700" b="0" i="0" u="none" strike="noStrike" dirty="0" err="1">
                          <a:solidFill>
                            <a:srgbClr val="000000"/>
                          </a:solidFill>
                          <a:effectLst/>
                          <a:latin typeface="Peugeot New" panose="02000000000000000000" pitchFamily="2" charset="0"/>
                        </a:rPr>
                        <a:t>otvor</a:t>
                      </a:r>
                      <a:r>
                        <a:rPr lang="fr-FR" sz="700" b="0" i="0" u="none" strike="noStrike" dirty="0">
                          <a:solidFill>
                            <a:srgbClr val="000000"/>
                          </a:solidFill>
                          <a:effectLst/>
                          <a:latin typeface="Peugeot New" panose="02000000000000000000" pitchFamily="2" charset="0"/>
                        </a:rPr>
                        <a:t> s </a:t>
                      </a:r>
                      <a:r>
                        <a:rPr lang="fr-FR" sz="700" b="0" i="0" u="none" strike="noStrike" dirty="0" err="1">
                          <a:solidFill>
                            <a:srgbClr val="000000"/>
                          </a:solidFill>
                          <a:effectLst/>
                          <a:latin typeface="Peugeot New" panose="02000000000000000000" pitchFamily="2" charset="0"/>
                        </a:rPr>
                        <a:t>unutarnjim</a:t>
                      </a:r>
                      <a:r>
                        <a:rPr lang="fr-FR" sz="700" b="0" i="0" u="none" strike="noStrike" dirty="0">
                          <a:solidFill>
                            <a:srgbClr val="000000"/>
                          </a:solidFill>
                          <a:effectLst/>
                          <a:latin typeface="Peugeot New" panose="02000000000000000000" pitchFamily="2" charset="0"/>
                        </a:rPr>
                        <a:t> </a:t>
                      </a:r>
                      <a:r>
                        <a:rPr lang="hr-HR" sz="700" b="0" i="0" u="none" strike="noStrike" dirty="0">
                          <a:solidFill>
                            <a:srgbClr val="000000"/>
                          </a:solidFill>
                          <a:effectLst/>
                          <a:latin typeface="Peugeot New" panose="02000000000000000000" pitchFamily="2" charset="0"/>
                        </a:rPr>
                        <a:t>sjenilom</a:t>
                      </a:r>
                      <a:endParaRPr lang="fr-FR" sz="700" b="0" i="0" u="none" strike="noStrike" dirty="0">
                        <a:solidFill>
                          <a:srgbClr val="000000"/>
                        </a:solidFill>
                        <a:effectLst/>
                        <a:latin typeface="Peugeot New" panose="02000000000000000000" pitchFamily="2" charset="0"/>
                      </a:endParaRPr>
                    </a:p>
                  </a:txBody>
                  <a:tcPr marL="6888" marR="6888" marT="6888" marB="0" anchor="ctr">
                    <a:lnL>
                      <a:noFill/>
                    </a:lnL>
                    <a:lnR>
                      <a:noFill/>
                    </a:lnR>
                    <a:lnT>
                      <a:noFill/>
                    </a:lnT>
                    <a:lnB>
                      <a:noFill/>
                    </a:lnB>
                  </a:tcPr>
                </a:tc>
                <a:tc>
                  <a:txBody>
                    <a:bodyPr/>
                    <a:lstStyle/>
                    <a:p>
                      <a:pPr algn="l"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tcPr>
                </a:tc>
                <a:tc>
                  <a:txBody>
                    <a:bodyPr/>
                    <a:lstStyle/>
                    <a:p>
                      <a:pPr algn="ctr" fontAlgn="b"/>
                      <a:r>
                        <a:rPr lang="fr-FR" sz="700" b="0" i="0" u="none" strike="noStrike" dirty="0">
                          <a:solidFill>
                            <a:srgbClr val="000000"/>
                          </a:solidFill>
                          <a:effectLst/>
                          <a:latin typeface="Peugeot New Light" panose="02000000000000000000" pitchFamily="2" charset="0"/>
                        </a:rPr>
                        <a:t>TC07</a:t>
                      </a:r>
                    </a:p>
                  </a:txBody>
                  <a:tcPr marL="6888" marR="6888" marT="6888" marB="0" anchor="b">
                    <a:lnL>
                      <a:noFill/>
                    </a:lnL>
                    <a:lnR>
                      <a:noFill/>
                    </a:lnR>
                    <a:lnT>
                      <a:noFill/>
                    </a:lnT>
                    <a:lnB>
                      <a:noFill/>
                    </a:lnB>
                    <a:noFill/>
                  </a:tcPr>
                </a:tc>
                <a:tc>
                  <a:txBody>
                    <a:bodyPr/>
                    <a:lstStyle/>
                    <a:p>
                      <a:pPr algn="ctr" fontAlgn="b"/>
                      <a:r>
                        <a:rPr lang="fr-FR" sz="700" b="1" i="0" u="none" strike="noStrike" dirty="0">
                          <a:solidFill>
                            <a:srgbClr val="000000"/>
                          </a:solidFill>
                          <a:effectLst/>
                          <a:latin typeface="Peugeot New Light" panose="02000000000000000000" pitchFamily="2" charset="0"/>
                        </a:rPr>
                        <a:t>1 </a:t>
                      </a:r>
                      <a:r>
                        <a:rPr lang="hr-HR" sz="700" b="1" i="0" u="none" strike="noStrike" dirty="0">
                          <a:solidFill>
                            <a:srgbClr val="000000"/>
                          </a:solidFill>
                          <a:effectLst/>
                          <a:latin typeface="Peugeot New Light" panose="02000000000000000000" pitchFamily="2" charset="0"/>
                        </a:rPr>
                        <a:t>050</a:t>
                      </a:r>
                      <a:r>
                        <a:rPr lang="fr-FR" sz="700" b="1" i="0" u="none" strike="noStrike" dirty="0">
                          <a:solidFill>
                            <a:srgbClr val="000000"/>
                          </a:solidFill>
                          <a:effectLst/>
                          <a:latin typeface="Peugeot New Light" panose="02000000000000000000" pitchFamily="2" charset="0"/>
                        </a:rPr>
                        <a:t> €</a:t>
                      </a:r>
                    </a:p>
                  </a:txBody>
                  <a:tcPr marL="6888" marR="6888" marT="6888" marB="0" anchor="b">
                    <a:lnL>
                      <a:noFill/>
                    </a:lnL>
                    <a:lnR>
                      <a:noFill/>
                    </a:lnR>
                    <a:lnT>
                      <a:noFill/>
                    </a:lnT>
                    <a:lnB>
                      <a:noFill/>
                    </a:lnB>
                  </a:tcPr>
                </a:tc>
                <a:tc>
                  <a:txBody>
                    <a:bodyPr/>
                    <a:lstStyle/>
                    <a:p>
                      <a:pPr algn="ctr" fontAlgn="b"/>
                      <a:r>
                        <a:rPr lang="fr-FR" sz="800" b="0" i="0" u="none" strike="noStrike">
                          <a:solidFill>
                            <a:srgbClr val="000000"/>
                          </a:solidFill>
                          <a:effectLst/>
                          <a:latin typeface="Peugeot New Light" panose="02000000000000000000" pitchFamily="2" charset="0"/>
                        </a:rPr>
                        <a:t>-</a:t>
                      </a:r>
                    </a:p>
                  </a:txBody>
                  <a:tcPr marL="6888" marR="6888" marT="6888" marB="0" anchor="b">
                    <a:lnL>
                      <a:noFill/>
                    </a:lnL>
                    <a:lnR>
                      <a:noFill/>
                    </a:lnR>
                    <a:lnT>
                      <a:noFill/>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r>
                        <a:rPr lang="fr-FR" sz="800" b="0" i="0" u="none" strike="noStrike" baseline="30000" dirty="0">
                          <a:solidFill>
                            <a:srgbClr val="000000"/>
                          </a:solidFill>
                          <a:effectLst/>
                          <a:latin typeface="Peugeot New Light" panose="02000000000000000000" pitchFamily="2" charset="0"/>
                        </a:rPr>
                        <a:t>(1)</a:t>
                      </a:r>
                      <a:endParaRPr lang="fr-FR" sz="8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solidFill>
                      <a:srgbClr val="E7E6E6"/>
                    </a:solidFill>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a:noFill/>
                    </a:lnT>
                    <a:lnB>
                      <a:noFill/>
                    </a:lnB>
                  </a:tcPr>
                </a:tc>
                <a:extLst>
                  <a:ext uri="{0D108BD9-81ED-4DB2-BD59-A6C34878D82A}">
                    <a16:rowId xmlns:a16="http://schemas.microsoft.com/office/drawing/2014/main" val="1584989017"/>
                  </a:ext>
                </a:extLst>
              </a:tr>
            </a:tbl>
          </a:graphicData>
        </a:graphic>
      </p:graphicFrame>
      <p:graphicFrame>
        <p:nvGraphicFramePr>
          <p:cNvPr id="34" name="Tableau 33">
            <a:extLst>
              <a:ext uri="{FF2B5EF4-FFF2-40B4-BE49-F238E27FC236}">
                <a16:creationId xmlns:a16="http://schemas.microsoft.com/office/drawing/2014/main" id="{29BDD8D5-C381-7714-83FA-DF74F6AD04D9}"/>
              </a:ext>
            </a:extLst>
          </p:cNvPr>
          <p:cNvGraphicFramePr>
            <a:graphicFrameLocks noGrp="1"/>
          </p:cNvGraphicFramePr>
          <p:nvPr>
            <p:extLst>
              <p:ext uri="{D42A27DB-BD31-4B8C-83A1-F6EECF244321}">
                <p14:modId xmlns:p14="http://schemas.microsoft.com/office/powerpoint/2010/main" val="1584484537"/>
              </p:ext>
            </p:extLst>
          </p:nvPr>
        </p:nvGraphicFramePr>
        <p:xfrm>
          <a:off x="770879" y="5106542"/>
          <a:ext cx="10515600" cy="1088599"/>
        </p:xfrm>
        <a:graphic>
          <a:graphicData uri="http://schemas.openxmlformats.org/drawingml/2006/table">
            <a:tbl>
              <a:tblPr/>
              <a:tblGrid>
                <a:gridCol w="3976642">
                  <a:extLst>
                    <a:ext uri="{9D8B030D-6E8A-4147-A177-3AD203B41FA5}">
                      <a16:colId xmlns:a16="http://schemas.microsoft.com/office/drawing/2014/main" val="3435442580"/>
                    </a:ext>
                  </a:extLst>
                </a:gridCol>
                <a:gridCol w="2498029">
                  <a:extLst>
                    <a:ext uri="{9D8B030D-6E8A-4147-A177-3AD203B41FA5}">
                      <a16:colId xmlns:a16="http://schemas.microsoft.com/office/drawing/2014/main" val="2263424195"/>
                    </a:ext>
                  </a:extLst>
                </a:gridCol>
                <a:gridCol w="615323">
                  <a:extLst>
                    <a:ext uri="{9D8B030D-6E8A-4147-A177-3AD203B41FA5}">
                      <a16:colId xmlns:a16="http://schemas.microsoft.com/office/drawing/2014/main" val="656101047"/>
                    </a:ext>
                  </a:extLst>
                </a:gridCol>
                <a:gridCol w="615323">
                  <a:extLst>
                    <a:ext uri="{9D8B030D-6E8A-4147-A177-3AD203B41FA5}">
                      <a16:colId xmlns:a16="http://schemas.microsoft.com/office/drawing/2014/main" val="1479220948"/>
                    </a:ext>
                  </a:extLst>
                </a:gridCol>
                <a:gridCol w="936761">
                  <a:extLst>
                    <a:ext uri="{9D8B030D-6E8A-4147-A177-3AD203B41FA5}">
                      <a16:colId xmlns:a16="http://schemas.microsoft.com/office/drawing/2014/main" val="4090634126"/>
                    </a:ext>
                  </a:extLst>
                </a:gridCol>
                <a:gridCol w="936761">
                  <a:extLst>
                    <a:ext uri="{9D8B030D-6E8A-4147-A177-3AD203B41FA5}">
                      <a16:colId xmlns:a16="http://schemas.microsoft.com/office/drawing/2014/main" val="3038120670"/>
                    </a:ext>
                  </a:extLst>
                </a:gridCol>
                <a:gridCol w="936761">
                  <a:extLst>
                    <a:ext uri="{9D8B030D-6E8A-4147-A177-3AD203B41FA5}">
                      <a16:colId xmlns:a16="http://schemas.microsoft.com/office/drawing/2014/main" val="1254827150"/>
                    </a:ext>
                  </a:extLst>
                </a:gridCol>
              </a:tblGrid>
              <a:tr h="253305">
                <a:tc>
                  <a:txBody>
                    <a:bodyPr/>
                    <a:lstStyle/>
                    <a:p>
                      <a:pPr algn="l" fontAlgn="b"/>
                      <a:r>
                        <a:rPr lang="fr-FR" sz="1000" b="1" i="0" u="none" strike="noStrike" dirty="0">
                          <a:solidFill>
                            <a:srgbClr val="000000"/>
                          </a:solidFill>
                          <a:effectLst/>
                          <a:latin typeface="Peugeot New" panose="02000000000000000000" pitchFamily="2" charset="0"/>
                        </a:rPr>
                        <a:t>PRESVLAKE I SJEDALA</a:t>
                      </a:r>
                    </a:p>
                  </a:txBody>
                  <a:tcPr marL="6888" marR="6888" marT="68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a:solidFill>
                            <a:srgbClr val="000000"/>
                          </a:solidFill>
                          <a:effectLst/>
                          <a:latin typeface="Peugeot New Light"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700" b="0" i="0" u="none" strike="noStrike" dirty="0">
                        <a:solidFill>
                          <a:srgbClr val="000000"/>
                        </a:solidFill>
                        <a:effectLst/>
                        <a:latin typeface="Peugeot New Light" panose="02000000000000000000" pitchFamily="2" charset="0"/>
                      </a:endParaRPr>
                    </a:p>
                    <a:p>
                      <a:pPr algn="ctr" fontAlgn="ctr"/>
                      <a:r>
                        <a:rPr lang="fr-FR" sz="700" b="0" i="0" u="none" strike="noStrike" dirty="0">
                          <a:solidFill>
                            <a:srgbClr val="000000"/>
                          </a:solidFill>
                          <a:effectLst/>
                          <a:latin typeface="Peugeot New" panose="02000000000000000000" pitchFamily="2" charset="0"/>
                        </a:rPr>
                        <a:t> </a:t>
                      </a:r>
                    </a:p>
                  </a:txBody>
                  <a:tcPr marL="6888" marR="6888" marT="6888" marB="0">
                    <a:lnL>
                      <a:noFill/>
                    </a:lnL>
                    <a:lnR>
                      <a:noFill/>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fr-FR" sz="700" b="0" i="0" u="none" strike="noStrike" dirty="0">
                          <a:solidFill>
                            <a:srgbClr val="000000"/>
                          </a:solidFill>
                          <a:effectLst/>
                          <a:latin typeface="Peugeot New" panose="02000000000000000000" pitchFamily="2" charset="0"/>
                        </a:rPr>
                        <a:t> </a:t>
                      </a:r>
                    </a:p>
                  </a:txBody>
                  <a:tcPr marL="6888" marR="6888" marT="688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579329"/>
                  </a:ext>
                </a:extLst>
              </a:tr>
              <a:tr h="620202">
                <a:tc>
                  <a:txBody>
                    <a:bodyPr/>
                    <a:lstStyle/>
                    <a:p>
                      <a:pPr algn="l" rtl="0" fontAlgn="b"/>
                      <a:r>
                        <a:rPr lang="hr-HR" sz="800" b="0" i="0" u="none" strike="noStrike" dirty="0">
                          <a:solidFill>
                            <a:srgbClr val="000000"/>
                          </a:solidFill>
                          <a:effectLst/>
                          <a:latin typeface="Peugeot New" panose="02000000000000000000" pitchFamily="2" charset="0"/>
                        </a:rPr>
                        <a:t>Paket dinamička sjedala</a:t>
                      </a:r>
                      <a:endParaRPr lang="fr-FR" sz="800" b="0" i="0" u="none" strike="noStrike" dirty="0">
                        <a:solidFill>
                          <a:srgbClr val="000000"/>
                        </a:solidFill>
                        <a:effectLst/>
                        <a:latin typeface="Peugeot New" panose="02000000000000000000" pitchFamily="2" charset="0"/>
                      </a:endParaRPr>
                    </a:p>
                    <a:p>
                      <a:pPr marL="171450" indent="-171450" algn="l" rtl="0" fontAlgn="b">
                        <a:buFont typeface="Arial" panose="020B0604020202020204" pitchFamily="34" charset="0"/>
                        <a:buChar char="•"/>
                      </a:pPr>
                      <a:r>
                        <a:rPr lang="pt-BR" sz="700" b="0" i="0" u="none" strike="noStrike" kern="1200" dirty="0">
                          <a:solidFill>
                            <a:srgbClr val="000000"/>
                          </a:solidFill>
                          <a:effectLst/>
                          <a:latin typeface="Peugeot New" panose="02000000000000000000" pitchFamily="50" charset="0"/>
                          <a:ea typeface="+mn-ea"/>
                          <a:cs typeface="+mn-cs"/>
                        </a:rPr>
                        <a:t>Alcantara Iconium / TEP crna mistral s Adamite </a:t>
                      </a:r>
                      <a:r>
                        <a:rPr lang="hr-HR" sz="700" b="0" i="0" u="none" strike="noStrike" kern="1200" dirty="0">
                          <a:solidFill>
                            <a:srgbClr val="000000"/>
                          </a:solidFill>
                          <a:effectLst/>
                          <a:latin typeface="Peugeot New" panose="02000000000000000000" pitchFamily="50" charset="0"/>
                          <a:ea typeface="+mn-ea"/>
                          <a:cs typeface="+mn-cs"/>
                        </a:rPr>
                        <a:t>zelenim </a:t>
                      </a:r>
                      <a:r>
                        <a:rPr lang="pt-BR" sz="700" b="0" i="0" u="none" strike="noStrike" kern="1200" dirty="0">
                          <a:solidFill>
                            <a:srgbClr val="000000"/>
                          </a:solidFill>
                          <a:effectLst/>
                          <a:latin typeface="Peugeot New" panose="02000000000000000000" pitchFamily="50" charset="0"/>
                          <a:ea typeface="+mn-ea"/>
                          <a:cs typeface="+mn-cs"/>
                        </a:rPr>
                        <a:t>prošivo</a:t>
                      </a:r>
                      <a:r>
                        <a:rPr lang="hr-HR" sz="700" b="0" i="0" u="none" strike="noStrike" kern="1200" dirty="0">
                          <a:solidFill>
                            <a:srgbClr val="000000"/>
                          </a:solidFill>
                          <a:effectLst/>
                          <a:latin typeface="Peugeot New" panose="02000000000000000000" pitchFamily="50" charset="0"/>
                          <a:ea typeface="+mn-ea"/>
                          <a:cs typeface="+mn-cs"/>
                        </a:rPr>
                        <a:t>m</a:t>
                      </a:r>
                      <a:endParaRPr lang="fr-FR" sz="700" b="0" i="0" u="none" strike="noStrike" kern="1200" dirty="0">
                        <a:solidFill>
                          <a:srgbClr val="000000"/>
                        </a:solidFill>
                        <a:effectLst/>
                        <a:latin typeface="Peugeot New" panose="02000000000000000000" pitchFamily="50" charset="0"/>
                        <a:ea typeface="+mn-ea"/>
                        <a:cs typeface="+mn-cs"/>
                      </a:endParaRPr>
                    </a:p>
                    <a:p>
                      <a:pPr marL="171450" indent="-171450" algn="l" rtl="0" fontAlgn="b">
                        <a:buFont typeface="Arial" panose="020B0604020202020204" pitchFamily="34" charset="0"/>
                        <a:buChar char="•"/>
                      </a:pPr>
                      <a:r>
                        <a:rPr lang="fr-FR" sz="700" b="0" i="0" u="none" strike="noStrike" kern="1200" dirty="0" err="1">
                          <a:solidFill>
                            <a:srgbClr val="000000"/>
                          </a:solidFill>
                          <a:effectLst/>
                          <a:latin typeface="Peugeot New" panose="02000000000000000000" pitchFamily="50" charset="0"/>
                          <a:ea typeface="+mn-ea"/>
                          <a:cs typeface="+mn-cs"/>
                        </a:rPr>
                        <a:t>Električno</a:t>
                      </a:r>
                      <a:r>
                        <a:rPr lang="fr-FR" sz="700" b="0" i="0" u="none" strike="noStrike" kern="1200" dirty="0">
                          <a:solidFill>
                            <a:srgbClr val="000000"/>
                          </a:solidFill>
                          <a:effectLst/>
                          <a:latin typeface="Peugeot New" panose="02000000000000000000" pitchFamily="50" charset="0"/>
                          <a:ea typeface="+mn-ea"/>
                          <a:cs typeface="+mn-cs"/>
                        </a:rPr>
                        <a:t> </a:t>
                      </a:r>
                      <a:r>
                        <a:rPr lang="fr-FR" sz="700" b="0" i="0" u="none" strike="noStrike" kern="1200" dirty="0" err="1">
                          <a:solidFill>
                            <a:srgbClr val="000000"/>
                          </a:solidFill>
                          <a:effectLst/>
                          <a:latin typeface="Peugeot New" panose="02000000000000000000" pitchFamily="50" charset="0"/>
                          <a:ea typeface="+mn-ea"/>
                          <a:cs typeface="+mn-cs"/>
                        </a:rPr>
                        <a:t>podesivo</a:t>
                      </a:r>
                      <a:r>
                        <a:rPr lang="fr-FR" sz="700" b="0" i="0" u="none" strike="noStrike" kern="1200" dirty="0">
                          <a:solidFill>
                            <a:srgbClr val="000000"/>
                          </a:solidFill>
                          <a:effectLst/>
                          <a:latin typeface="Peugeot New" panose="02000000000000000000" pitchFamily="50" charset="0"/>
                          <a:ea typeface="+mn-ea"/>
                          <a:cs typeface="+mn-cs"/>
                        </a:rPr>
                        <a:t> </a:t>
                      </a:r>
                      <a:r>
                        <a:rPr lang="fr-FR" sz="700" b="0" i="0" u="none" strike="noStrike" kern="1200" dirty="0" err="1">
                          <a:solidFill>
                            <a:srgbClr val="000000"/>
                          </a:solidFill>
                          <a:effectLst/>
                          <a:latin typeface="Peugeot New" panose="02000000000000000000" pitchFamily="50" charset="0"/>
                          <a:ea typeface="+mn-ea"/>
                          <a:cs typeface="+mn-cs"/>
                        </a:rPr>
                        <a:t>vozačevo</a:t>
                      </a:r>
                      <a:r>
                        <a:rPr lang="fr-FR" sz="700" b="0" i="0" u="none" strike="noStrike" kern="1200" dirty="0">
                          <a:solidFill>
                            <a:srgbClr val="000000"/>
                          </a:solidFill>
                          <a:effectLst/>
                          <a:latin typeface="Peugeot New" panose="02000000000000000000" pitchFamily="50" charset="0"/>
                          <a:ea typeface="+mn-ea"/>
                          <a:cs typeface="+mn-cs"/>
                        </a:rPr>
                        <a:t> </a:t>
                      </a:r>
                      <a:r>
                        <a:rPr lang="fr-FR" sz="700" b="0" i="0" u="none" strike="noStrike" kern="1200" dirty="0" err="1">
                          <a:solidFill>
                            <a:srgbClr val="000000"/>
                          </a:solidFill>
                          <a:effectLst/>
                          <a:latin typeface="Peugeot New" panose="02000000000000000000" pitchFamily="50" charset="0"/>
                          <a:ea typeface="+mn-ea"/>
                          <a:cs typeface="+mn-cs"/>
                        </a:rPr>
                        <a:t>sjedalo</a:t>
                      </a:r>
                      <a:r>
                        <a:rPr lang="fr-FR" sz="700" b="0" i="0" u="none" strike="noStrike" kern="1200" dirty="0">
                          <a:solidFill>
                            <a:srgbClr val="000000"/>
                          </a:solidFill>
                          <a:effectLst/>
                          <a:latin typeface="Peugeot New" panose="02000000000000000000" pitchFamily="50" charset="0"/>
                          <a:ea typeface="+mn-ea"/>
                          <a:cs typeface="+mn-cs"/>
                        </a:rPr>
                        <a:t> s </a:t>
                      </a:r>
                      <a:r>
                        <a:rPr lang="fr-FR" sz="700" b="0" i="0" u="none" strike="noStrike" kern="1200" dirty="0" err="1">
                          <a:solidFill>
                            <a:srgbClr val="000000"/>
                          </a:solidFill>
                          <a:effectLst/>
                          <a:latin typeface="Peugeot New" panose="02000000000000000000" pitchFamily="50" charset="0"/>
                          <a:ea typeface="+mn-ea"/>
                          <a:cs typeface="+mn-cs"/>
                        </a:rPr>
                        <a:t>masažnom</a:t>
                      </a:r>
                      <a:r>
                        <a:rPr lang="fr-FR" sz="700" b="0" i="0" u="none" strike="noStrike" kern="1200" dirty="0">
                          <a:solidFill>
                            <a:srgbClr val="000000"/>
                          </a:solidFill>
                          <a:effectLst/>
                          <a:latin typeface="Peugeot New" panose="02000000000000000000" pitchFamily="50" charset="0"/>
                          <a:ea typeface="+mn-ea"/>
                          <a:cs typeface="+mn-cs"/>
                        </a:rPr>
                        <a:t> </a:t>
                      </a:r>
                      <a:r>
                        <a:rPr lang="fr-FR" sz="700" b="0" i="0" u="none" strike="noStrike" kern="1200" dirty="0" err="1">
                          <a:solidFill>
                            <a:srgbClr val="000000"/>
                          </a:solidFill>
                          <a:effectLst/>
                          <a:latin typeface="Peugeot New" panose="02000000000000000000" pitchFamily="50" charset="0"/>
                          <a:ea typeface="+mn-ea"/>
                          <a:cs typeface="+mn-cs"/>
                        </a:rPr>
                        <a:t>funkcijom</a:t>
                      </a:r>
                      <a:r>
                        <a:rPr lang="hr-HR" sz="700" b="0" i="0" u="none" strike="noStrike" kern="1200" dirty="0">
                          <a:solidFill>
                            <a:srgbClr val="000000"/>
                          </a:solidFill>
                          <a:effectLst/>
                          <a:latin typeface="Peugeot New" panose="02000000000000000000" pitchFamily="50" charset="0"/>
                          <a:ea typeface="+mn-ea"/>
                          <a:cs typeface="+mn-cs"/>
                        </a:rPr>
                        <a:t> </a:t>
                      </a:r>
                    </a:p>
                    <a:p>
                      <a:pPr marL="171450" indent="-171450" algn="l" rtl="0" fontAlgn="b">
                        <a:buFont typeface="Arial" panose="020B0604020202020204" pitchFamily="34" charset="0"/>
                        <a:buChar char="•"/>
                      </a:pPr>
                      <a:r>
                        <a:rPr lang="fr-FR" sz="700" b="0" i="0" u="none" strike="noStrike" kern="1200" dirty="0" err="1">
                          <a:solidFill>
                            <a:srgbClr val="000000"/>
                          </a:solidFill>
                          <a:effectLst/>
                          <a:latin typeface="Peugeot New" panose="02000000000000000000" pitchFamily="50" charset="0"/>
                          <a:ea typeface="+mn-ea"/>
                          <a:cs typeface="+mn-cs"/>
                        </a:rPr>
                        <a:t>Grijana</a:t>
                      </a:r>
                      <a:r>
                        <a:rPr lang="fr-FR" sz="700" b="0" i="0" u="none" strike="noStrike" kern="1200" dirty="0">
                          <a:solidFill>
                            <a:srgbClr val="000000"/>
                          </a:solidFill>
                          <a:effectLst/>
                          <a:latin typeface="Peugeot New" panose="02000000000000000000" pitchFamily="50" charset="0"/>
                          <a:ea typeface="+mn-ea"/>
                          <a:cs typeface="+mn-cs"/>
                        </a:rPr>
                        <a:t> </a:t>
                      </a:r>
                      <a:r>
                        <a:rPr lang="fr-FR" sz="700" b="0" i="0" u="none" strike="noStrike" kern="1200" dirty="0" err="1">
                          <a:solidFill>
                            <a:srgbClr val="000000"/>
                          </a:solidFill>
                          <a:effectLst/>
                          <a:latin typeface="Peugeot New" panose="02000000000000000000" pitchFamily="50" charset="0"/>
                          <a:ea typeface="+mn-ea"/>
                          <a:cs typeface="+mn-cs"/>
                        </a:rPr>
                        <a:t>prednja</a:t>
                      </a:r>
                      <a:r>
                        <a:rPr lang="fr-FR" sz="700" b="0" i="0" u="none" strike="noStrike" kern="1200" dirty="0">
                          <a:solidFill>
                            <a:srgbClr val="000000"/>
                          </a:solidFill>
                          <a:effectLst/>
                          <a:latin typeface="Peugeot New" panose="02000000000000000000" pitchFamily="50" charset="0"/>
                          <a:ea typeface="+mn-ea"/>
                          <a:cs typeface="+mn-cs"/>
                        </a:rPr>
                        <a:t> </a:t>
                      </a:r>
                      <a:r>
                        <a:rPr lang="fr-FR" sz="700" b="0" i="0" u="none" strike="noStrike" kern="1200" dirty="0" err="1">
                          <a:solidFill>
                            <a:srgbClr val="000000"/>
                          </a:solidFill>
                          <a:effectLst/>
                          <a:latin typeface="Peugeot New" panose="02000000000000000000" pitchFamily="50" charset="0"/>
                          <a:ea typeface="+mn-ea"/>
                          <a:cs typeface="+mn-cs"/>
                        </a:rPr>
                        <a:t>sjedala</a:t>
                      </a:r>
                      <a:endParaRPr lang="fr-FR" sz="700" b="0" i="0" u="none" strike="noStrike" kern="1200" dirty="0">
                        <a:solidFill>
                          <a:srgbClr val="000000"/>
                        </a:solidFill>
                        <a:effectLst/>
                        <a:latin typeface="Peugeot New" panose="02000000000000000000" pitchFamily="50" charset="0"/>
                        <a:ea typeface="+mn-ea"/>
                        <a:cs typeface="+mn-cs"/>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700" b="0" i="0" u="none" strike="noStrike" dirty="0">
                          <a:solidFill>
                            <a:srgbClr val="000000"/>
                          </a:solidFill>
                          <a:effectLst/>
                          <a:latin typeface="Peugeot New Light" panose="02000000000000000000" pitchFamily="2" charset="0"/>
                        </a:rPr>
                        <a:t>WNFX</a:t>
                      </a:r>
                    </a:p>
                  </a:txBody>
                  <a:tcPr marL="6888" marR="6888" marT="6888"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700" b="1" i="0" u="none" strike="noStrike" dirty="0">
                          <a:solidFill>
                            <a:srgbClr val="000000"/>
                          </a:solidFill>
                          <a:effectLst/>
                          <a:latin typeface="Peugeot New Light" panose="02000000000000000000" pitchFamily="2" charset="0"/>
                        </a:rPr>
                        <a:t>1 </a:t>
                      </a:r>
                      <a:r>
                        <a:rPr lang="hr-HR" sz="700" b="1" i="0" u="none" strike="noStrike" dirty="0">
                          <a:solidFill>
                            <a:srgbClr val="000000"/>
                          </a:solidFill>
                          <a:effectLst/>
                          <a:latin typeface="Peugeot New Light" panose="02000000000000000000" pitchFamily="2" charset="0"/>
                        </a:rPr>
                        <a:t>5</a:t>
                      </a:r>
                      <a:r>
                        <a:rPr lang="fr-FR" sz="700" b="1" i="0" u="none" strike="noStrike" dirty="0">
                          <a:solidFill>
                            <a:srgbClr val="000000"/>
                          </a:solidFill>
                          <a:effectLst/>
                          <a:latin typeface="Peugeot New Light" panose="02000000000000000000" pitchFamily="2" charset="0"/>
                        </a:rPr>
                        <a:t>00 €</a:t>
                      </a:r>
                    </a:p>
                  </a:txBody>
                  <a:tcPr marL="6888" marR="6888" marT="688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dirty="0">
                          <a:solidFill>
                            <a:srgbClr val="000000"/>
                          </a:solidFill>
                          <a:effectLst/>
                          <a:latin typeface="Peugeot New Light" panose="02000000000000000000" pitchFamily="2" charset="0"/>
                        </a:rPr>
                        <a:t>-</a:t>
                      </a:r>
                    </a:p>
                  </a:txBody>
                  <a:tcPr marL="6888" marR="6888" marT="688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fr-FR" sz="800" b="0" i="0" u="none" strike="noStrike" dirty="0">
                          <a:solidFill>
                            <a:srgbClr val="000000"/>
                          </a:solidFill>
                          <a:effectLst/>
                          <a:latin typeface="Peugeot New Light" panose="02000000000000000000" pitchFamily="2" charset="0"/>
                        </a:rPr>
                        <a:t>-</a:t>
                      </a:r>
                    </a:p>
                  </a:txBody>
                  <a:tcPr marL="6888" marR="6888" marT="6888" marB="0" anchor="ctr">
                    <a:lnL>
                      <a:noFill/>
                    </a:lnL>
                    <a:lnR>
                      <a:noFill/>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28291685"/>
                  </a:ext>
                </a:extLst>
              </a:tr>
              <a:tr h="215092">
                <a:tc>
                  <a:txBody>
                    <a:bodyPr/>
                    <a:lstStyle/>
                    <a:p>
                      <a:pPr algn="l" rtl="0" fontAlgn="b"/>
                      <a:r>
                        <a:rPr lang="hr-HR" sz="700" b="0" i="0" u="none" strike="noStrike" baseline="0" dirty="0">
                          <a:solidFill>
                            <a:srgbClr val="000000"/>
                          </a:solidFill>
                          <a:effectLst/>
                          <a:latin typeface="Peugeot New" panose="02000000000000000000" pitchFamily="2" charset="0"/>
                        </a:rPr>
                        <a:t>Grijana p</a:t>
                      </a:r>
                      <a:r>
                        <a:rPr lang="fr-FR" sz="700" b="0" i="0" u="none" strike="noStrike" baseline="0" dirty="0" err="1">
                          <a:solidFill>
                            <a:srgbClr val="000000"/>
                          </a:solidFill>
                          <a:effectLst/>
                          <a:latin typeface="Peugeot New" panose="02000000000000000000" pitchFamily="2" charset="0"/>
                        </a:rPr>
                        <a:t>rednja</a:t>
                      </a:r>
                      <a:r>
                        <a:rPr lang="fr-FR" sz="700" b="0" i="0" u="none" strike="noStrike" baseline="0" dirty="0">
                          <a:solidFill>
                            <a:srgbClr val="000000"/>
                          </a:solidFill>
                          <a:effectLst/>
                          <a:latin typeface="Peugeot New" panose="02000000000000000000" pitchFamily="2" charset="0"/>
                        </a:rPr>
                        <a:t> </a:t>
                      </a:r>
                      <a:r>
                        <a:rPr lang="fr-FR" sz="700" b="0" i="0" u="none" strike="noStrike" baseline="0" dirty="0" err="1">
                          <a:solidFill>
                            <a:srgbClr val="000000"/>
                          </a:solidFill>
                          <a:effectLst/>
                          <a:latin typeface="Peugeot New" panose="02000000000000000000" pitchFamily="2" charset="0"/>
                        </a:rPr>
                        <a:t>sjedala</a:t>
                      </a:r>
                      <a:endParaRPr lang="fr-FR" sz="700" b="0" i="0" u="none" strike="noStrike" dirty="0">
                        <a:solidFill>
                          <a:srgbClr val="000000"/>
                        </a:solidFill>
                        <a:effectLst/>
                        <a:latin typeface="Peugeot New" panose="02000000000000000000" pitchFamily="2" charset="0"/>
                      </a:endParaRPr>
                    </a:p>
                  </a:txBody>
                  <a:tcPr marL="6888" marR="6888" marT="6888" marB="0" anchor="b">
                    <a:lnL>
                      <a:noFill/>
                    </a:lnL>
                    <a:lnR>
                      <a:noFill/>
                    </a:lnR>
                    <a:lnT>
                      <a:noFill/>
                    </a:lnT>
                    <a:lnB>
                      <a:noFill/>
                    </a:lnB>
                    <a:noFill/>
                  </a:tcPr>
                </a:tc>
                <a:tc>
                  <a:txBody>
                    <a:bodyPr/>
                    <a:lstStyle/>
                    <a:p>
                      <a:pPr algn="ctr" fontAlgn="b"/>
                      <a:r>
                        <a:rPr lang="pl-PL" sz="700" b="0" i="0" u="none" strike="noStrike" dirty="0">
                          <a:solidFill>
                            <a:srgbClr val="000000"/>
                          </a:solidFill>
                          <a:effectLst/>
                          <a:latin typeface="Peugeot New Light" panose="02000000000000000000" pitchFamily="2" charset="0"/>
                        </a:rPr>
                        <a:t>Uključeno u </a:t>
                      </a:r>
                      <a:r>
                        <a:rPr lang="pl-PL" sz="700" b="0" i="0" u="none" strike="noStrike" dirty="0" err="1">
                          <a:solidFill>
                            <a:srgbClr val="000000"/>
                          </a:solidFill>
                          <a:effectLst/>
                          <a:latin typeface="Peugeot New Light" panose="02000000000000000000" pitchFamily="2" charset="0"/>
                        </a:rPr>
                        <a:t>paket</a:t>
                      </a:r>
                      <a:r>
                        <a:rPr lang="pl-PL" sz="700" b="0" i="0" u="none" strike="noStrike" dirty="0">
                          <a:solidFill>
                            <a:srgbClr val="000000"/>
                          </a:solidFill>
                          <a:effectLst/>
                          <a:latin typeface="Peugeot New Light" panose="02000000000000000000" pitchFamily="2" charset="0"/>
                        </a:rPr>
                        <a:t> </a:t>
                      </a:r>
                      <a:r>
                        <a:rPr lang="pl-PL" sz="700" b="0" i="0" u="none" strike="noStrike" dirty="0" err="1">
                          <a:solidFill>
                            <a:srgbClr val="000000"/>
                          </a:solidFill>
                          <a:effectLst/>
                          <a:latin typeface="Peugeot New Light" panose="02000000000000000000" pitchFamily="2" charset="0"/>
                        </a:rPr>
                        <a:t>dinamička</a:t>
                      </a:r>
                      <a:r>
                        <a:rPr lang="pl-PL" sz="700" b="0" i="0" u="none" strike="noStrike" dirty="0">
                          <a:solidFill>
                            <a:srgbClr val="000000"/>
                          </a:solidFill>
                          <a:effectLst/>
                          <a:latin typeface="Peugeot New Light" panose="02000000000000000000" pitchFamily="2" charset="0"/>
                        </a:rPr>
                        <a:t> </a:t>
                      </a:r>
                      <a:r>
                        <a:rPr lang="pl-PL" sz="700" b="0" i="0" u="none" strike="noStrike" dirty="0" err="1">
                          <a:solidFill>
                            <a:srgbClr val="000000"/>
                          </a:solidFill>
                          <a:effectLst/>
                          <a:latin typeface="Peugeot New Light" panose="02000000000000000000" pitchFamily="2" charset="0"/>
                        </a:rPr>
                        <a:t>sjedala</a:t>
                      </a:r>
                      <a:endParaRPr lang="fr-FR" sz="700" b="0" i="0" u="none" strike="noStrike" dirty="0">
                        <a:solidFill>
                          <a:srgbClr val="000000"/>
                        </a:solidFill>
                        <a:effectLst/>
                        <a:latin typeface="Peugeot New Light" panose="02000000000000000000" pitchFamily="2" charset="0"/>
                      </a:endParaRPr>
                    </a:p>
                  </a:txBody>
                  <a:tcPr marL="6888" marR="6888" marT="6888" marB="0" anchor="b">
                    <a:lnL>
                      <a:noFill/>
                    </a:lnL>
                    <a:lnR>
                      <a:noFill/>
                    </a:lnR>
                    <a:lnT>
                      <a:noFill/>
                    </a:lnT>
                    <a:lnB>
                      <a:noFill/>
                    </a:lnB>
                    <a:noFill/>
                  </a:tcPr>
                </a:tc>
                <a:tc>
                  <a:txBody>
                    <a:bodyPr/>
                    <a:lstStyle/>
                    <a:p>
                      <a:pPr algn="ctr" fontAlgn="b"/>
                      <a:r>
                        <a:rPr lang="fr-FR" sz="700" b="0" i="0" u="none" strike="noStrike" dirty="0">
                          <a:solidFill>
                            <a:srgbClr val="000000"/>
                          </a:solidFill>
                          <a:effectLst/>
                          <a:latin typeface="Peugeot New Light" panose="02000000000000000000" pitchFamily="2" charset="0"/>
                        </a:rPr>
                        <a:t>NA01</a:t>
                      </a:r>
                    </a:p>
                  </a:txBody>
                  <a:tcPr marL="6888" marR="6888" marT="6888" marB="0" anchor="b">
                    <a:lnL>
                      <a:noFill/>
                    </a:lnL>
                    <a:lnR>
                      <a:noFill/>
                    </a:lnR>
                    <a:lnT>
                      <a:noFill/>
                    </a:lnT>
                    <a:lnB>
                      <a:noFill/>
                    </a:lnB>
                    <a:noFill/>
                  </a:tcPr>
                </a:tc>
                <a:tc>
                  <a:txBody>
                    <a:bodyPr/>
                    <a:lstStyle/>
                    <a:p>
                      <a:pPr algn="ctr" fontAlgn="b"/>
                      <a:r>
                        <a:rPr lang="fr-FR" sz="700" b="1" i="0" u="none" strike="noStrike" dirty="0">
                          <a:solidFill>
                            <a:srgbClr val="000000"/>
                          </a:solidFill>
                          <a:effectLst/>
                          <a:latin typeface="Peugeot New Light" panose="02000000000000000000" pitchFamily="2" charset="0"/>
                        </a:rPr>
                        <a:t>20</a:t>
                      </a:r>
                      <a:r>
                        <a:rPr lang="hr-HR" sz="700" b="1" i="0" u="none" strike="noStrike" dirty="0">
                          <a:solidFill>
                            <a:srgbClr val="000000"/>
                          </a:solidFill>
                          <a:effectLst/>
                          <a:latin typeface="Peugeot New Light" panose="02000000000000000000" pitchFamily="2" charset="0"/>
                        </a:rPr>
                        <a:t>0</a:t>
                      </a:r>
                      <a:r>
                        <a:rPr lang="fr-FR" sz="700" b="1" i="0" u="none" strike="noStrike" dirty="0">
                          <a:solidFill>
                            <a:srgbClr val="000000"/>
                          </a:solidFill>
                          <a:effectLst/>
                          <a:latin typeface="Peugeot New Light" panose="02000000000000000000" pitchFamily="2" charset="0"/>
                        </a:rPr>
                        <a:t> €</a:t>
                      </a:r>
                    </a:p>
                  </a:txBody>
                  <a:tcPr marL="6888" marR="6888" marT="6888" marB="0" anchor="b">
                    <a:lnL>
                      <a:noFill/>
                    </a:lnL>
                    <a:lnR>
                      <a:noFill/>
                    </a:lnR>
                    <a:lnT>
                      <a:noFill/>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a:noFill/>
                    </a:lnT>
                    <a:lnB>
                      <a:noFill/>
                    </a:lnB>
                  </a:tcPr>
                </a:tc>
                <a:tc>
                  <a:txBody>
                    <a:bodyPr/>
                    <a:lstStyle/>
                    <a:p>
                      <a:pPr algn="ctr" fontAlgn="b"/>
                      <a:r>
                        <a:rPr lang="fr-FR" sz="800" b="0" i="0" u="none" strike="noStrike" dirty="0">
                          <a:solidFill>
                            <a:srgbClr val="000000"/>
                          </a:solidFill>
                          <a:effectLst/>
                          <a:latin typeface="Wingdings" panose="05000000000000000000" pitchFamily="2" charset="2"/>
                        </a:rPr>
                        <a:t>m</a:t>
                      </a:r>
                    </a:p>
                  </a:txBody>
                  <a:tcPr marL="6888" marR="6888" marT="6888" marB="0" anchor="b">
                    <a:lnL>
                      <a:noFill/>
                    </a:lnL>
                    <a:lnR>
                      <a:noFill/>
                    </a:lnR>
                    <a:lnT>
                      <a:noFill/>
                    </a:lnT>
                    <a:lnB>
                      <a:noFill/>
                    </a:lnB>
                    <a:solidFill>
                      <a:srgbClr val="E7E6E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Peugeot New Light" panose="02000000000000000000" pitchFamily="2" charset="0"/>
                        </a:rPr>
                        <a:t>-</a:t>
                      </a:r>
                    </a:p>
                  </a:txBody>
                  <a:tcPr marL="6888" marR="6888" marT="6888" marB="0" anchor="b">
                    <a:lnL>
                      <a:noFill/>
                    </a:lnL>
                    <a:lnR>
                      <a:noFill/>
                    </a:lnR>
                    <a:lnT>
                      <a:noFill/>
                    </a:lnT>
                    <a:lnB>
                      <a:noFill/>
                    </a:lnB>
                  </a:tcPr>
                </a:tc>
                <a:extLst>
                  <a:ext uri="{0D108BD9-81ED-4DB2-BD59-A6C34878D82A}">
                    <a16:rowId xmlns:a16="http://schemas.microsoft.com/office/drawing/2014/main" val="2146578843"/>
                  </a:ext>
                </a:extLst>
              </a:tr>
            </a:tbl>
          </a:graphicData>
        </a:graphic>
      </p:graphicFrame>
      <p:sp>
        <p:nvSpPr>
          <p:cNvPr id="2" name="ZoneTexte 24">
            <a:extLst>
              <a:ext uri="{FF2B5EF4-FFF2-40B4-BE49-F238E27FC236}">
                <a16:creationId xmlns:a16="http://schemas.microsoft.com/office/drawing/2014/main" id="{DCE6BE83-C5EA-932C-ED2A-76E6925EF010}"/>
              </a:ext>
            </a:extLst>
          </p:cNvPr>
          <p:cNvSpPr txBox="1"/>
          <p:nvPr/>
        </p:nvSpPr>
        <p:spPr>
          <a:xfrm>
            <a:off x="658076" y="300722"/>
            <a:ext cx="4381500" cy="501869"/>
          </a:xfrm>
          <a:prstGeom prst="rect">
            <a:avLst/>
          </a:prstGeom>
          <a:noFill/>
        </p:spPr>
        <p:txBody>
          <a:bodyPr wrap="square" rtlCol="0">
            <a:spAutoFit/>
          </a:body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en-GB"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OPCIJE</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Peugeot New" panose="02000000000000000000" pitchFamily="50" charset="0"/>
                <a:ea typeface="+mn-ea"/>
                <a:cs typeface="+mn-cs"/>
              </a:rPr>
              <a:t>Preporučene</a:t>
            </a:r>
            <a:r>
              <a:rPr kumimoji="0" lang="en-GB" sz="12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Peugeot New" panose="02000000000000000000" pitchFamily="50" charset="0"/>
                <a:ea typeface="+mn-ea"/>
                <a:cs typeface="+mn-cs"/>
              </a:rPr>
              <a:t>cijene</a:t>
            </a:r>
            <a:r>
              <a:rPr kumimoji="0" lang="en-GB" sz="12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rPr>
              <a:t> s PDV-om</a:t>
            </a:r>
          </a:p>
        </p:txBody>
      </p:sp>
      <p:grpSp>
        <p:nvGrpSpPr>
          <p:cNvPr id="3" name="Groupe 6">
            <a:extLst>
              <a:ext uri="{FF2B5EF4-FFF2-40B4-BE49-F238E27FC236}">
                <a16:creationId xmlns:a16="http://schemas.microsoft.com/office/drawing/2014/main" id="{8F7456A8-B912-9C86-1309-10976B10054D}"/>
              </a:ext>
            </a:extLst>
          </p:cNvPr>
          <p:cNvGrpSpPr/>
          <p:nvPr/>
        </p:nvGrpSpPr>
        <p:grpSpPr>
          <a:xfrm>
            <a:off x="0" y="0"/>
            <a:ext cx="373081" cy="6858014"/>
            <a:chOff x="-6767" y="-14"/>
            <a:chExt cx="373081" cy="6858014"/>
          </a:xfrm>
        </p:grpSpPr>
        <p:sp>
          <p:nvSpPr>
            <p:cNvPr id="13" name="Rectangle 12">
              <a:hlinkClick r:id="" action="ppaction://noaction"/>
              <a:extLst>
                <a:ext uri="{FF2B5EF4-FFF2-40B4-BE49-F238E27FC236}">
                  <a16:creationId xmlns:a16="http://schemas.microsoft.com/office/drawing/2014/main" id="{FA3F41A8-CB64-EB54-F308-FFA7D010EE98}"/>
                </a:ext>
              </a:extLst>
            </p:cNvPr>
            <p:cNvSpPr/>
            <p:nvPr/>
          </p:nvSpPr>
          <p:spPr>
            <a:xfrm rot="16200000">
              <a:off x="-249651" y="6243635"/>
              <a:ext cx="857250" cy="371479"/>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JAMSTVO I SERVIS</a:t>
              </a:r>
            </a:p>
          </p:txBody>
        </p:sp>
        <p:sp>
          <p:nvSpPr>
            <p:cNvPr id="14" name="Rectangle 13">
              <a:hlinkClick r:id="" action="ppaction://noaction"/>
              <a:extLst>
                <a:ext uri="{FF2B5EF4-FFF2-40B4-BE49-F238E27FC236}">
                  <a16:creationId xmlns:a16="http://schemas.microsoft.com/office/drawing/2014/main" id="{17A24584-1097-DC7E-D069-D63B33B3AE6A}"/>
                </a:ext>
              </a:extLst>
            </p:cNvPr>
            <p:cNvSpPr/>
            <p:nvPr/>
          </p:nvSpPr>
          <p:spPr>
            <a:xfrm rot="16200000">
              <a:off x="-249652" y="4297972"/>
              <a:ext cx="857250" cy="371475"/>
            </a:xfrm>
            <a:prstGeom prst="rect">
              <a:avLst/>
            </a:prstGeom>
            <a:solidFill>
              <a:schemeClr val="tx1">
                <a:lumMod val="65000"/>
                <a:lumOff val="35000"/>
              </a:schemeClr>
            </a:solidFill>
            <a:ln w="6350" cap="flat" cmpd="sng" algn="ctr">
              <a:noFill/>
              <a:prstDash val="solid"/>
              <a:miter lim="800000"/>
            </a:ln>
            <a:effectLst/>
            <a:scene3d>
              <a:camera prst="orthographicFront"/>
              <a:lightRig rig="contrasting" dir="t">
                <a:rot lat="0" lon="0" rev="0"/>
              </a:lightRig>
            </a:scene3d>
            <a:sp3d prstMaterial="plastic">
              <a:bevelT/>
            </a:sp3d>
          </p:spPr>
          <p:txBody>
            <a:bodyPr lIns="0" rIns="0" rtlCol="0" anchor="ctr"/>
            <a:lstStyle/>
            <a:p>
              <a:pPr algn="ctr"/>
              <a:r>
                <a:rPr lang="hr-HR" sz="680" kern="0" spc="50" dirty="0">
                  <a:solidFill>
                    <a:schemeClr val="bg1"/>
                  </a:solidFill>
                  <a:latin typeface="Peugeot New" panose="02000000000000000000" pitchFamily="2" charset="0"/>
                </a:rPr>
                <a:t>OPCIJE</a:t>
              </a:r>
              <a:endParaRPr lang="en-US" sz="680" kern="0" spc="50" dirty="0">
                <a:solidFill>
                  <a:schemeClr val="bg1"/>
                </a:solidFill>
                <a:latin typeface="Peugeot New" panose="02000000000000000000" pitchFamily="2" charset="0"/>
              </a:endParaRPr>
            </a:p>
          </p:txBody>
        </p:sp>
        <p:sp>
          <p:nvSpPr>
            <p:cNvPr id="15" name="Rectangle 14">
              <a:hlinkClick r:id="" action="ppaction://noaction"/>
              <a:extLst>
                <a:ext uri="{FF2B5EF4-FFF2-40B4-BE49-F238E27FC236}">
                  <a16:creationId xmlns:a16="http://schemas.microsoft.com/office/drawing/2014/main" id="{D8A2FB39-44E4-FBCE-1B87-568359E7D5AE}"/>
                </a:ext>
              </a:extLst>
            </p:cNvPr>
            <p:cNvSpPr/>
            <p:nvPr/>
          </p:nvSpPr>
          <p:spPr>
            <a:xfrm rot="16200000">
              <a:off x="-188337" y="3610578"/>
              <a:ext cx="734621"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INTERIJERI</a:t>
              </a:r>
              <a:endParaRPr lang="en-US" sz="680" kern="0" spc="50" dirty="0">
                <a:latin typeface="Peugeot New" panose="02000000000000000000" pitchFamily="2" charset="0"/>
              </a:endParaRPr>
            </a:p>
          </p:txBody>
        </p:sp>
        <p:sp>
          <p:nvSpPr>
            <p:cNvPr id="16" name="Rectangle 15">
              <a:hlinkClick r:id="" action="ppaction://noaction"/>
              <a:extLst>
                <a:ext uri="{FF2B5EF4-FFF2-40B4-BE49-F238E27FC236}">
                  <a16:creationId xmlns:a16="http://schemas.microsoft.com/office/drawing/2014/main" id="{F01A8228-5CC6-7464-6A4F-AD2E6C0B25A8}"/>
                </a:ext>
              </a:extLst>
            </p:cNvPr>
            <p:cNvSpPr/>
            <p:nvPr/>
          </p:nvSpPr>
          <p:spPr>
            <a:xfrm rot="16200000">
              <a:off x="-249651" y="2814648"/>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BOJE</a:t>
              </a:r>
            </a:p>
          </p:txBody>
        </p:sp>
        <p:sp>
          <p:nvSpPr>
            <p:cNvPr id="17" name="Rectangle 16">
              <a:hlinkClick r:id="" action="ppaction://noaction"/>
              <a:extLst>
                <a:ext uri="{FF2B5EF4-FFF2-40B4-BE49-F238E27FC236}">
                  <a16:creationId xmlns:a16="http://schemas.microsoft.com/office/drawing/2014/main" id="{F8574D6B-5D33-29E7-4BA8-71BE4762995C}"/>
                </a:ext>
              </a:extLst>
            </p:cNvPr>
            <p:cNvSpPr/>
            <p:nvPr/>
          </p:nvSpPr>
          <p:spPr>
            <a:xfrm rot="16200000">
              <a:off x="-249649" y="1957401"/>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OPREMA</a:t>
              </a:r>
            </a:p>
          </p:txBody>
        </p:sp>
        <p:sp>
          <p:nvSpPr>
            <p:cNvPr id="18" name="Rectangle 17">
              <a:extLst>
                <a:ext uri="{FF2B5EF4-FFF2-40B4-BE49-F238E27FC236}">
                  <a16:creationId xmlns:a16="http://schemas.microsoft.com/office/drawing/2014/main" id="{2633BE49-26F4-0F2B-E502-53EFBD90ED86}"/>
                </a:ext>
              </a:extLst>
            </p:cNvPr>
            <p:cNvSpPr/>
            <p:nvPr/>
          </p:nvSpPr>
          <p:spPr>
            <a:xfrm rot="16200000">
              <a:off x="-249654" y="242873"/>
              <a:ext cx="857250" cy="371475"/>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a:latin typeface="Peugeot New" panose="02000000000000000000" pitchFamily="2" charset="0"/>
                </a:rPr>
                <a:t>GAMA</a:t>
              </a:r>
              <a:endParaRPr lang="en-US" sz="680" kern="0" spc="50" dirty="0">
                <a:latin typeface="Peugeot New" panose="02000000000000000000" pitchFamily="2" charset="0"/>
              </a:endParaRPr>
            </a:p>
          </p:txBody>
        </p:sp>
        <p:sp>
          <p:nvSpPr>
            <p:cNvPr id="19" name="Rectangle 18">
              <a:hlinkClick r:id="" action="ppaction://noaction"/>
              <a:extLst>
                <a:ext uri="{FF2B5EF4-FFF2-40B4-BE49-F238E27FC236}">
                  <a16:creationId xmlns:a16="http://schemas.microsoft.com/office/drawing/2014/main" id="{4403B195-448D-EB4B-9ED2-A9B2C9CD7EA6}"/>
                </a:ext>
              </a:extLst>
            </p:cNvPr>
            <p:cNvSpPr/>
            <p:nvPr/>
          </p:nvSpPr>
          <p:spPr>
            <a:xfrm rot="16200000">
              <a:off x="-364035" y="5270399"/>
              <a:ext cx="1088417" cy="372281"/>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en-US" sz="680" kern="0" spc="50" dirty="0">
                  <a:latin typeface="Peugeot New" panose="02000000000000000000" pitchFamily="2" charset="0"/>
                </a:rPr>
                <a:t>TEHNIČKE KARAKTERISTIKE</a:t>
              </a:r>
            </a:p>
          </p:txBody>
        </p:sp>
        <p:sp>
          <p:nvSpPr>
            <p:cNvPr id="20" name="Rectangle 19">
              <a:hlinkClick r:id="" action="ppaction://noaction"/>
              <a:extLst>
                <a:ext uri="{FF2B5EF4-FFF2-40B4-BE49-F238E27FC236}">
                  <a16:creationId xmlns:a16="http://schemas.microsoft.com/office/drawing/2014/main" id="{D6332945-E24B-0815-B90E-BCCD9AA7DA43}"/>
                </a:ext>
              </a:extLst>
            </p:cNvPr>
            <p:cNvSpPr/>
            <p:nvPr/>
          </p:nvSpPr>
          <p:spPr>
            <a:xfrm rot="16200000">
              <a:off x="-249654" y="1100136"/>
              <a:ext cx="857250" cy="371473"/>
            </a:xfrm>
            <a:prstGeom prst="rect">
              <a:avLst/>
            </a:prstGeom>
            <a:solidFill>
              <a:schemeClr val="bg1">
                <a:lumMod val="95000"/>
              </a:schemeClr>
            </a:solidFill>
            <a:ln w="6350" cap="flat" cmpd="sng" algn="ctr">
              <a:solidFill>
                <a:srgbClr val="FFFFFF">
                  <a:lumMod val="85000"/>
                </a:srgbClr>
              </a:solidFill>
              <a:prstDash val="solid"/>
              <a:miter lim="800000"/>
            </a:ln>
            <a:effectLst/>
          </p:spPr>
          <p:txBody>
            <a:bodyPr lIns="0" rIns="0" rtlCol="0" anchor="ctr"/>
            <a:lstStyle/>
            <a:p>
              <a:pPr algn="ctr"/>
              <a:r>
                <a:rPr lang="hr-HR" sz="680" kern="0" spc="50" dirty="0">
                  <a:latin typeface="Peugeot New" panose="02000000000000000000" pitchFamily="2" charset="0"/>
                </a:rPr>
                <a:t>CIJENE</a:t>
              </a:r>
              <a:endParaRPr lang="en-US" sz="680" kern="0" spc="50" dirty="0">
                <a:latin typeface="Peugeot New" panose="02000000000000000000" pitchFamily="2" charset="0"/>
              </a:endParaRPr>
            </a:p>
          </p:txBody>
        </p:sp>
      </p:grpSp>
    </p:spTree>
    <p:extLst>
      <p:ext uri="{BB962C8B-B14F-4D97-AF65-F5344CB8AC3E}">
        <p14:creationId xmlns:p14="http://schemas.microsoft.com/office/powerpoint/2010/main" val="2129733559"/>
      </p:ext>
    </p:extLst>
  </p:cSld>
  <p:clrMapOvr>
    <a:masterClrMapping/>
  </p:clrMapOvr>
</p:sld>
</file>

<file path=ppt/theme/theme1.xml><?xml version="1.0" encoding="utf-8"?>
<a:theme xmlns:a="http://schemas.openxmlformats.org/drawingml/2006/main" name="NBi21 Theme">
  <a:themeElements>
    <a:clrScheme name="NBi21">
      <a:dk1>
        <a:srgbClr val="000000"/>
      </a:dk1>
      <a:lt1>
        <a:srgbClr val="FFFFFF"/>
      </a:lt1>
      <a:dk2>
        <a:srgbClr val="000000"/>
      </a:dk2>
      <a:lt2>
        <a:srgbClr val="FFFFFF"/>
      </a:lt2>
      <a:accent1>
        <a:srgbClr val="00A3E0"/>
      </a:accent1>
      <a:accent2>
        <a:srgbClr val="BFDD0B"/>
      </a:accent2>
      <a:accent3>
        <a:srgbClr val="4CC9F9"/>
      </a:accent3>
      <a:accent4>
        <a:srgbClr val="ECECEE"/>
      </a:accent4>
      <a:accent5>
        <a:srgbClr val="F58C29"/>
      </a:accent5>
      <a:accent6>
        <a:srgbClr val="3B28CC"/>
      </a:accent6>
      <a:hlink>
        <a:srgbClr val="00A0E0"/>
      </a:hlink>
      <a:folHlink>
        <a:srgbClr val="7F7F7F"/>
      </a:folHlink>
    </a:clrScheme>
    <a:fontScheme name="Peugeot New">
      <a:majorFont>
        <a:latin typeface="Peugeot New"/>
        <a:ea typeface=""/>
        <a:cs typeface=""/>
      </a:majorFont>
      <a:minorFont>
        <a:latin typeface="Peugeot New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M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M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B7F19DA14A0E48AFD7E91A3C6F5BD3" ma:contentTypeVersion="4" ma:contentTypeDescription="Create a new document." ma:contentTypeScope="" ma:versionID="065e3b28706784d4d5f95fe329084e66">
  <xsd:schema xmlns:xsd="http://www.w3.org/2001/XMLSchema" xmlns:xs="http://www.w3.org/2001/XMLSchema" xmlns:p="http://schemas.microsoft.com/office/2006/metadata/properties" xmlns:ns2="cac91205-0f5f-41a5-b2b2-0f381fe8ee45" xmlns:ns3="ebbb6dc8-e43f-4720-87d7-ca289cb63b59" targetNamespace="http://schemas.microsoft.com/office/2006/metadata/properties" ma:root="true" ma:fieldsID="7aad93e7b3f440b136299cc79adda103" ns2:_="" ns3:_="">
    <xsd:import namespace="cac91205-0f5f-41a5-b2b2-0f381fe8ee45"/>
    <xsd:import namespace="ebbb6dc8-e43f-4720-87d7-ca289cb63b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c91205-0f5f-41a5-b2b2-0f381fe8e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bb6dc8-e43f-4720-87d7-ca289cb63b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399320-360C-4A5C-903B-744FA0463F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c91205-0f5f-41a5-b2b2-0f381fe8ee45"/>
    <ds:schemaRef ds:uri="ebbb6dc8-e43f-4720-87d7-ca289cb63b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73330A-7E4B-4D9A-82C1-D9F47EC2EC60}">
  <ds:schemaRefs>
    <ds:schemaRef ds:uri="http://schemas.microsoft.com/sharepoint/v3/contenttype/forms"/>
  </ds:schemaRefs>
</ds:datastoreItem>
</file>

<file path=customXml/itemProps3.xml><?xml version="1.0" encoding="utf-8"?>
<ds:datastoreItem xmlns:ds="http://schemas.openxmlformats.org/officeDocument/2006/customXml" ds:itemID="{A673E073-C988-4C9B-8998-6AD7C6068A25}">
  <ds:schemaRefs>
    <ds:schemaRef ds:uri="http://schemas.openxmlformats.org/package/2006/metadata/core-properties"/>
    <ds:schemaRef ds:uri="http://purl.org/dc/dcmitype/"/>
    <ds:schemaRef ds:uri="ebbb6dc8-e43f-4720-87d7-ca289cb63b59"/>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cac91205-0f5f-41a5-b2b2-0f381fe8ee4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4034</Words>
  <Application>Microsoft Office PowerPoint</Application>
  <PresentationFormat>Widescreen</PresentationFormat>
  <Paragraphs>924</Paragraphs>
  <Slides>19</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Peugeot New</vt:lpstr>
      <vt:lpstr>Peugeot New Light</vt:lpstr>
      <vt:lpstr>Roboto</vt:lpstr>
      <vt:lpstr>Times New Roman</vt:lpstr>
      <vt:lpstr>Wingdings</vt:lpstr>
      <vt:lpstr>NBi21 Theme</vt:lpstr>
      <vt:lpstr>GAMME</vt:lpstr>
      <vt:lpstr>GAMME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VIRGINIE PLEUVRY</dc:creator>
  <cp:lastModifiedBy>Simeunovic, Janko (P Automobil Import d.o.o.)</cp:lastModifiedBy>
  <cp:revision>878</cp:revision>
  <cp:lastPrinted>2023-10-11T09:45:15Z</cp:lastPrinted>
  <dcterms:created xsi:type="dcterms:W3CDTF">2023-04-17T09:50:33Z</dcterms:created>
  <dcterms:modified xsi:type="dcterms:W3CDTF">2024-04-16T11:30:13Z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fd53d93-3f4c-4b90-b511-bd6bdbb4fba9_Enabled">
    <vt:lpwstr>true</vt:lpwstr>
  </property>
  <property fmtid="{D5CDD505-2E9C-101B-9397-08002B2CF9AE}" pid="3" name="MSIP_Label_2fd53d93-3f4c-4b90-b511-bd6bdbb4fba9_SetDate">
    <vt:lpwstr>2023-04-17T09:50:37Z</vt:lpwstr>
  </property>
  <property fmtid="{D5CDD505-2E9C-101B-9397-08002B2CF9AE}" pid="4" name="MSIP_Label_2fd53d93-3f4c-4b90-b511-bd6bdbb4fba9_Method">
    <vt:lpwstr>Standard</vt:lpwstr>
  </property>
  <property fmtid="{D5CDD505-2E9C-101B-9397-08002B2CF9AE}" pid="5" name="MSIP_Label_2fd53d93-3f4c-4b90-b511-bd6bdbb4fba9_Name">
    <vt:lpwstr>2fd53d93-3f4c-4b90-b511-bd6bdbb4fba9</vt:lpwstr>
  </property>
  <property fmtid="{D5CDD505-2E9C-101B-9397-08002B2CF9AE}" pid="6" name="MSIP_Label_2fd53d93-3f4c-4b90-b511-bd6bdbb4fba9_SiteId">
    <vt:lpwstr>d852d5cd-724c-4128-8812-ffa5db3f8507</vt:lpwstr>
  </property>
  <property fmtid="{D5CDD505-2E9C-101B-9397-08002B2CF9AE}" pid="7" name="MSIP_Label_2fd53d93-3f4c-4b90-b511-bd6bdbb4fba9_ActionId">
    <vt:lpwstr>1a23169d-f74f-45e2-bc3f-6bdbff2a504b</vt:lpwstr>
  </property>
  <property fmtid="{D5CDD505-2E9C-101B-9397-08002B2CF9AE}" pid="8" name="MSIP_Label_2fd53d93-3f4c-4b90-b511-bd6bdbb4fba9_ContentBits">
    <vt:lpwstr>0</vt:lpwstr>
  </property>
  <property fmtid="{D5CDD505-2E9C-101B-9397-08002B2CF9AE}" pid="9" name="ContentTypeId">
    <vt:lpwstr>0x01010083B7F19DA14A0E48AFD7E91A3C6F5BD3</vt:lpwstr>
  </property>
  <property fmtid="{D5CDD505-2E9C-101B-9397-08002B2CF9AE}" pid="10" name="MediaServiceImageTags">
    <vt:lpwstr/>
  </property>
  <property fmtid="{D5CDD505-2E9C-101B-9397-08002B2CF9AE}" pid="11" name="MSIP_Label_6307298f-a952-426f-87e3-399a93be468a_Enabled">
    <vt:lpwstr>true</vt:lpwstr>
  </property>
  <property fmtid="{D5CDD505-2E9C-101B-9397-08002B2CF9AE}" pid="12" name="MSIP_Label_6307298f-a952-426f-87e3-399a93be468a_SetDate">
    <vt:lpwstr>2023-06-29T14:24:55Z</vt:lpwstr>
  </property>
  <property fmtid="{D5CDD505-2E9C-101B-9397-08002B2CF9AE}" pid="13" name="MSIP_Label_6307298f-a952-426f-87e3-399a93be468a_Method">
    <vt:lpwstr>Standard</vt:lpwstr>
  </property>
  <property fmtid="{D5CDD505-2E9C-101B-9397-08002B2CF9AE}" pid="14" name="MSIP_Label_6307298f-a952-426f-87e3-399a93be468a_Name">
    <vt:lpwstr>Internal</vt:lpwstr>
  </property>
  <property fmtid="{D5CDD505-2E9C-101B-9397-08002B2CF9AE}" pid="15" name="MSIP_Label_6307298f-a952-426f-87e3-399a93be468a_SiteId">
    <vt:lpwstr>5df0bd7c-429b-44d8-be5e-2eef0b901c9d</vt:lpwstr>
  </property>
  <property fmtid="{D5CDD505-2E9C-101B-9397-08002B2CF9AE}" pid="16" name="MSIP_Label_6307298f-a952-426f-87e3-399a93be468a_ActionId">
    <vt:lpwstr>c4c84bf8-12f1-46e9-bcb2-93b5f0693887</vt:lpwstr>
  </property>
  <property fmtid="{D5CDD505-2E9C-101B-9397-08002B2CF9AE}" pid="17" name="MSIP_Label_6307298f-a952-426f-87e3-399a93be468a_ContentBits">
    <vt:lpwstr>0</vt:lpwstr>
  </property>
</Properties>
</file>